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07" r:id="rId1"/>
  </p:sldMasterIdLst>
  <p:notesMasterIdLst>
    <p:notesMasterId r:id="rId37"/>
  </p:notesMasterIdLst>
  <p:handoutMasterIdLst>
    <p:handoutMasterId r:id="rId38"/>
  </p:handoutMasterIdLst>
  <p:sldIdLst>
    <p:sldId id="934" r:id="rId2"/>
    <p:sldId id="971" r:id="rId3"/>
    <p:sldId id="955" r:id="rId4"/>
    <p:sldId id="937" r:id="rId5"/>
    <p:sldId id="959" r:id="rId6"/>
    <p:sldId id="975" r:id="rId7"/>
    <p:sldId id="938" r:id="rId8"/>
    <p:sldId id="976" r:id="rId9"/>
    <p:sldId id="960" r:id="rId10"/>
    <p:sldId id="977" r:id="rId11"/>
    <p:sldId id="985" r:id="rId12"/>
    <p:sldId id="980" r:id="rId13"/>
    <p:sldId id="953" r:id="rId14"/>
    <p:sldId id="986" r:id="rId15"/>
    <p:sldId id="987" r:id="rId16"/>
    <p:sldId id="988" r:id="rId17"/>
    <p:sldId id="989" r:id="rId18"/>
    <p:sldId id="990" r:id="rId19"/>
    <p:sldId id="991" r:id="rId20"/>
    <p:sldId id="992" r:id="rId21"/>
    <p:sldId id="993" r:id="rId22"/>
    <p:sldId id="994" r:id="rId23"/>
    <p:sldId id="995" r:id="rId24"/>
    <p:sldId id="996" r:id="rId25"/>
    <p:sldId id="957" r:id="rId26"/>
    <p:sldId id="949" r:id="rId27"/>
    <p:sldId id="964" r:id="rId28"/>
    <p:sldId id="979" r:id="rId29"/>
    <p:sldId id="965" r:id="rId30"/>
    <p:sldId id="966" r:id="rId31"/>
    <p:sldId id="967" r:id="rId32"/>
    <p:sldId id="997" r:id="rId33"/>
    <p:sldId id="998" r:id="rId34"/>
    <p:sldId id="999" r:id="rId35"/>
    <p:sldId id="1000" r:id="rId36"/>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evève Bouvy" initials="" lastIdx="1" clrIdx="0"/>
  <p:cmAuthor id="1" name="Gaëlle.Troukens" initials="G" lastIdx="32" clrIdx="1">
    <p:extLst>
      <p:ext uri="{19B8F6BF-5375-455C-9EA6-DF929625EA0E}">
        <p15:presenceInfo xmlns:p15="http://schemas.microsoft.com/office/powerpoint/2012/main" userId="S-1-5-21-3920620583-799956843-3984504475-5206" providerId="AD"/>
      </p:ext>
    </p:extLst>
  </p:cmAuthor>
  <p:cmAuthor id="2" name="Genevieve Bouvy" initials="GB" lastIdx="3" clrIdx="2">
    <p:extLst>
      <p:ext uri="{19B8F6BF-5375-455C-9EA6-DF929625EA0E}">
        <p15:presenceInfo xmlns:p15="http://schemas.microsoft.com/office/powerpoint/2012/main" userId="S-1-5-21-3920620583-799956843-3984504475-7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CC00"/>
    <a:srgbClr val="CCFF33"/>
    <a:srgbClr val="CB7D0B"/>
    <a:srgbClr val="CC9900"/>
    <a:srgbClr val="33CC33"/>
    <a:srgbClr val="F29916"/>
    <a:srgbClr val="EF5C21"/>
    <a:srgbClr val="336699"/>
    <a:srgbClr val="8FA8D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64988" autoAdjust="0"/>
  </p:normalViewPr>
  <p:slideViewPr>
    <p:cSldViewPr snapToGrid="0" snapToObjects="1">
      <p:cViewPr varScale="1">
        <p:scale>
          <a:sx n="55" d="100"/>
          <a:sy n="55" d="100"/>
        </p:scale>
        <p:origin x="2208" y="53"/>
      </p:cViewPr>
      <p:guideLst>
        <p:guide orient="horz" pos="2160"/>
        <p:guide pos="2880"/>
      </p:guideLst>
    </p:cSldViewPr>
  </p:slideViewPr>
  <p:outlineViewPr>
    <p:cViewPr>
      <p:scale>
        <a:sx n="33" d="100"/>
        <a:sy n="33" d="100"/>
      </p:scale>
      <p:origin x="0" y="-5931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9" d="100"/>
          <a:sy n="89" d="100"/>
        </p:scale>
        <p:origin x="-3472" y="-10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69166-77CF-43E0-A94C-C19545EEEE9A}" type="doc">
      <dgm:prSet loTypeId="urn:microsoft.com/office/officeart/2005/8/layout/arrow1" loCatId="process" qsTypeId="urn:microsoft.com/office/officeart/2005/8/quickstyle/simple2" qsCatId="simple" csTypeId="urn:microsoft.com/office/officeart/2005/8/colors/colorful2" csCatId="colorful" phldr="1"/>
      <dgm:spPr/>
      <dgm:t>
        <a:bodyPr/>
        <a:lstStyle/>
        <a:p>
          <a:endParaRPr lang="fr-FR"/>
        </a:p>
      </dgm:t>
    </dgm:pt>
    <dgm:pt modelId="{ED06E051-D16C-4B2B-AD52-7FBD902B1115}">
      <dgm:prSet phldrT="[Texte]" custT="1"/>
      <dgm:spPr>
        <a:solidFill>
          <a:srgbClr val="F29916"/>
        </a:solidFill>
        <a:ln>
          <a:solidFill>
            <a:srgbClr val="FFC000"/>
          </a:solidFill>
        </a:ln>
      </dgm:spPr>
      <dgm:t>
        <a:bodyPr/>
        <a:lstStyle/>
        <a:p>
          <a:r>
            <a:rPr lang="fr-FR" sz="2400" dirty="0">
              <a:latin typeface="Calibri" panose="020F0502020204030204" pitchFamily="34" charset="0"/>
              <a:cs typeface="Calibri" panose="020F0502020204030204" pitchFamily="34" charset="0"/>
            </a:rPr>
            <a:t>Comparative</a:t>
          </a:r>
        </a:p>
      </dgm:t>
    </dgm:pt>
    <dgm:pt modelId="{B234C7B0-BD67-4CDF-B091-4881592A95C6}" type="parTrans" cxnId="{69BF03F4-903C-42C4-B241-ECEE28B51745}">
      <dgm:prSet/>
      <dgm:spPr/>
      <dgm:t>
        <a:bodyPr/>
        <a:lstStyle/>
        <a:p>
          <a:endParaRPr lang="fr-FR" sz="1800">
            <a:latin typeface="Calibri" panose="020F0502020204030204" pitchFamily="34" charset="0"/>
            <a:cs typeface="Calibri" panose="020F0502020204030204" pitchFamily="34" charset="0"/>
          </a:endParaRPr>
        </a:p>
      </dgm:t>
    </dgm:pt>
    <dgm:pt modelId="{2D710E26-C7B1-4220-ACA6-7EB3E7AF7AB8}" type="sibTrans" cxnId="{69BF03F4-903C-42C4-B241-ECEE28B51745}">
      <dgm:prSet/>
      <dgm:spPr/>
      <dgm:t>
        <a:bodyPr/>
        <a:lstStyle/>
        <a:p>
          <a:endParaRPr lang="fr-FR" sz="1800">
            <a:latin typeface="Calibri" panose="020F0502020204030204" pitchFamily="34" charset="0"/>
            <a:cs typeface="Calibri" panose="020F0502020204030204" pitchFamily="34" charset="0"/>
          </a:endParaRPr>
        </a:p>
      </dgm:t>
    </dgm:pt>
    <dgm:pt modelId="{DE1691CC-39B9-4F56-B34D-CEE7BA3E57DE}">
      <dgm:prSet phldrT="[Texte]" custT="1"/>
      <dgm:spPr>
        <a:solidFill>
          <a:srgbClr val="92D050"/>
        </a:solidFill>
        <a:ln>
          <a:solidFill>
            <a:srgbClr val="92D050"/>
          </a:solidFill>
        </a:ln>
      </dgm:spPr>
      <dgm:t>
        <a:bodyPr/>
        <a:lstStyle/>
        <a:p>
          <a:r>
            <a:rPr lang="fr-FR" sz="2800" dirty="0">
              <a:latin typeface="Calibri" panose="020F0502020204030204" pitchFamily="34" charset="0"/>
              <a:cs typeface="Calibri" panose="020F0502020204030204" pitchFamily="34" charset="0"/>
            </a:rPr>
            <a:t>Analytique</a:t>
          </a:r>
        </a:p>
      </dgm:t>
    </dgm:pt>
    <dgm:pt modelId="{ACFC2592-679A-4E55-98AD-416DFCCC2D14}" type="parTrans" cxnId="{9C95322C-E1AC-47DE-B015-5D2ED8A96EFC}">
      <dgm:prSet/>
      <dgm:spPr/>
      <dgm:t>
        <a:bodyPr/>
        <a:lstStyle/>
        <a:p>
          <a:endParaRPr lang="fr-FR" sz="1800">
            <a:latin typeface="Calibri" panose="020F0502020204030204" pitchFamily="34" charset="0"/>
            <a:cs typeface="Calibri" panose="020F0502020204030204" pitchFamily="34" charset="0"/>
          </a:endParaRPr>
        </a:p>
      </dgm:t>
    </dgm:pt>
    <dgm:pt modelId="{84BA116D-4530-4C4F-B693-C5BDA2D8AEF3}" type="sibTrans" cxnId="{9C95322C-E1AC-47DE-B015-5D2ED8A96EFC}">
      <dgm:prSet/>
      <dgm:spPr/>
      <dgm:t>
        <a:bodyPr/>
        <a:lstStyle/>
        <a:p>
          <a:endParaRPr lang="fr-FR" sz="1800">
            <a:latin typeface="Calibri" panose="020F0502020204030204" pitchFamily="34" charset="0"/>
            <a:cs typeface="Calibri" panose="020F0502020204030204" pitchFamily="34" charset="0"/>
          </a:endParaRPr>
        </a:p>
      </dgm:t>
    </dgm:pt>
    <dgm:pt modelId="{99F8C54B-1567-4588-9C88-6E146A67A545}" type="pres">
      <dgm:prSet presAssocID="{5FE69166-77CF-43E0-A94C-C19545EEEE9A}" presName="cycle" presStyleCnt="0">
        <dgm:presLayoutVars>
          <dgm:dir/>
          <dgm:resizeHandles val="exact"/>
        </dgm:presLayoutVars>
      </dgm:prSet>
      <dgm:spPr/>
    </dgm:pt>
    <dgm:pt modelId="{FA8B12F8-F134-4727-900D-2693432D4A6C}" type="pres">
      <dgm:prSet presAssocID="{ED06E051-D16C-4B2B-AD52-7FBD902B1115}" presName="arrow" presStyleLbl="node1" presStyleIdx="0" presStyleCnt="2" custScaleX="100005" custScaleY="100204" custRadScaleRad="100728" custRadScaleInc="-3575">
        <dgm:presLayoutVars>
          <dgm:bulletEnabled val="1"/>
        </dgm:presLayoutVars>
      </dgm:prSet>
      <dgm:spPr/>
    </dgm:pt>
    <dgm:pt modelId="{32AD67A6-B392-4677-8A4E-898F23A4F33D}" type="pres">
      <dgm:prSet presAssocID="{DE1691CC-39B9-4F56-B34D-CEE7BA3E57DE}" presName="arrow" presStyleLbl="node1" presStyleIdx="1" presStyleCnt="2" custScaleX="100005" custScaleY="100104">
        <dgm:presLayoutVars>
          <dgm:bulletEnabled val="1"/>
        </dgm:presLayoutVars>
      </dgm:prSet>
      <dgm:spPr/>
    </dgm:pt>
  </dgm:ptLst>
  <dgm:cxnLst>
    <dgm:cxn modelId="{3CDAAE1D-BC8D-426E-AFB3-5491A1037C7E}" type="presOf" srcId="{ED06E051-D16C-4B2B-AD52-7FBD902B1115}" destId="{FA8B12F8-F134-4727-900D-2693432D4A6C}" srcOrd="0" destOrd="0" presId="urn:microsoft.com/office/officeart/2005/8/layout/arrow1"/>
    <dgm:cxn modelId="{C2CA0F1E-A5AD-4EC9-ABFB-26B58261D038}" type="presOf" srcId="{5FE69166-77CF-43E0-A94C-C19545EEEE9A}" destId="{99F8C54B-1567-4588-9C88-6E146A67A545}" srcOrd="0" destOrd="0" presId="urn:microsoft.com/office/officeart/2005/8/layout/arrow1"/>
    <dgm:cxn modelId="{9C95322C-E1AC-47DE-B015-5D2ED8A96EFC}" srcId="{5FE69166-77CF-43E0-A94C-C19545EEEE9A}" destId="{DE1691CC-39B9-4F56-B34D-CEE7BA3E57DE}" srcOrd="1" destOrd="0" parTransId="{ACFC2592-679A-4E55-98AD-416DFCCC2D14}" sibTransId="{84BA116D-4530-4C4F-B693-C5BDA2D8AEF3}"/>
    <dgm:cxn modelId="{9DCB58A7-02F0-4227-B43D-797210A233A4}" type="presOf" srcId="{DE1691CC-39B9-4F56-B34D-CEE7BA3E57DE}" destId="{32AD67A6-B392-4677-8A4E-898F23A4F33D}" srcOrd="0" destOrd="0" presId="urn:microsoft.com/office/officeart/2005/8/layout/arrow1"/>
    <dgm:cxn modelId="{69BF03F4-903C-42C4-B241-ECEE28B51745}" srcId="{5FE69166-77CF-43E0-A94C-C19545EEEE9A}" destId="{ED06E051-D16C-4B2B-AD52-7FBD902B1115}" srcOrd="0" destOrd="0" parTransId="{B234C7B0-BD67-4CDF-B091-4881592A95C6}" sibTransId="{2D710E26-C7B1-4220-ACA6-7EB3E7AF7AB8}"/>
    <dgm:cxn modelId="{8DB7D3E0-6BBF-4BE8-8B41-253784201956}" type="presParOf" srcId="{99F8C54B-1567-4588-9C88-6E146A67A545}" destId="{FA8B12F8-F134-4727-900D-2693432D4A6C}" srcOrd="0" destOrd="0" presId="urn:microsoft.com/office/officeart/2005/8/layout/arrow1"/>
    <dgm:cxn modelId="{A206669F-A178-40E6-88DF-31DA47373253}" type="presParOf" srcId="{99F8C54B-1567-4588-9C88-6E146A67A545}" destId="{32AD67A6-B392-4677-8A4E-898F23A4F33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70CF6-7714-D541-8A35-3A5780BF8752}"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nl-NL"/>
        </a:p>
      </dgm:t>
    </dgm:pt>
    <dgm:pt modelId="{BE1A31A5-3252-D842-B4F6-823F6C246F21}">
      <dgm:prSet phldrT="[Tekst]" custT="1"/>
      <dgm:spPr>
        <a:solidFill>
          <a:srgbClr val="92D050"/>
        </a:solidFill>
        <a:ln>
          <a:solidFill>
            <a:srgbClr val="00B050"/>
          </a:solidFill>
        </a:ln>
      </dgm:spPr>
      <dgm:t>
        <a:bodyPr/>
        <a:lstStyle/>
        <a:p>
          <a:r>
            <a:rPr lang="fr-BE" sz="1400" b="1" noProof="0" dirty="0">
              <a:solidFill>
                <a:schemeClr val="bg1"/>
              </a:solidFill>
              <a:latin typeface="Calibri Light" panose="020F0302020204030204" pitchFamily="34" charset="0"/>
              <a:cs typeface="Calibri Light" panose="020F0302020204030204" pitchFamily="34" charset="0"/>
            </a:rPr>
            <a:t>Travail technique inventaire (listes de fonctions à décrire ou à adapter)</a:t>
          </a:r>
        </a:p>
      </dgm:t>
    </dgm:pt>
    <dgm:pt modelId="{9EA45D90-3BDF-0E47-BF46-EAF61D89BB82}" type="parTrans" cxnId="{11CE201E-9369-D24D-81DC-300AB3F6840B}">
      <dgm:prSet/>
      <dgm:spPr/>
      <dgm:t>
        <a:bodyPr/>
        <a:lstStyle/>
        <a:p>
          <a:endParaRPr lang="nl-NL">
            <a:solidFill>
              <a:srgbClr val="000000"/>
            </a:solidFill>
          </a:endParaRPr>
        </a:p>
      </dgm:t>
    </dgm:pt>
    <dgm:pt modelId="{1F600440-0BD9-C246-905D-7A675DA4C0C6}" type="sibTrans" cxnId="{11CE201E-9369-D24D-81DC-300AB3F6840B}">
      <dgm:prSet/>
      <dgm:spPr/>
      <dgm:t>
        <a:bodyPr/>
        <a:lstStyle/>
        <a:p>
          <a:endParaRPr lang="nl-BE" noProof="0" dirty="0">
            <a:solidFill>
              <a:schemeClr val="tx1">
                <a:lumMod val="65000"/>
                <a:lumOff val="35000"/>
              </a:schemeClr>
            </a:solidFill>
          </a:endParaRPr>
        </a:p>
      </dgm:t>
    </dgm:pt>
    <dgm:pt modelId="{3608FCFF-17D2-A14E-BF05-D1790818BFE2}">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Discussions paritaires groupe de travail technique </a:t>
          </a:r>
          <a:r>
            <a:rPr lang="fr-BE" sz="1200" b="0" noProof="0" dirty="0">
              <a:latin typeface="Calibri Light" panose="020F0302020204030204" pitchFamily="34" charset="0"/>
              <a:cs typeface="Calibri Light" panose="020F0302020204030204" pitchFamily="34" charset="0"/>
            </a:rPr>
            <a:t>(e</a:t>
          </a:r>
          <a:r>
            <a:rPr lang="fr-BE" sz="1200" b="0" dirty="0" err="1"/>
            <a:t>xperts</a:t>
          </a:r>
          <a:r>
            <a:rPr lang="fr-BE" sz="1200" b="0" dirty="0"/>
            <a:t> en classification de fonctions</a:t>
          </a:r>
          <a:r>
            <a:rPr lang="fr-BE" sz="1200" dirty="0"/>
            <a:t>, juristes, responsables RH) </a:t>
          </a:r>
          <a:endParaRPr lang="fr-BE" sz="1200" b="1" noProof="0" dirty="0">
            <a:latin typeface="Calibri Light" panose="020F0302020204030204" pitchFamily="34" charset="0"/>
            <a:cs typeface="Calibri Light" panose="020F0302020204030204" pitchFamily="34" charset="0"/>
          </a:endParaRPr>
        </a:p>
      </dgm:t>
    </dgm:pt>
    <dgm:pt modelId="{83029958-5688-454C-B5A2-410188588EBD}" type="parTrans" cxnId="{9A3343F8-9E83-8544-A4EF-14991C94A61C}">
      <dgm:prSet/>
      <dgm:spPr/>
      <dgm:t>
        <a:bodyPr/>
        <a:lstStyle/>
        <a:p>
          <a:endParaRPr lang="nl-NL">
            <a:solidFill>
              <a:srgbClr val="000000"/>
            </a:solidFill>
          </a:endParaRPr>
        </a:p>
      </dgm:t>
    </dgm:pt>
    <dgm:pt modelId="{4D94EE44-4836-5D4C-A116-EDEF5D9F2019}" type="sibTrans" cxnId="{9A3343F8-9E83-8544-A4EF-14991C94A61C}">
      <dgm:prSet/>
      <dgm:spPr/>
      <dgm:t>
        <a:bodyPr/>
        <a:lstStyle/>
        <a:p>
          <a:endParaRPr lang="nl-BE" noProof="0" dirty="0">
            <a:solidFill>
              <a:schemeClr val="tx1">
                <a:lumMod val="65000"/>
                <a:lumOff val="35000"/>
              </a:schemeClr>
            </a:solidFill>
          </a:endParaRPr>
        </a:p>
      </dgm:t>
    </dgm:pt>
    <dgm:pt modelId="{904CFE7A-C0E2-4C48-86FE-C7645F33749B}">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Momentanément 221 descriptions de fonctions </a:t>
          </a:r>
        </a:p>
      </dgm:t>
    </dgm:pt>
    <dgm:pt modelId="{E69A7B01-3EF1-C047-B9D8-6FFEF8468211}" type="parTrans" cxnId="{F83DFDA4-3006-D94A-A605-9FA9F420263F}">
      <dgm:prSet/>
      <dgm:spPr/>
      <dgm:t>
        <a:bodyPr/>
        <a:lstStyle/>
        <a:p>
          <a:endParaRPr lang="nl-NL">
            <a:solidFill>
              <a:srgbClr val="000000"/>
            </a:solidFill>
          </a:endParaRPr>
        </a:p>
      </dgm:t>
    </dgm:pt>
    <dgm:pt modelId="{F93A7EEC-F583-C84D-968E-04AA6145683C}" type="sibTrans" cxnId="{F83DFDA4-3006-D94A-A605-9FA9F420263F}">
      <dgm:prSet/>
      <dgm:spPr/>
      <dgm:t>
        <a:bodyPr/>
        <a:lstStyle/>
        <a:p>
          <a:endParaRPr lang="nl-BE" noProof="0" dirty="0">
            <a:solidFill>
              <a:srgbClr val="000000"/>
            </a:solidFill>
          </a:endParaRPr>
        </a:p>
      </dgm:t>
    </dgm:pt>
    <dgm:pt modelId="{86E15DA1-D813-CD42-A50D-F3E6C6E8B523}">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Enquêtes (interviews, enquêtes en ligne)</a:t>
          </a:r>
        </a:p>
      </dgm:t>
    </dgm:pt>
    <dgm:pt modelId="{94756C9D-B4BE-E249-81BA-DD04DF6CD1A0}" type="parTrans" cxnId="{D93FF657-B752-364E-9BCA-D85DA9014331}">
      <dgm:prSet/>
      <dgm:spPr/>
      <dgm:t>
        <a:bodyPr/>
        <a:lstStyle/>
        <a:p>
          <a:endParaRPr lang="nl-NL"/>
        </a:p>
      </dgm:t>
    </dgm:pt>
    <dgm:pt modelId="{E4AC1744-83D6-A74D-A6D1-8BED58C11DC7}" type="sibTrans" cxnId="{D93FF657-B752-364E-9BCA-D85DA9014331}">
      <dgm:prSet/>
      <dgm:spPr/>
      <dgm:t>
        <a:bodyPr/>
        <a:lstStyle/>
        <a:p>
          <a:endParaRPr lang="nl-BE" noProof="0" dirty="0">
            <a:solidFill>
              <a:schemeClr val="tx1">
                <a:lumMod val="65000"/>
                <a:lumOff val="35000"/>
              </a:schemeClr>
            </a:solidFill>
          </a:endParaRPr>
        </a:p>
      </dgm:t>
    </dgm:pt>
    <dgm:pt modelId="{302F46C3-B032-F44D-897C-3D23BF2C0C5C}">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Projet de description</a:t>
          </a:r>
        </a:p>
      </dgm:t>
    </dgm:pt>
    <dgm:pt modelId="{27BB8FC9-197B-4A4A-887D-06C5FCAD392E}" type="parTrans" cxnId="{E4F24318-A102-D841-86FD-54D8D9F004FC}">
      <dgm:prSet/>
      <dgm:spPr/>
      <dgm:t>
        <a:bodyPr/>
        <a:lstStyle/>
        <a:p>
          <a:endParaRPr lang="nl-NL"/>
        </a:p>
      </dgm:t>
    </dgm:pt>
    <dgm:pt modelId="{0F22A4BE-98BA-1F46-99DA-2F254AF0B8DE}" type="sibTrans" cxnId="{E4F24318-A102-D841-86FD-54D8D9F004FC}">
      <dgm:prSet/>
      <dgm:spPr/>
      <dgm:t>
        <a:bodyPr/>
        <a:lstStyle/>
        <a:p>
          <a:endParaRPr lang="nl-BE" noProof="0" dirty="0">
            <a:solidFill>
              <a:schemeClr val="tx1">
                <a:lumMod val="65000"/>
                <a:lumOff val="35000"/>
              </a:schemeClr>
            </a:solidFill>
          </a:endParaRPr>
        </a:p>
      </dgm:t>
    </dgm:pt>
    <dgm:pt modelId="{1652852C-8A55-774F-8FF7-E36388C06A72}">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Débat tables rondes (organisations professionnelles, travailleurs, N+1)</a:t>
          </a:r>
        </a:p>
      </dgm:t>
    </dgm:pt>
    <dgm:pt modelId="{B47BE44C-7CD2-BC4B-B99D-F6C44E027F53}" type="parTrans" cxnId="{862DFE69-87B1-5241-B701-7FE5493E04F1}">
      <dgm:prSet/>
      <dgm:spPr/>
      <dgm:t>
        <a:bodyPr/>
        <a:lstStyle/>
        <a:p>
          <a:endParaRPr lang="nl-NL"/>
        </a:p>
      </dgm:t>
    </dgm:pt>
    <dgm:pt modelId="{584F307E-68D8-C342-B10B-3822D413F91C}" type="sibTrans" cxnId="{862DFE69-87B1-5241-B701-7FE5493E04F1}">
      <dgm:prSet/>
      <dgm:spPr/>
      <dgm:t>
        <a:bodyPr/>
        <a:lstStyle/>
        <a:p>
          <a:endParaRPr lang="nl-BE" noProof="0" dirty="0">
            <a:solidFill>
              <a:schemeClr val="tx1">
                <a:lumMod val="65000"/>
                <a:lumOff val="35000"/>
              </a:schemeClr>
            </a:solidFill>
          </a:endParaRPr>
        </a:p>
      </dgm:t>
    </dgm:pt>
    <dgm:pt modelId="{8F0410F9-F758-4867-8DEC-750CE639D493}">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Entretien annuel (adaptations, ajouts et suppressions)</a:t>
          </a:r>
        </a:p>
      </dgm:t>
    </dgm:pt>
    <dgm:pt modelId="{28861F8B-2BAA-48F5-9BA4-EDA34C30CC49}" type="parTrans" cxnId="{7AB028BC-B7DC-4B14-B6E1-6A67195D0385}">
      <dgm:prSet/>
      <dgm:spPr/>
      <dgm:t>
        <a:bodyPr/>
        <a:lstStyle/>
        <a:p>
          <a:endParaRPr lang="fr-FR"/>
        </a:p>
      </dgm:t>
    </dgm:pt>
    <dgm:pt modelId="{8FDB1CFC-DDB6-40B9-AE87-B638BD49B779}" type="sibTrans" cxnId="{7AB028BC-B7DC-4B14-B6E1-6A67195D0385}">
      <dgm:prSet/>
      <dgm:spPr/>
      <dgm:t>
        <a:bodyPr/>
        <a:lstStyle/>
        <a:p>
          <a:endParaRPr lang="fr-FR"/>
        </a:p>
      </dgm:t>
    </dgm:pt>
    <dgm:pt modelId="{CC6C8802-737A-9143-9AA9-1555B0CA38B1}">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Validation par les partenaires sociaux</a:t>
          </a:r>
        </a:p>
      </dgm:t>
    </dgm:pt>
    <dgm:pt modelId="{90D8E1ED-8EED-214D-B408-D54A02E7E102}" type="sibTrans" cxnId="{294B836A-E89A-A24C-BFA0-2FBB60D3E153}">
      <dgm:prSet/>
      <dgm:spPr/>
      <dgm:t>
        <a:bodyPr/>
        <a:lstStyle/>
        <a:p>
          <a:endParaRPr lang="nl-BE" noProof="0" dirty="0">
            <a:solidFill>
              <a:schemeClr val="tx1">
                <a:lumMod val="65000"/>
                <a:lumOff val="35000"/>
              </a:schemeClr>
            </a:solidFill>
          </a:endParaRPr>
        </a:p>
      </dgm:t>
    </dgm:pt>
    <dgm:pt modelId="{4B09999E-4863-884F-8B89-7B16546B0C1C}" type="parTrans" cxnId="{294B836A-E89A-A24C-BFA0-2FBB60D3E153}">
      <dgm:prSet/>
      <dgm:spPr/>
      <dgm:t>
        <a:bodyPr/>
        <a:lstStyle/>
        <a:p>
          <a:endParaRPr lang="fr-FR">
            <a:solidFill>
              <a:srgbClr val="000000"/>
            </a:solidFill>
          </a:endParaRPr>
        </a:p>
      </dgm:t>
    </dgm:pt>
    <dgm:pt modelId="{3D33EC2B-38A2-4D49-A664-03A690F1028C}">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Validation des partenaires sociaux</a:t>
          </a:r>
        </a:p>
      </dgm:t>
    </dgm:pt>
    <dgm:pt modelId="{5C55B638-6B36-4115-96CE-7D7988A59FC9}" type="parTrans" cxnId="{C3ED2733-991A-4703-BF22-241B35814B7C}">
      <dgm:prSet/>
      <dgm:spPr/>
      <dgm:t>
        <a:bodyPr/>
        <a:lstStyle/>
        <a:p>
          <a:endParaRPr lang="nl-NL"/>
        </a:p>
      </dgm:t>
    </dgm:pt>
    <dgm:pt modelId="{3303BEB2-E4B2-4DE8-A790-B4A85B295ECB}" type="sibTrans" cxnId="{C3ED2733-991A-4703-BF22-241B35814B7C}">
      <dgm:prSet/>
      <dgm:spPr/>
      <dgm:t>
        <a:bodyPr/>
        <a:lstStyle/>
        <a:p>
          <a:endParaRPr lang="nl-NL"/>
        </a:p>
      </dgm:t>
    </dgm:pt>
    <dgm:pt modelId="{5735C9A5-2842-4EEB-AAC1-986B437C9219}" type="pres">
      <dgm:prSet presAssocID="{7DD70CF6-7714-D541-8A35-3A5780BF8752}" presName="diagram" presStyleCnt="0">
        <dgm:presLayoutVars>
          <dgm:dir/>
          <dgm:resizeHandles val="exact"/>
        </dgm:presLayoutVars>
      </dgm:prSet>
      <dgm:spPr/>
    </dgm:pt>
    <dgm:pt modelId="{BB39A0C6-2210-444D-A4AA-FAEF5C534BB9}" type="pres">
      <dgm:prSet presAssocID="{BE1A31A5-3252-D842-B4F6-823F6C246F21}" presName="node" presStyleLbl="node1" presStyleIdx="0" presStyleCnt="9">
        <dgm:presLayoutVars>
          <dgm:bulletEnabled val="1"/>
        </dgm:presLayoutVars>
      </dgm:prSet>
      <dgm:spPr/>
    </dgm:pt>
    <dgm:pt modelId="{B287FCD9-772A-42C7-BCA5-BFC04E7E2EAE}" type="pres">
      <dgm:prSet presAssocID="{1F600440-0BD9-C246-905D-7A675DA4C0C6}" presName="sibTrans" presStyleLbl="sibTrans2D1" presStyleIdx="0" presStyleCnt="8"/>
      <dgm:spPr/>
    </dgm:pt>
    <dgm:pt modelId="{3641907E-40CE-4FEB-BDB1-CDB128EED69C}" type="pres">
      <dgm:prSet presAssocID="{1F600440-0BD9-C246-905D-7A675DA4C0C6}" presName="connectorText" presStyleLbl="sibTrans2D1" presStyleIdx="0" presStyleCnt="8"/>
      <dgm:spPr/>
    </dgm:pt>
    <dgm:pt modelId="{1861A8C7-95FC-470E-B271-9D491E4F56B7}" type="pres">
      <dgm:prSet presAssocID="{CC6C8802-737A-9143-9AA9-1555B0CA38B1}" presName="node" presStyleLbl="node1" presStyleIdx="1" presStyleCnt="9">
        <dgm:presLayoutVars>
          <dgm:bulletEnabled val="1"/>
        </dgm:presLayoutVars>
      </dgm:prSet>
      <dgm:spPr/>
    </dgm:pt>
    <dgm:pt modelId="{375B0C80-A25F-4822-8166-81C9312681F2}" type="pres">
      <dgm:prSet presAssocID="{90D8E1ED-8EED-214D-B408-D54A02E7E102}" presName="sibTrans" presStyleLbl="sibTrans2D1" presStyleIdx="1" presStyleCnt="8"/>
      <dgm:spPr/>
    </dgm:pt>
    <dgm:pt modelId="{7C8C37DC-A54D-4319-801F-27CD81208335}" type="pres">
      <dgm:prSet presAssocID="{90D8E1ED-8EED-214D-B408-D54A02E7E102}" presName="connectorText" presStyleLbl="sibTrans2D1" presStyleIdx="1" presStyleCnt="8"/>
      <dgm:spPr/>
    </dgm:pt>
    <dgm:pt modelId="{1E0B7B42-D6B8-4FD5-B46E-92B6CF3BECD5}" type="pres">
      <dgm:prSet presAssocID="{86E15DA1-D813-CD42-A50D-F3E6C6E8B523}" presName="node" presStyleLbl="node1" presStyleIdx="2" presStyleCnt="9">
        <dgm:presLayoutVars>
          <dgm:bulletEnabled val="1"/>
        </dgm:presLayoutVars>
      </dgm:prSet>
      <dgm:spPr/>
    </dgm:pt>
    <dgm:pt modelId="{151333C6-1B69-4311-9F36-CF2ADF92C559}" type="pres">
      <dgm:prSet presAssocID="{E4AC1744-83D6-A74D-A6D1-8BED58C11DC7}" presName="sibTrans" presStyleLbl="sibTrans2D1" presStyleIdx="2" presStyleCnt="8"/>
      <dgm:spPr/>
    </dgm:pt>
    <dgm:pt modelId="{01C3E0DA-1138-4E2A-9481-B2EE1A6C571D}" type="pres">
      <dgm:prSet presAssocID="{E4AC1744-83D6-A74D-A6D1-8BED58C11DC7}" presName="connectorText" presStyleLbl="sibTrans2D1" presStyleIdx="2" presStyleCnt="8"/>
      <dgm:spPr/>
    </dgm:pt>
    <dgm:pt modelId="{A06404C1-C55D-44BF-BE24-D10F27517292}" type="pres">
      <dgm:prSet presAssocID="{302F46C3-B032-F44D-897C-3D23BF2C0C5C}" presName="node" presStyleLbl="node1" presStyleIdx="3" presStyleCnt="9" custLinFactNeighborX="-669" custLinFactNeighborY="-1115">
        <dgm:presLayoutVars>
          <dgm:bulletEnabled val="1"/>
        </dgm:presLayoutVars>
      </dgm:prSet>
      <dgm:spPr/>
    </dgm:pt>
    <dgm:pt modelId="{CC8EBB9B-65ED-4961-858C-CF377E1BE779}" type="pres">
      <dgm:prSet presAssocID="{0F22A4BE-98BA-1F46-99DA-2F254AF0B8DE}" presName="sibTrans" presStyleLbl="sibTrans2D1" presStyleIdx="3" presStyleCnt="8"/>
      <dgm:spPr/>
    </dgm:pt>
    <dgm:pt modelId="{344F11C3-4DC4-4843-905D-3CE31EECCB8F}" type="pres">
      <dgm:prSet presAssocID="{0F22A4BE-98BA-1F46-99DA-2F254AF0B8DE}" presName="connectorText" presStyleLbl="sibTrans2D1" presStyleIdx="3" presStyleCnt="8"/>
      <dgm:spPr/>
    </dgm:pt>
    <dgm:pt modelId="{A66E2F78-38E9-47F8-B0BC-BDC8817CB48C}" type="pres">
      <dgm:prSet presAssocID="{1652852C-8A55-774F-8FF7-E36388C06A72}" presName="node" presStyleLbl="node1" presStyleIdx="4" presStyleCnt="9">
        <dgm:presLayoutVars>
          <dgm:bulletEnabled val="1"/>
        </dgm:presLayoutVars>
      </dgm:prSet>
      <dgm:spPr/>
    </dgm:pt>
    <dgm:pt modelId="{6F05EC01-662B-43A3-9B84-4CB440748073}" type="pres">
      <dgm:prSet presAssocID="{584F307E-68D8-C342-B10B-3822D413F91C}" presName="sibTrans" presStyleLbl="sibTrans2D1" presStyleIdx="4" presStyleCnt="8"/>
      <dgm:spPr/>
    </dgm:pt>
    <dgm:pt modelId="{AFE6F47D-87D9-4C91-85B0-ADBD2CD7DC8F}" type="pres">
      <dgm:prSet presAssocID="{584F307E-68D8-C342-B10B-3822D413F91C}" presName="connectorText" presStyleLbl="sibTrans2D1" presStyleIdx="4" presStyleCnt="8"/>
      <dgm:spPr/>
    </dgm:pt>
    <dgm:pt modelId="{DD83C2A7-4758-4140-BE22-5AD4FA0957CA}" type="pres">
      <dgm:prSet presAssocID="{3608FCFF-17D2-A14E-BF05-D1790818BFE2}" presName="node" presStyleLbl="node1" presStyleIdx="5" presStyleCnt="9" custScaleX="104907" custScaleY="104570">
        <dgm:presLayoutVars>
          <dgm:bulletEnabled val="1"/>
        </dgm:presLayoutVars>
      </dgm:prSet>
      <dgm:spPr/>
    </dgm:pt>
    <dgm:pt modelId="{32E2D5C0-0B29-4F08-804C-01D12F99FED6}" type="pres">
      <dgm:prSet presAssocID="{4D94EE44-4836-5D4C-A116-EDEF5D9F2019}" presName="sibTrans" presStyleLbl="sibTrans2D1" presStyleIdx="5" presStyleCnt="8"/>
      <dgm:spPr/>
    </dgm:pt>
    <dgm:pt modelId="{ABB80229-BEEB-4F3C-A5F2-F6D22E1DEC33}" type="pres">
      <dgm:prSet presAssocID="{4D94EE44-4836-5D4C-A116-EDEF5D9F2019}" presName="connectorText" presStyleLbl="sibTrans2D1" presStyleIdx="5" presStyleCnt="8"/>
      <dgm:spPr/>
    </dgm:pt>
    <dgm:pt modelId="{1FB97970-D8EF-4C08-836A-B723331FCE1D}" type="pres">
      <dgm:prSet presAssocID="{3D33EC2B-38A2-4D49-A664-03A690F1028C}" presName="node" presStyleLbl="node1" presStyleIdx="6" presStyleCnt="9">
        <dgm:presLayoutVars>
          <dgm:bulletEnabled val="1"/>
        </dgm:presLayoutVars>
      </dgm:prSet>
      <dgm:spPr/>
    </dgm:pt>
    <dgm:pt modelId="{20CB4B5E-B09C-427A-B27F-013B9C50BAAF}" type="pres">
      <dgm:prSet presAssocID="{3303BEB2-E4B2-4DE8-A790-B4A85B295ECB}" presName="sibTrans" presStyleLbl="sibTrans2D1" presStyleIdx="6" presStyleCnt="8"/>
      <dgm:spPr/>
    </dgm:pt>
    <dgm:pt modelId="{F0AD6E0F-51B4-4AA5-8EDC-84870EE4CE2B}" type="pres">
      <dgm:prSet presAssocID="{3303BEB2-E4B2-4DE8-A790-B4A85B295ECB}" presName="connectorText" presStyleLbl="sibTrans2D1" presStyleIdx="6" presStyleCnt="8"/>
      <dgm:spPr/>
    </dgm:pt>
    <dgm:pt modelId="{F775063F-B581-4C58-B74A-BE7EE73586E4}" type="pres">
      <dgm:prSet presAssocID="{904CFE7A-C0E2-4C48-86FE-C7645F33749B}" presName="node" presStyleLbl="node1" presStyleIdx="7" presStyleCnt="9">
        <dgm:presLayoutVars>
          <dgm:bulletEnabled val="1"/>
        </dgm:presLayoutVars>
      </dgm:prSet>
      <dgm:spPr/>
    </dgm:pt>
    <dgm:pt modelId="{1A2AF011-5A79-43A3-A516-A3D183FEEC8A}" type="pres">
      <dgm:prSet presAssocID="{F93A7EEC-F583-C84D-968E-04AA6145683C}" presName="sibTrans" presStyleLbl="sibTrans2D1" presStyleIdx="7" presStyleCnt="8"/>
      <dgm:spPr/>
    </dgm:pt>
    <dgm:pt modelId="{50E29A55-8540-47B1-8895-139CACEAECCF}" type="pres">
      <dgm:prSet presAssocID="{F93A7EEC-F583-C84D-968E-04AA6145683C}" presName="connectorText" presStyleLbl="sibTrans2D1" presStyleIdx="7" presStyleCnt="8"/>
      <dgm:spPr/>
    </dgm:pt>
    <dgm:pt modelId="{03BC8008-0FB8-44C0-8271-4CDA1E802459}" type="pres">
      <dgm:prSet presAssocID="{8F0410F9-F758-4867-8DEC-750CE639D493}" presName="node" presStyleLbl="node1" presStyleIdx="8" presStyleCnt="9">
        <dgm:presLayoutVars>
          <dgm:bulletEnabled val="1"/>
        </dgm:presLayoutVars>
      </dgm:prSet>
      <dgm:spPr/>
    </dgm:pt>
  </dgm:ptLst>
  <dgm:cxnLst>
    <dgm:cxn modelId="{DB7EF10A-9D9D-4A53-9693-6E22473480A6}" type="presOf" srcId="{3303BEB2-E4B2-4DE8-A790-B4A85B295ECB}" destId="{F0AD6E0F-51B4-4AA5-8EDC-84870EE4CE2B}" srcOrd="1" destOrd="0" presId="urn:microsoft.com/office/officeart/2005/8/layout/process5"/>
    <dgm:cxn modelId="{6759AE0F-226C-483A-BBAF-FDB7C3AA798B}" type="presOf" srcId="{584F307E-68D8-C342-B10B-3822D413F91C}" destId="{6F05EC01-662B-43A3-9B84-4CB440748073}" srcOrd="0" destOrd="0" presId="urn:microsoft.com/office/officeart/2005/8/layout/process5"/>
    <dgm:cxn modelId="{13727313-1C45-419B-A531-BC8F783F59A4}" type="presOf" srcId="{86E15DA1-D813-CD42-A50D-F3E6C6E8B523}" destId="{1E0B7B42-D6B8-4FD5-B46E-92B6CF3BECD5}" srcOrd="0" destOrd="0" presId="urn:microsoft.com/office/officeart/2005/8/layout/process5"/>
    <dgm:cxn modelId="{7DD1E815-D51D-402B-BFD9-A8A2A76F889E}" type="presOf" srcId="{3303BEB2-E4B2-4DE8-A790-B4A85B295ECB}" destId="{20CB4B5E-B09C-427A-B27F-013B9C50BAAF}" srcOrd="0" destOrd="0" presId="urn:microsoft.com/office/officeart/2005/8/layout/process5"/>
    <dgm:cxn modelId="{E4F24318-A102-D841-86FD-54D8D9F004FC}" srcId="{7DD70CF6-7714-D541-8A35-3A5780BF8752}" destId="{302F46C3-B032-F44D-897C-3D23BF2C0C5C}" srcOrd="3" destOrd="0" parTransId="{27BB8FC9-197B-4A4A-887D-06C5FCAD392E}" sibTransId="{0F22A4BE-98BA-1F46-99DA-2F254AF0B8DE}"/>
    <dgm:cxn modelId="{11CE201E-9369-D24D-81DC-300AB3F6840B}" srcId="{7DD70CF6-7714-D541-8A35-3A5780BF8752}" destId="{BE1A31A5-3252-D842-B4F6-823F6C246F21}" srcOrd="0" destOrd="0" parTransId="{9EA45D90-3BDF-0E47-BF46-EAF61D89BB82}" sibTransId="{1F600440-0BD9-C246-905D-7A675DA4C0C6}"/>
    <dgm:cxn modelId="{6EDAD326-F964-4207-959C-F7FA4CD85B26}" type="presOf" srcId="{F93A7EEC-F583-C84D-968E-04AA6145683C}" destId="{1A2AF011-5A79-43A3-A516-A3D183FEEC8A}" srcOrd="0" destOrd="0" presId="urn:microsoft.com/office/officeart/2005/8/layout/process5"/>
    <dgm:cxn modelId="{C3ED2733-991A-4703-BF22-241B35814B7C}" srcId="{7DD70CF6-7714-D541-8A35-3A5780BF8752}" destId="{3D33EC2B-38A2-4D49-A664-03A690F1028C}" srcOrd="6" destOrd="0" parTransId="{5C55B638-6B36-4115-96CE-7D7988A59FC9}" sibTransId="{3303BEB2-E4B2-4DE8-A790-B4A85B295ECB}"/>
    <dgm:cxn modelId="{B0D4A83C-175B-4FA0-AC5B-CEBEED58731D}" type="presOf" srcId="{3608FCFF-17D2-A14E-BF05-D1790818BFE2}" destId="{DD83C2A7-4758-4140-BE22-5AD4FA0957CA}" srcOrd="0" destOrd="0" presId="urn:microsoft.com/office/officeart/2005/8/layout/process5"/>
    <dgm:cxn modelId="{95F16D3E-CB17-4AF7-BA77-7CEF3BFDEE09}" type="presOf" srcId="{584F307E-68D8-C342-B10B-3822D413F91C}" destId="{AFE6F47D-87D9-4C91-85B0-ADBD2CD7DC8F}" srcOrd="1" destOrd="0" presId="urn:microsoft.com/office/officeart/2005/8/layout/process5"/>
    <dgm:cxn modelId="{3BD61046-0810-4B08-83DB-C99EC7E7DF38}" type="presOf" srcId="{90D8E1ED-8EED-214D-B408-D54A02E7E102}" destId="{7C8C37DC-A54D-4319-801F-27CD81208335}" srcOrd="1" destOrd="0" presId="urn:microsoft.com/office/officeart/2005/8/layout/process5"/>
    <dgm:cxn modelId="{E2636F66-8E65-42FA-A114-4BA4341242DB}" type="presOf" srcId="{1F600440-0BD9-C246-905D-7A675DA4C0C6}" destId="{3641907E-40CE-4FEB-BDB1-CDB128EED69C}" srcOrd="1" destOrd="0" presId="urn:microsoft.com/office/officeart/2005/8/layout/process5"/>
    <dgm:cxn modelId="{2C7B0067-BC45-4D29-B919-8576BFC26B8E}" type="presOf" srcId="{F93A7EEC-F583-C84D-968E-04AA6145683C}" destId="{50E29A55-8540-47B1-8895-139CACEAECCF}" srcOrd="1" destOrd="0" presId="urn:microsoft.com/office/officeart/2005/8/layout/process5"/>
    <dgm:cxn modelId="{A7135267-A8E5-400E-A593-AD27B67E38FC}" type="presOf" srcId="{302F46C3-B032-F44D-897C-3D23BF2C0C5C}" destId="{A06404C1-C55D-44BF-BE24-D10F27517292}" srcOrd="0" destOrd="0" presId="urn:microsoft.com/office/officeart/2005/8/layout/process5"/>
    <dgm:cxn modelId="{4AEAFC67-AF5D-4812-A6CB-29F74177D15A}" type="presOf" srcId="{4D94EE44-4836-5D4C-A116-EDEF5D9F2019}" destId="{ABB80229-BEEB-4F3C-A5F2-F6D22E1DEC33}" srcOrd="1" destOrd="0" presId="urn:microsoft.com/office/officeart/2005/8/layout/process5"/>
    <dgm:cxn modelId="{DC55F948-542C-4C87-9709-6DBBAC3F6F00}" type="presOf" srcId="{BE1A31A5-3252-D842-B4F6-823F6C246F21}" destId="{BB39A0C6-2210-444D-A4AA-FAEF5C534BB9}" srcOrd="0" destOrd="0" presId="urn:microsoft.com/office/officeart/2005/8/layout/process5"/>
    <dgm:cxn modelId="{862DFE69-87B1-5241-B701-7FE5493E04F1}" srcId="{7DD70CF6-7714-D541-8A35-3A5780BF8752}" destId="{1652852C-8A55-774F-8FF7-E36388C06A72}" srcOrd="4" destOrd="0" parTransId="{B47BE44C-7CD2-BC4B-B99D-F6C44E027F53}" sibTransId="{584F307E-68D8-C342-B10B-3822D413F91C}"/>
    <dgm:cxn modelId="{AFDF2E4A-9F34-4D42-B53F-5F9C75440E18}" type="presOf" srcId="{1F600440-0BD9-C246-905D-7A675DA4C0C6}" destId="{B287FCD9-772A-42C7-BCA5-BFC04E7E2EAE}" srcOrd="0" destOrd="0" presId="urn:microsoft.com/office/officeart/2005/8/layout/process5"/>
    <dgm:cxn modelId="{294B836A-E89A-A24C-BFA0-2FBB60D3E153}" srcId="{7DD70CF6-7714-D541-8A35-3A5780BF8752}" destId="{CC6C8802-737A-9143-9AA9-1555B0CA38B1}" srcOrd="1" destOrd="0" parTransId="{4B09999E-4863-884F-8B89-7B16546B0C1C}" sibTransId="{90D8E1ED-8EED-214D-B408-D54A02E7E102}"/>
    <dgm:cxn modelId="{391E074E-3CFC-4F8A-ADC2-8A78074476C0}" type="presOf" srcId="{1652852C-8A55-774F-8FF7-E36388C06A72}" destId="{A66E2F78-38E9-47F8-B0BC-BDC8817CB48C}" srcOrd="0" destOrd="0" presId="urn:microsoft.com/office/officeart/2005/8/layout/process5"/>
    <dgm:cxn modelId="{790F144E-2CBE-4DAA-AA44-613C1E80B2E4}" type="presOf" srcId="{90D8E1ED-8EED-214D-B408-D54A02E7E102}" destId="{375B0C80-A25F-4822-8166-81C9312681F2}" srcOrd="0" destOrd="0" presId="urn:microsoft.com/office/officeart/2005/8/layout/process5"/>
    <dgm:cxn modelId="{C3194674-7ED6-4FB4-B5DC-8DA087050F2F}" type="presOf" srcId="{0F22A4BE-98BA-1F46-99DA-2F254AF0B8DE}" destId="{344F11C3-4DC4-4843-905D-3CE31EECCB8F}" srcOrd="1" destOrd="0" presId="urn:microsoft.com/office/officeart/2005/8/layout/process5"/>
    <dgm:cxn modelId="{D93FF657-B752-364E-9BCA-D85DA9014331}" srcId="{7DD70CF6-7714-D541-8A35-3A5780BF8752}" destId="{86E15DA1-D813-CD42-A50D-F3E6C6E8B523}" srcOrd="2" destOrd="0" parTransId="{94756C9D-B4BE-E249-81BA-DD04DF6CD1A0}" sibTransId="{E4AC1744-83D6-A74D-A6D1-8BED58C11DC7}"/>
    <dgm:cxn modelId="{83E3F758-8444-4095-B35D-F881EE50AC83}" type="presOf" srcId="{8F0410F9-F758-4867-8DEC-750CE639D493}" destId="{03BC8008-0FB8-44C0-8271-4CDA1E802459}" srcOrd="0" destOrd="0" presId="urn:microsoft.com/office/officeart/2005/8/layout/process5"/>
    <dgm:cxn modelId="{E90EB15A-779F-4DB4-B2A3-A0869513C2D8}" type="presOf" srcId="{0F22A4BE-98BA-1F46-99DA-2F254AF0B8DE}" destId="{CC8EBB9B-65ED-4961-858C-CF377E1BE779}" srcOrd="0" destOrd="0" presId="urn:microsoft.com/office/officeart/2005/8/layout/process5"/>
    <dgm:cxn modelId="{4B97809E-A509-4D74-AE11-DA69FADE0EE4}" type="presOf" srcId="{E4AC1744-83D6-A74D-A6D1-8BED58C11DC7}" destId="{151333C6-1B69-4311-9F36-CF2ADF92C559}" srcOrd="0" destOrd="0" presId="urn:microsoft.com/office/officeart/2005/8/layout/process5"/>
    <dgm:cxn modelId="{87C8C09E-106E-480E-9F6D-A2E0EFFAF7FE}" type="presOf" srcId="{3D33EC2B-38A2-4D49-A664-03A690F1028C}" destId="{1FB97970-D8EF-4C08-836A-B723331FCE1D}" srcOrd="0" destOrd="0" presId="urn:microsoft.com/office/officeart/2005/8/layout/process5"/>
    <dgm:cxn modelId="{E4C44DA2-3C65-4D94-B31E-D6B9023BD264}" type="presOf" srcId="{7DD70CF6-7714-D541-8A35-3A5780BF8752}" destId="{5735C9A5-2842-4EEB-AAC1-986B437C9219}" srcOrd="0" destOrd="0" presId="urn:microsoft.com/office/officeart/2005/8/layout/process5"/>
    <dgm:cxn modelId="{F83DFDA4-3006-D94A-A605-9FA9F420263F}" srcId="{7DD70CF6-7714-D541-8A35-3A5780BF8752}" destId="{904CFE7A-C0E2-4C48-86FE-C7645F33749B}" srcOrd="7" destOrd="0" parTransId="{E69A7B01-3EF1-C047-B9D8-6FFEF8468211}" sibTransId="{F93A7EEC-F583-C84D-968E-04AA6145683C}"/>
    <dgm:cxn modelId="{7AB028BC-B7DC-4B14-B6E1-6A67195D0385}" srcId="{7DD70CF6-7714-D541-8A35-3A5780BF8752}" destId="{8F0410F9-F758-4867-8DEC-750CE639D493}" srcOrd="8" destOrd="0" parTransId="{28861F8B-2BAA-48F5-9BA4-EDA34C30CC49}" sibTransId="{8FDB1CFC-DDB6-40B9-AE87-B638BD49B779}"/>
    <dgm:cxn modelId="{F4C1F2C0-177B-47F9-9300-86A6A8A1C6D6}" type="presOf" srcId="{4D94EE44-4836-5D4C-A116-EDEF5D9F2019}" destId="{32E2D5C0-0B29-4F08-804C-01D12F99FED6}" srcOrd="0" destOrd="0" presId="urn:microsoft.com/office/officeart/2005/8/layout/process5"/>
    <dgm:cxn modelId="{BEA534DA-3F34-4E2D-AE5F-3EBBBBCD38FC}" type="presOf" srcId="{CC6C8802-737A-9143-9AA9-1555B0CA38B1}" destId="{1861A8C7-95FC-470E-B271-9D491E4F56B7}" srcOrd="0" destOrd="0" presId="urn:microsoft.com/office/officeart/2005/8/layout/process5"/>
    <dgm:cxn modelId="{ADCD31E8-820B-4211-B240-995EFFCFBCDD}" type="presOf" srcId="{E4AC1744-83D6-A74D-A6D1-8BED58C11DC7}" destId="{01C3E0DA-1138-4E2A-9481-B2EE1A6C571D}" srcOrd="1" destOrd="0" presId="urn:microsoft.com/office/officeart/2005/8/layout/process5"/>
    <dgm:cxn modelId="{046079F0-0F36-489F-81B2-6479ACC36B3A}" type="presOf" srcId="{904CFE7A-C0E2-4C48-86FE-C7645F33749B}" destId="{F775063F-B581-4C58-B74A-BE7EE73586E4}" srcOrd="0" destOrd="0" presId="urn:microsoft.com/office/officeart/2005/8/layout/process5"/>
    <dgm:cxn modelId="{9A3343F8-9E83-8544-A4EF-14991C94A61C}" srcId="{7DD70CF6-7714-D541-8A35-3A5780BF8752}" destId="{3608FCFF-17D2-A14E-BF05-D1790818BFE2}" srcOrd="5" destOrd="0" parTransId="{83029958-5688-454C-B5A2-410188588EBD}" sibTransId="{4D94EE44-4836-5D4C-A116-EDEF5D9F2019}"/>
    <dgm:cxn modelId="{7F357348-1E4B-4072-AE28-4E665C6EE1C8}" type="presParOf" srcId="{5735C9A5-2842-4EEB-AAC1-986B437C9219}" destId="{BB39A0C6-2210-444D-A4AA-FAEF5C534BB9}" srcOrd="0" destOrd="0" presId="urn:microsoft.com/office/officeart/2005/8/layout/process5"/>
    <dgm:cxn modelId="{BD1C3C14-77A0-43F5-B684-B0186C0D943D}" type="presParOf" srcId="{5735C9A5-2842-4EEB-AAC1-986B437C9219}" destId="{B287FCD9-772A-42C7-BCA5-BFC04E7E2EAE}" srcOrd="1" destOrd="0" presId="urn:microsoft.com/office/officeart/2005/8/layout/process5"/>
    <dgm:cxn modelId="{B2E2B0F0-298D-450E-892C-6BF1684550B9}" type="presParOf" srcId="{B287FCD9-772A-42C7-BCA5-BFC04E7E2EAE}" destId="{3641907E-40CE-4FEB-BDB1-CDB128EED69C}" srcOrd="0" destOrd="0" presId="urn:microsoft.com/office/officeart/2005/8/layout/process5"/>
    <dgm:cxn modelId="{DEFF4360-FA2C-4A44-8448-ABDB9DC94F9D}" type="presParOf" srcId="{5735C9A5-2842-4EEB-AAC1-986B437C9219}" destId="{1861A8C7-95FC-470E-B271-9D491E4F56B7}" srcOrd="2" destOrd="0" presId="urn:microsoft.com/office/officeart/2005/8/layout/process5"/>
    <dgm:cxn modelId="{C89775CE-E1E2-44F2-8D65-34BF6491CC4D}" type="presParOf" srcId="{5735C9A5-2842-4EEB-AAC1-986B437C9219}" destId="{375B0C80-A25F-4822-8166-81C9312681F2}" srcOrd="3" destOrd="0" presId="urn:microsoft.com/office/officeart/2005/8/layout/process5"/>
    <dgm:cxn modelId="{D2BAC026-CB3B-436C-960F-C0B9E0B616C8}" type="presParOf" srcId="{375B0C80-A25F-4822-8166-81C9312681F2}" destId="{7C8C37DC-A54D-4319-801F-27CD81208335}" srcOrd="0" destOrd="0" presId="urn:microsoft.com/office/officeart/2005/8/layout/process5"/>
    <dgm:cxn modelId="{A7C676B6-E0C3-490D-8CCA-586EF6320ACE}" type="presParOf" srcId="{5735C9A5-2842-4EEB-AAC1-986B437C9219}" destId="{1E0B7B42-D6B8-4FD5-B46E-92B6CF3BECD5}" srcOrd="4" destOrd="0" presId="urn:microsoft.com/office/officeart/2005/8/layout/process5"/>
    <dgm:cxn modelId="{4B857EB4-9187-4E89-BCF0-37CD07B02C23}" type="presParOf" srcId="{5735C9A5-2842-4EEB-AAC1-986B437C9219}" destId="{151333C6-1B69-4311-9F36-CF2ADF92C559}" srcOrd="5" destOrd="0" presId="urn:microsoft.com/office/officeart/2005/8/layout/process5"/>
    <dgm:cxn modelId="{B2EB6238-6F7E-43A9-8E5A-082BC76E3644}" type="presParOf" srcId="{151333C6-1B69-4311-9F36-CF2ADF92C559}" destId="{01C3E0DA-1138-4E2A-9481-B2EE1A6C571D}" srcOrd="0" destOrd="0" presId="urn:microsoft.com/office/officeart/2005/8/layout/process5"/>
    <dgm:cxn modelId="{66596B01-9C6E-4833-B555-BCA93A2C5054}" type="presParOf" srcId="{5735C9A5-2842-4EEB-AAC1-986B437C9219}" destId="{A06404C1-C55D-44BF-BE24-D10F27517292}" srcOrd="6" destOrd="0" presId="urn:microsoft.com/office/officeart/2005/8/layout/process5"/>
    <dgm:cxn modelId="{A418CE53-5294-4738-BB13-843A0AACD875}" type="presParOf" srcId="{5735C9A5-2842-4EEB-AAC1-986B437C9219}" destId="{CC8EBB9B-65ED-4961-858C-CF377E1BE779}" srcOrd="7" destOrd="0" presId="urn:microsoft.com/office/officeart/2005/8/layout/process5"/>
    <dgm:cxn modelId="{507A34E9-6DE6-4F82-95AA-D4CEE5AC2E27}" type="presParOf" srcId="{CC8EBB9B-65ED-4961-858C-CF377E1BE779}" destId="{344F11C3-4DC4-4843-905D-3CE31EECCB8F}" srcOrd="0" destOrd="0" presId="urn:microsoft.com/office/officeart/2005/8/layout/process5"/>
    <dgm:cxn modelId="{9C10C24E-8254-49D1-BF0A-8BC27785EBAC}" type="presParOf" srcId="{5735C9A5-2842-4EEB-AAC1-986B437C9219}" destId="{A66E2F78-38E9-47F8-B0BC-BDC8817CB48C}" srcOrd="8" destOrd="0" presId="urn:microsoft.com/office/officeart/2005/8/layout/process5"/>
    <dgm:cxn modelId="{CC90E37C-2939-4F6C-9594-013C4A424FAC}" type="presParOf" srcId="{5735C9A5-2842-4EEB-AAC1-986B437C9219}" destId="{6F05EC01-662B-43A3-9B84-4CB440748073}" srcOrd="9" destOrd="0" presId="urn:microsoft.com/office/officeart/2005/8/layout/process5"/>
    <dgm:cxn modelId="{34DFA6D0-42F0-4D07-AFC8-690E023071E0}" type="presParOf" srcId="{6F05EC01-662B-43A3-9B84-4CB440748073}" destId="{AFE6F47D-87D9-4C91-85B0-ADBD2CD7DC8F}" srcOrd="0" destOrd="0" presId="urn:microsoft.com/office/officeart/2005/8/layout/process5"/>
    <dgm:cxn modelId="{8E4F5820-D546-45DC-B777-0FA4496F4141}" type="presParOf" srcId="{5735C9A5-2842-4EEB-AAC1-986B437C9219}" destId="{DD83C2A7-4758-4140-BE22-5AD4FA0957CA}" srcOrd="10" destOrd="0" presId="urn:microsoft.com/office/officeart/2005/8/layout/process5"/>
    <dgm:cxn modelId="{A6D87CDA-22D4-4B63-B996-DAC84BDAC448}" type="presParOf" srcId="{5735C9A5-2842-4EEB-AAC1-986B437C9219}" destId="{32E2D5C0-0B29-4F08-804C-01D12F99FED6}" srcOrd="11" destOrd="0" presId="urn:microsoft.com/office/officeart/2005/8/layout/process5"/>
    <dgm:cxn modelId="{77A48805-32D9-4BD3-B5BB-B0815A935101}" type="presParOf" srcId="{32E2D5C0-0B29-4F08-804C-01D12F99FED6}" destId="{ABB80229-BEEB-4F3C-A5F2-F6D22E1DEC33}" srcOrd="0" destOrd="0" presId="urn:microsoft.com/office/officeart/2005/8/layout/process5"/>
    <dgm:cxn modelId="{045EEE11-8046-49F7-90C8-86A198B0F875}" type="presParOf" srcId="{5735C9A5-2842-4EEB-AAC1-986B437C9219}" destId="{1FB97970-D8EF-4C08-836A-B723331FCE1D}" srcOrd="12" destOrd="0" presId="urn:microsoft.com/office/officeart/2005/8/layout/process5"/>
    <dgm:cxn modelId="{D3392496-ADD6-48C6-BDBD-F578BFDAA44B}" type="presParOf" srcId="{5735C9A5-2842-4EEB-AAC1-986B437C9219}" destId="{20CB4B5E-B09C-427A-B27F-013B9C50BAAF}" srcOrd="13" destOrd="0" presId="urn:microsoft.com/office/officeart/2005/8/layout/process5"/>
    <dgm:cxn modelId="{02EF1F29-DAA4-41BE-92FA-4F2309D3A69A}" type="presParOf" srcId="{20CB4B5E-B09C-427A-B27F-013B9C50BAAF}" destId="{F0AD6E0F-51B4-4AA5-8EDC-84870EE4CE2B}" srcOrd="0" destOrd="0" presId="urn:microsoft.com/office/officeart/2005/8/layout/process5"/>
    <dgm:cxn modelId="{A9882E99-FC45-4593-83AB-A4D187CA2AD9}" type="presParOf" srcId="{5735C9A5-2842-4EEB-AAC1-986B437C9219}" destId="{F775063F-B581-4C58-B74A-BE7EE73586E4}" srcOrd="14" destOrd="0" presId="urn:microsoft.com/office/officeart/2005/8/layout/process5"/>
    <dgm:cxn modelId="{D83327B1-E9DE-41CB-8148-007F2D7F963F}" type="presParOf" srcId="{5735C9A5-2842-4EEB-AAC1-986B437C9219}" destId="{1A2AF011-5A79-43A3-A516-A3D183FEEC8A}" srcOrd="15" destOrd="0" presId="urn:microsoft.com/office/officeart/2005/8/layout/process5"/>
    <dgm:cxn modelId="{7CFEC6A5-D7C6-4394-9FC2-6F6E7DE6F6FC}" type="presParOf" srcId="{1A2AF011-5A79-43A3-A516-A3D183FEEC8A}" destId="{50E29A55-8540-47B1-8895-139CACEAECCF}" srcOrd="0" destOrd="0" presId="urn:microsoft.com/office/officeart/2005/8/layout/process5"/>
    <dgm:cxn modelId="{30368243-EDB4-4AB8-901D-B7677FC69252}" type="presParOf" srcId="{5735C9A5-2842-4EEB-AAC1-986B437C9219}" destId="{03BC8008-0FB8-44C0-8271-4CDA1E802459}" srcOrd="16"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BCC77-F9AF-4937-8956-8F99200FC3B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B0F2223F-FB08-4C09-9372-F410DA068F50}">
      <dgm:prSet custT="1"/>
      <dgm:spPr>
        <a:solidFill>
          <a:srgbClr val="CB7D0B"/>
        </a:solidFill>
      </dgm:spPr>
      <dgm:t>
        <a:bodyPr/>
        <a:lstStyle/>
        <a:p>
          <a:r>
            <a:rPr lang="fr-BE" sz="2000" dirty="0"/>
            <a:t>Connaissance et savoir-faire </a:t>
          </a:r>
          <a:endParaRPr lang="nl-BE" sz="2000" noProof="0" dirty="0">
            <a:latin typeface="Calibri Light" panose="020F0302020204030204" pitchFamily="34" charset="0"/>
            <a:cs typeface="Calibri Light" panose="020F0302020204030204" pitchFamily="34" charset="0"/>
          </a:endParaRPr>
        </a:p>
      </dgm:t>
    </dgm:pt>
    <dgm:pt modelId="{3A32D47F-D4CA-4520-94AD-B3643BD0D05E}" type="parTrans" cxnId="{A78A1EBC-8A83-4811-9587-283D5CAB2912}">
      <dgm:prSet/>
      <dgm:spPr/>
      <dgm:t>
        <a:bodyPr/>
        <a:lstStyle/>
        <a:p>
          <a:endParaRPr lang="fr-FR" sz="2000">
            <a:latin typeface="Calibri Light" panose="020F0302020204030204" pitchFamily="34" charset="0"/>
            <a:cs typeface="Calibri Light" panose="020F0302020204030204" pitchFamily="34" charset="0"/>
          </a:endParaRPr>
        </a:p>
      </dgm:t>
    </dgm:pt>
    <dgm:pt modelId="{53A549C9-5F9B-412C-AADE-EFB28F4EE0AB}" type="sibTrans" cxnId="{A78A1EBC-8A83-4811-9587-283D5CAB2912}">
      <dgm:prSet/>
      <dgm:spPr/>
      <dgm:t>
        <a:bodyPr/>
        <a:lstStyle/>
        <a:p>
          <a:endParaRPr lang="fr-FR" sz="2000">
            <a:latin typeface="Calibri Light" panose="020F0302020204030204" pitchFamily="34" charset="0"/>
            <a:cs typeface="Calibri Light" panose="020F0302020204030204" pitchFamily="34" charset="0"/>
          </a:endParaRPr>
        </a:p>
      </dgm:t>
    </dgm:pt>
    <dgm:pt modelId="{B836361B-CA92-4EA8-AF7A-4AEC71DF2A6C}">
      <dgm:prSet custT="1"/>
      <dgm:spPr>
        <a:solidFill>
          <a:srgbClr val="CC9900"/>
        </a:solidFill>
      </dgm:spPr>
      <dgm:t>
        <a:bodyPr/>
        <a:lstStyle/>
        <a:p>
          <a:r>
            <a:rPr lang="fr-BE" sz="2000" dirty="0"/>
            <a:t>Gestion d’équipe</a:t>
          </a:r>
          <a:endParaRPr lang="nl-BE" sz="2000" noProof="0" dirty="0">
            <a:latin typeface="Calibri Light" panose="020F0302020204030204" pitchFamily="34" charset="0"/>
            <a:cs typeface="Calibri Light" panose="020F0302020204030204" pitchFamily="34" charset="0"/>
          </a:endParaRPr>
        </a:p>
      </dgm:t>
    </dgm:pt>
    <dgm:pt modelId="{BB1FA856-F56C-4649-8B82-DD5D3AFFD3B8}" type="parTrans" cxnId="{7477061E-D740-4600-A705-FE8D6BC12484}">
      <dgm:prSet/>
      <dgm:spPr/>
      <dgm:t>
        <a:bodyPr/>
        <a:lstStyle/>
        <a:p>
          <a:endParaRPr lang="fr-FR" sz="2000">
            <a:latin typeface="Calibri Light" panose="020F0302020204030204" pitchFamily="34" charset="0"/>
            <a:cs typeface="Calibri Light" panose="020F0302020204030204" pitchFamily="34" charset="0"/>
          </a:endParaRPr>
        </a:p>
      </dgm:t>
    </dgm:pt>
    <dgm:pt modelId="{7B946E21-1FE7-40F6-9667-25F7522A2CC9}" type="sibTrans" cxnId="{7477061E-D740-4600-A705-FE8D6BC12484}">
      <dgm:prSet/>
      <dgm:spPr/>
      <dgm:t>
        <a:bodyPr/>
        <a:lstStyle/>
        <a:p>
          <a:endParaRPr lang="fr-FR" sz="2000">
            <a:latin typeface="Calibri Light" panose="020F0302020204030204" pitchFamily="34" charset="0"/>
            <a:cs typeface="Calibri Light" panose="020F0302020204030204" pitchFamily="34" charset="0"/>
          </a:endParaRPr>
        </a:p>
      </dgm:t>
    </dgm:pt>
    <dgm:pt modelId="{B7B5FFBA-0094-470E-9088-DBD714812C79}">
      <dgm:prSet custT="1"/>
      <dgm:spPr>
        <a:solidFill>
          <a:srgbClr val="CCFF33"/>
        </a:solidFill>
      </dgm:spPr>
      <dgm:t>
        <a:bodyPr/>
        <a:lstStyle/>
        <a:p>
          <a:pPr rtl="0"/>
          <a:r>
            <a:rPr lang="nl-BE" sz="2000" b="0" i="0" noProof="0" dirty="0">
              <a:latin typeface="Calibri Light" panose="020F0302020204030204" pitchFamily="34" charset="0"/>
              <a:cs typeface="Calibri Light" panose="020F0302020204030204" pitchFamily="34" charset="0"/>
            </a:rPr>
            <a:t>Communication</a:t>
          </a:r>
          <a:endParaRPr lang="nl-BE" sz="2000" noProof="0" dirty="0">
            <a:latin typeface="Calibri Light" panose="020F0302020204030204" pitchFamily="34" charset="0"/>
            <a:cs typeface="Calibri Light" panose="020F0302020204030204" pitchFamily="34" charset="0"/>
          </a:endParaRPr>
        </a:p>
      </dgm:t>
    </dgm:pt>
    <dgm:pt modelId="{EC701705-16C6-4439-9882-2A02EE3BBA1E}" type="parTrans" cxnId="{9D35FBAA-9602-44E5-AC0E-721371AC3659}">
      <dgm:prSet/>
      <dgm:spPr/>
      <dgm:t>
        <a:bodyPr/>
        <a:lstStyle/>
        <a:p>
          <a:endParaRPr lang="fr-FR" sz="2000">
            <a:latin typeface="Calibri Light" panose="020F0302020204030204" pitchFamily="34" charset="0"/>
            <a:cs typeface="Calibri Light" panose="020F0302020204030204" pitchFamily="34" charset="0"/>
          </a:endParaRPr>
        </a:p>
      </dgm:t>
    </dgm:pt>
    <dgm:pt modelId="{08FCF5B2-8A85-4364-8C21-62EDD89CB858}" type="sibTrans" cxnId="{9D35FBAA-9602-44E5-AC0E-721371AC3659}">
      <dgm:prSet/>
      <dgm:spPr/>
      <dgm:t>
        <a:bodyPr/>
        <a:lstStyle/>
        <a:p>
          <a:endParaRPr lang="fr-FR" sz="2000">
            <a:latin typeface="Calibri Light" panose="020F0302020204030204" pitchFamily="34" charset="0"/>
            <a:cs typeface="Calibri Light" panose="020F0302020204030204" pitchFamily="34" charset="0"/>
          </a:endParaRPr>
        </a:p>
      </dgm:t>
    </dgm:pt>
    <dgm:pt modelId="{19349D98-899B-4AE9-B5FD-282B013EA69A}">
      <dgm:prSet custT="1"/>
      <dgm:spPr>
        <a:solidFill>
          <a:srgbClr val="99CC00"/>
        </a:solidFill>
      </dgm:spPr>
      <dgm:t>
        <a:bodyPr/>
        <a:lstStyle/>
        <a:p>
          <a:pPr rtl="0"/>
          <a:r>
            <a:rPr lang="fr-BE" sz="2000" dirty="0"/>
            <a:t>Résolution de problèmes</a:t>
          </a:r>
          <a:endParaRPr lang="nl-BE" sz="2000" noProof="0" dirty="0">
            <a:latin typeface="Calibri Light" panose="020F0302020204030204" pitchFamily="34" charset="0"/>
            <a:cs typeface="Calibri Light" panose="020F0302020204030204" pitchFamily="34" charset="0"/>
          </a:endParaRPr>
        </a:p>
      </dgm:t>
    </dgm:pt>
    <dgm:pt modelId="{689855A7-763B-460D-B11C-3D4622EC298D}" type="parTrans" cxnId="{4D918902-9F06-491B-A5EB-048894037E60}">
      <dgm:prSet/>
      <dgm:spPr/>
      <dgm:t>
        <a:bodyPr/>
        <a:lstStyle/>
        <a:p>
          <a:endParaRPr lang="fr-FR" sz="2000">
            <a:latin typeface="Calibri Light" panose="020F0302020204030204" pitchFamily="34" charset="0"/>
            <a:cs typeface="Calibri Light" panose="020F0302020204030204" pitchFamily="34" charset="0"/>
          </a:endParaRPr>
        </a:p>
      </dgm:t>
    </dgm:pt>
    <dgm:pt modelId="{38EF4AF4-FCD2-4ADD-ABEF-6DDBF820BC5C}" type="sibTrans" cxnId="{4D918902-9F06-491B-A5EB-048894037E60}">
      <dgm:prSet/>
      <dgm:spPr/>
      <dgm:t>
        <a:bodyPr/>
        <a:lstStyle/>
        <a:p>
          <a:endParaRPr lang="fr-FR" sz="2000">
            <a:latin typeface="Calibri Light" panose="020F0302020204030204" pitchFamily="34" charset="0"/>
            <a:cs typeface="Calibri Light" panose="020F0302020204030204" pitchFamily="34" charset="0"/>
          </a:endParaRPr>
        </a:p>
      </dgm:t>
    </dgm:pt>
    <dgm:pt modelId="{2330D226-8730-4C8D-9754-134DEC4062D1}">
      <dgm:prSet custT="1"/>
      <dgm:spPr>
        <a:solidFill>
          <a:srgbClr val="66FF33"/>
        </a:solidFill>
      </dgm:spPr>
      <dgm:t>
        <a:bodyPr/>
        <a:lstStyle/>
        <a:p>
          <a:pPr rtl="0"/>
          <a:r>
            <a:rPr lang="fr-BE" sz="2000" dirty="0"/>
            <a:t>Responsabilité </a:t>
          </a:r>
          <a:endParaRPr lang="nl-BE" sz="2000" noProof="0" dirty="0">
            <a:latin typeface="Calibri Light" panose="020F0302020204030204" pitchFamily="34" charset="0"/>
            <a:cs typeface="Calibri Light" panose="020F0302020204030204" pitchFamily="34" charset="0"/>
          </a:endParaRPr>
        </a:p>
      </dgm:t>
    </dgm:pt>
    <dgm:pt modelId="{857EAF39-CC49-4F81-844E-38C9CE42A019}" type="parTrans" cxnId="{20BC18EA-76FF-486B-9CCD-9EF7B8D00634}">
      <dgm:prSet/>
      <dgm:spPr/>
      <dgm:t>
        <a:bodyPr/>
        <a:lstStyle/>
        <a:p>
          <a:endParaRPr lang="fr-FR" sz="2000">
            <a:latin typeface="Calibri Light" panose="020F0302020204030204" pitchFamily="34" charset="0"/>
            <a:cs typeface="Calibri Light" panose="020F0302020204030204" pitchFamily="34" charset="0"/>
          </a:endParaRPr>
        </a:p>
      </dgm:t>
    </dgm:pt>
    <dgm:pt modelId="{8EF1AEE3-F318-477F-A569-2126C00C0186}" type="sibTrans" cxnId="{20BC18EA-76FF-486B-9CCD-9EF7B8D00634}">
      <dgm:prSet/>
      <dgm:spPr/>
      <dgm:t>
        <a:bodyPr/>
        <a:lstStyle/>
        <a:p>
          <a:endParaRPr lang="fr-FR" sz="2000">
            <a:latin typeface="Calibri Light" panose="020F0302020204030204" pitchFamily="34" charset="0"/>
            <a:cs typeface="Calibri Light" panose="020F0302020204030204" pitchFamily="34" charset="0"/>
          </a:endParaRPr>
        </a:p>
      </dgm:t>
    </dgm:pt>
    <dgm:pt modelId="{50792EBD-0CDF-4772-86D0-54FC27A9B13D}">
      <dgm:prSet custT="1"/>
      <dgm:spPr>
        <a:solidFill>
          <a:srgbClr val="33CC33"/>
        </a:solidFill>
      </dgm:spPr>
      <dgm:t>
        <a:bodyPr/>
        <a:lstStyle/>
        <a:p>
          <a:pPr rtl="0"/>
          <a:r>
            <a:rPr lang="fr-BE" sz="2000" dirty="0"/>
            <a:t>Facteurs d’environnement </a:t>
          </a:r>
          <a:endParaRPr lang="nl-BE" sz="2000" noProof="0" dirty="0">
            <a:latin typeface="Calibri Light" panose="020F0302020204030204" pitchFamily="34" charset="0"/>
            <a:cs typeface="Calibri Light" panose="020F0302020204030204" pitchFamily="34" charset="0"/>
          </a:endParaRPr>
        </a:p>
      </dgm:t>
    </dgm:pt>
    <dgm:pt modelId="{E7813857-3976-485D-981D-9D11D6ED56E1}" type="parTrans" cxnId="{E5E63434-0E2A-423E-BC41-BFBB19794B43}">
      <dgm:prSet/>
      <dgm:spPr/>
      <dgm:t>
        <a:bodyPr/>
        <a:lstStyle/>
        <a:p>
          <a:endParaRPr lang="fr-FR" sz="2000">
            <a:latin typeface="Calibri Light" panose="020F0302020204030204" pitchFamily="34" charset="0"/>
            <a:cs typeface="Calibri Light" panose="020F0302020204030204" pitchFamily="34" charset="0"/>
          </a:endParaRPr>
        </a:p>
      </dgm:t>
    </dgm:pt>
    <dgm:pt modelId="{0BC5642C-032A-40F8-93BD-F0F789FEE84F}" type="sibTrans" cxnId="{E5E63434-0E2A-423E-BC41-BFBB19794B43}">
      <dgm:prSet/>
      <dgm:spPr/>
      <dgm:t>
        <a:bodyPr/>
        <a:lstStyle/>
        <a:p>
          <a:endParaRPr lang="fr-FR" sz="2000">
            <a:latin typeface="Calibri Light" panose="020F0302020204030204" pitchFamily="34" charset="0"/>
            <a:cs typeface="Calibri Light" panose="020F0302020204030204" pitchFamily="34" charset="0"/>
          </a:endParaRPr>
        </a:p>
      </dgm:t>
    </dgm:pt>
    <dgm:pt modelId="{EE34FCBA-1411-4596-8159-004A1D1FBCCB}" type="pres">
      <dgm:prSet presAssocID="{B94BCC77-F9AF-4937-8956-8F99200FC3B6}" presName="Name0" presStyleCnt="0">
        <dgm:presLayoutVars>
          <dgm:chMax val="7"/>
          <dgm:chPref val="7"/>
          <dgm:dir/>
        </dgm:presLayoutVars>
      </dgm:prSet>
      <dgm:spPr/>
    </dgm:pt>
    <dgm:pt modelId="{BB4C4A4A-C9C2-4A81-89B4-6613F0041BAC}" type="pres">
      <dgm:prSet presAssocID="{B94BCC77-F9AF-4937-8956-8F99200FC3B6}" presName="Name1" presStyleCnt="0"/>
      <dgm:spPr/>
    </dgm:pt>
    <dgm:pt modelId="{C4013580-503D-456D-8584-C39374C81D7E}" type="pres">
      <dgm:prSet presAssocID="{B94BCC77-F9AF-4937-8956-8F99200FC3B6}" presName="cycle" presStyleCnt="0"/>
      <dgm:spPr/>
    </dgm:pt>
    <dgm:pt modelId="{BFFB5DA7-A7D6-412D-A091-43B37F43DF68}" type="pres">
      <dgm:prSet presAssocID="{B94BCC77-F9AF-4937-8956-8F99200FC3B6}" presName="srcNode" presStyleLbl="node1" presStyleIdx="0" presStyleCnt="6"/>
      <dgm:spPr/>
    </dgm:pt>
    <dgm:pt modelId="{C053E467-A69F-47E2-ADBD-EF87A7467AAF}" type="pres">
      <dgm:prSet presAssocID="{B94BCC77-F9AF-4937-8956-8F99200FC3B6}" presName="conn" presStyleLbl="parChTrans1D2" presStyleIdx="0" presStyleCnt="1"/>
      <dgm:spPr/>
    </dgm:pt>
    <dgm:pt modelId="{7C607A83-DB43-4C8F-B01A-7391CCD55E27}" type="pres">
      <dgm:prSet presAssocID="{B94BCC77-F9AF-4937-8956-8F99200FC3B6}" presName="extraNode" presStyleLbl="node1" presStyleIdx="0" presStyleCnt="6"/>
      <dgm:spPr/>
    </dgm:pt>
    <dgm:pt modelId="{E988EA98-E898-4C49-BB32-4B9395A4ADE5}" type="pres">
      <dgm:prSet presAssocID="{B94BCC77-F9AF-4937-8956-8F99200FC3B6}" presName="dstNode" presStyleLbl="node1" presStyleIdx="0" presStyleCnt="6"/>
      <dgm:spPr/>
    </dgm:pt>
    <dgm:pt modelId="{7484CBDB-C700-4DB9-99F0-12718BB37C46}" type="pres">
      <dgm:prSet presAssocID="{B0F2223F-FB08-4C09-9372-F410DA068F50}" presName="text_1" presStyleLbl="node1" presStyleIdx="0" presStyleCnt="6">
        <dgm:presLayoutVars>
          <dgm:bulletEnabled val="1"/>
        </dgm:presLayoutVars>
      </dgm:prSet>
      <dgm:spPr/>
    </dgm:pt>
    <dgm:pt modelId="{95F5F1E6-628F-4D35-8673-445A4CED1C4B}" type="pres">
      <dgm:prSet presAssocID="{B0F2223F-FB08-4C09-9372-F410DA068F50}" presName="accent_1" presStyleCnt="0"/>
      <dgm:spPr/>
    </dgm:pt>
    <dgm:pt modelId="{1E36DDA3-C0E8-4CA9-BAD9-9DA758AFE776}" type="pres">
      <dgm:prSet presAssocID="{B0F2223F-FB08-4C09-9372-F410DA068F50}" presName="accentRepeatNode" presStyleLbl="solidFgAcc1" presStyleIdx="0" presStyleCnt="6"/>
      <dgm:spPr/>
    </dgm:pt>
    <dgm:pt modelId="{3B2D9618-6983-435B-B366-BC0414A4BF6E}" type="pres">
      <dgm:prSet presAssocID="{B836361B-CA92-4EA8-AF7A-4AEC71DF2A6C}" presName="text_2" presStyleLbl="node1" presStyleIdx="1" presStyleCnt="6">
        <dgm:presLayoutVars>
          <dgm:bulletEnabled val="1"/>
        </dgm:presLayoutVars>
      </dgm:prSet>
      <dgm:spPr/>
    </dgm:pt>
    <dgm:pt modelId="{4A403AF7-C5C7-4D92-93AB-E7CC87B70C92}" type="pres">
      <dgm:prSet presAssocID="{B836361B-CA92-4EA8-AF7A-4AEC71DF2A6C}" presName="accent_2" presStyleCnt="0"/>
      <dgm:spPr/>
    </dgm:pt>
    <dgm:pt modelId="{4985C272-BD84-48AD-A660-DCCEF05B7146}" type="pres">
      <dgm:prSet presAssocID="{B836361B-CA92-4EA8-AF7A-4AEC71DF2A6C}" presName="accentRepeatNode" presStyleLbl="solidFgAcc1" presStyleIdx="1" presStyleCnt="6"/>
      <dgm:spPr/>
    </dgm:pt>
    <dgm:pt modelId="{7E5E3E59-4455-41A1-A7A5-97AAECCBFB90}" type="pres">
      <dgm:prSet presAssocID="{B7B5FFBA-0094-470E-9088-DBD714812C79}" presName="text_3" presStyleLbl="node1" presStyleIdx="2" presStyleCnt="6">
        <dgm:presLayoutVars>
          <dgm:bulletEnabled val="1"/>
        </dgm:presLayoutVars>
      </dgm:prSet>
      <dgm:spPr/>
    </dgm:pt>
    <dgm:pt modelId="{F2D3630F-EE22-4F76-9EDC-F04E7C9DD88D}" type="pres">
      <dgm:prSet presAssocID="{B7B5FFBA-0094-470E-9088-DBD714812C79}" presName="accent_3" presStyleCnt="0"/>
      <dgm:spPr/>
    </dgm:pt>
    <dgm:pt modelId="{447F6851-7246-4AA4-8BC5-50A29CEA96EB}" type="pres">
      <dgm:prSet presAssocID="{B7B5FFBA-0094-470E-9088-DBD714812C79}" presName="accentRepeatNode" presStyleLbl="solidFgAcc1" presStyleIdx="2" presStyleCnt="6"/>
      <dgm:spPr/>
    </dgm:pt>
    <dgm:pt modelId="{BD2DDAAF-2D95-4BDF-8C26-AB6238B6FD7A}" type="pres">
      <dgm:prSet presAssocID="{19349D98-899B-4AE9-B5FD-282B013EA69A}" presName="text_4" presStyleLbl="node1" presStyleIdx="3" presStyleCnt="6">
        <dgm:presLayoutVars>
          <dgm:bulletEnabled val="1"/>
        </dgm:presLayoutVars>
      </dgm:prSet>
      <dgm:spPr/>
    </dgm:pt>
    <dgm:pt modelId="{23FB772D-1AA0-45D7-A511-3F98BA894BEC}" type="pres">
      <dgm:prSet presAssocID="{19349D98-899B-4AE9-B5FD-282B013EA69A}" presName="accent_4" presStyleCnt="0"/>
      <dgm:spPr/>
    </dgm:pt>
    <dgm:pt modelId="{6EF0A8C3-50B4-42AA-8ACE-07B9B219734C}" type="pres">
      <dgm:prSet presAssocID="{19349D98-899B-4AE9-B5FD-282B013EA69A}" presName="accentRepeatNode" presStyleLbl="solidFgAcc1" presStyleIdx="3" presStyleCnt="6"/>
      <dgm:spPr/>
    </dgm:pt>
    <dgm:pt modelId="{49A2D8E5-DB05-4CC7-9EF5-20CB6FEC82F8}" type="pres">
      <dgm:prSet presAssocID="{2330D226-8730-4C8D-9754-134DEC4062D1}" presName="text_5" presStyleLbl="node1" presStyleIdx="4" presStyleCnt="6">
        <dgm:presLayoutVars>
          <dgm:bulletEnabled val="1"/>
        </dgm:presLayoutVars>
      </dgm:prSet>
      <dgm:spPr/>
    </dgm:pt>
    <dgm:pt modelId="{5CF5E09E-CD93-4EAD-B9B9-5A276E53568A}" type="pres">
      <dgm:prSet presAssocID="{2330D226-8730-4C8D-9754-134DEC4062D1}" presName="accent_5" presStyleCnt="0"/>
      <dgm:spPr/>
    </dgm:pt>
    <dgm:pt modelId="{A4CA1AF1-2D52-4FE5-97E7-AEDB5C12F3F1}" type="pres">
      <dgm:prSet presAssocID="{2330D226-8730-4C8D-9754-134DEC4062D1}" presName="accentRepeatNode" presStyleLbl="solidFgAcc1" presStyleIdx="4" presStyleCnt="6"/>
      <dgm:spPr/>
    </dgm:pt>
    <dgm:pt modelId="{DDB6DC90-88DC-4BED-9650-3D38CAC33AF3}" type="pres">
      <dgm:prSet presAssocID="{50792EBD-0CDF-4772-86D0-54FC27A9B13D}" presName="text_6" presStyleLbl="node1" presStyleIdx="5" presStyleCnt="6">
        <dgm:presLayoutVars>
          <dgm:bulletEnabled val="1"/>
        </dgm:presLayoutVars>
      </dgm:prSet>
      <dgm:spPr/>
    </dgm:pt>
    <dgm:pt modelId="{4B2B189B-4E11-4D02-80D3-FA7A820B704E}" type="pres">
      <dgm:prSet presAssocID="{50792EBD-0CDF-4772-86D0-54FC27A9B13D}" presName="accent_6" presStyleCnt="0"/>
      <dgm:spPr/>
    </dgm:pt>
    <dgm:pt modelId="{EF8BCCCD-D9E1-4CF6-AFA4-142E22E75896}" type="pres">
      <dgm:prSet presAssocID="{50792EBD-0CDF-4772-86D0-54FC27A9B13D}" presName="accentRepeatNode" presStyleLbl="solidFgAcc1" presStyleIdx="5" presStyleCnt="6"/>
      <dgm:spPr/>
    </dgm:pt>
  </dgm:ptLst>
  <dgm:cxnLst>
    <dgm:cxn modelId="{4D918902-9F06-491B-A5EB-048894037E60}" srcId="{B94BCC77-F9AF-4937-8956-8F99200FC3B6}" destId="{19349D98-899B-4AE9-B5FD-282B013EA69A}" srcOrd="3" destOrd="0" parTransId="{689855A7-763B-460D-B11C-3D4622EC298D}" sibTransId="{38EF4AF4-FCD2-4ADD-ABEF-6DDBF820BC5C}"/>
    <dgm:cxn modelId="{7477061E-D740-4600-A705-FE8D6BC12484}" srcId="{B94BCC77-F9AF-4937-8956-8F99200FC3B6}" destId="{B836361B-CA92-4EA8-AF7A-4AEC71DF2A6C}" srcOrd="1" destOrd="0" parTransId="{BB1FA856-F56C-4649-8B82-DD5D3AFFD3B8}" sibTransId="{7B946E21-1FE7-40F6-9667-25F7522A2CC9}"/>
    <dgm:cxn modelId="{A5DB542A-B9DF-4647-B810-A6D1DFC44BCF}" type="presOf" srcId="{53A549C9-5F9B-412C-AADE-EFB28F4EE0AB}" destId="{C053E467-A69F-47E2-ADBD-EF87A7467AAF}" srcOrd="0" destOrd="0" presId="urn:microsoft.com/office/officeart/2008/layout/VerticalCurvedList"/>
    <dgm:cxn modelId="{E5E63434-0E2A-423E-BC41-BFBB19794B43}" srcId="{B94BCC77-F9AF-4937-8956-8F99200FC3B6}" destId="{50792EBD-0CDF-4772-86D0-54FC27A9B13D}" srcOrd="5" destOrd="0" parTransId="{E7813857-3976-485D-981D-9D11D6ED56E1}" sibTransId="{0BC5642C-032A-40F8-93BD-F0F789FEE84F}"/>
    <dgm:cxn modelId="{41B5103E-E80D-42EA-9632-D46AD860BB57}" type="presOf" srcId="{2330D226-8730-4C8D-9754-134DEC4062D1}" destId="{49A2D8E5-DB05-4CC7-9EF5-20CB6FEC82F8}" srcOrd="0" destOrd="0" presId="urn:microsoft.com/office/officeart/2008/layout/VerticalCurvedList"/>
    <dgm:cxn modelId="{9962937E-2EB7-4D9B-8B94-0F8F7BED5C7C}" type="presOf" srcId="{50792EBD-0CDF-4772-86D0-54FC27A9B13D}" destId="{DDB6DC90-88DC-4BED-9650-3D38CAC33AF3}" srcOrd="0" destOrd="0" presId="urn:microsoft.com/office/officeart/2008/layout/VerticalCurvedList"/>
    <dgm:cxn modelId="{E6FAB28E-D03A-4E44-91D3-20F02C78BDF8}" type="presOf" srcId="{B0F2223F-FB08-4C09-9372-F410DA068F50}" destId="{7484CBDB-C700-4DB9-99F0-12718BB37C46}" srcOrd="0" destOrd="0" presId="urn:microsoft.com/office/officeart/2008/layout/VerticalCurvedList"/>
    <dgm:cxn modelId="{3E8E9698-2362-4366-9DE1-AD53BFCE0981}" type="presOf" srcId="{B7B5FFBA-0094-470E-9088-DBD714812C79}" destId="{7E5E3E59-4455-41A1-A7A5-97AAECCBFB90}" srcOrd="0" destOrd="0" presId="urn:microsoft.com/office/officeart/2008/layout/VerticalCurvedList"/>
    <dgm:cxn modelId="{9D35FBAA-9602-44E5-AC0E-721371AC3659}" srcId="{B94BCC77-F9AF-4937-8956-8F99200FC3B6}" destId="{B7B5FFBA-0094-470E-9088-DBD714812C79}" srcOrd="2" destOrd="0" parTransId="{EC701705-16C6-4439-9882-2A02EE3BBA1E}" sibTransId="{08FCF5B2-8A85-4364-8C21-62EDD89CB858}"/>
    <dgm:cxn modelId="{D83C4CBA-BB61-426D-A356-191F1FBD342A}" type="presOf" srcId="{B94BCC77-F9AF-4937-8956-8F99200FC3B6}" destId="{EE34FCBA-1411-4596-8159-004A1D1FBCCB}" srcOrd="0" destOrd="0" presId="urn:microsoft.com/office/officeart/2008/layout/VerticalCurvedList"/>
    <dgm:cxn modelId="{A78A1EBC-8A83-4811-9587-283D5CAB2912}" srcId="{B94BCC77-F9AF-4937-8956-8F99200FC3B6}" destId="{B0F2223F-FB08-4C09-9372-F410DA068F50}" srcOrd="0" destOrd="0" parTransId="{3A32D47F-D4CA-4520-94AD-B3643BD0D05E}" sibTransId="{53A549C9-5F9B-412C-AADE-EFB28F4EE0AB}"/>
    <dgm:cxn modelId="{6F410EDB-55C0-4CC8-B4C5-C29CAA3CD970}" type="presOf" srcId="{19349D98-899B-4AE9-B5FD-282B013EA69A}" destId="{BD2DDAAF-2D95-4BDF-8C26-AB6238B6FD7A}" srcOrd="0" destOrd="0" presId="urn:microsoft.com/office/officeart/2008/layout/VerticalCurvedList"/>
    <dgm:cxn modelId="{F8E428E1-5604-487B-B730-AA224F6A475A}" type="presOf" srcId="{B836361B-CA92-4EA8-AF7A-4AEC71DF2A6C}" destId="{3B2D9618-6983-435B-B366-BC0414A4BF6E}" srcOrd="0" destOrd="0" presId="urn:microsoft.com/office/officeart/2008/layout/VerticalCurvedList"/>
    <dgm:cxn modelId="{20BC18EA-76FF-486B-9CCD-9EF7B8D00634}" srcId="{B94BCC77-F9AF-4937-8956-8F99200FC3B6}" destId="{2330D226-8730-4C8D-9754-134DEC4062D1}" srcOrd="4" destOrd="0" parTransId="{857EAF39-CC49-4F81-844E-38C9CE42A019}" sibTransId="{8EF1AEE3-F318-477F-A569-2126C00C0186}"/>
    <dgm:cxn modelId="{864CF2F2-E43E-4E97-ACB5-E9A03811BDF6}" type="presParOf" srcId="{EE34FCBA-1411-4596-8159-004A1D1FBCCB}" destId="{BB4C4A4A-C9C2-4A81-89B4-6613F0041BAC}" srcOrd="0" destOrd="0" presId="urn:microsoft.com/office/officeart/2008/layout/VerticalCurvedList"/>
    <dgm:cxn modelId="{65A22667-B7A2-4E24-A218-BD3E24825EEE}" type="presParOf" srcId="{BB4C4A4A-C9C2-4A81-89B4-6613F0041BAC}" destId="{C4013580-503D-456D-8584-C39374C81D7E}" srcOrd="0" destOrd="0" presId="urn:microsoft.com/office/officeart/2008/layout/VerticalCurvedList"/>
    <dgm:cxn modelId="{E2F9685D-3812-4FAB-9ECF-227D5F4CC547}" type="presParOf" srcId="{C4013580-503D-456D-8584-C39374C81D7E}" destId="{BFFB5DA7-A7D6-412D-A091-43B37F43DF68}" srcOrd="0" destOrd="0" presId="urn:microsoft.com/office/officeart/2008/layout/VerticalCurvedList"/>
    <dgm:cxn modelId="{0B5423C9-12D7-41A4-ACAB-B99130674AE5}" type="presParOf" srcId="{C4013580-503D-456D-8584-C39374C81D7E}" destId="{C053E467-A69F-47E2-ADBD-EF87A7467AAF}" srcOrd="1" destOrd="0" presId="urn:microsoft.com/office/officeart/2008/layout/VerticalCurvedList"/>
    <dgm:cxn modelId="{C180E73B-F465-4247-9739-F16366E8FDAA}" type="presParOf" srcId="{C4013580-503D-456D-8584-C39374C81D7E}" destId="{7C607A83-DB43-4C8F-B01A-7391CCD55E27}" srcOrd="2" destOrd="0" presId="urn:microsoft.com/office/officeart/2008/layout/VerticalCurvedList"/>
    <dgm:cxn modelId="{E71F18A0-6990-46F9-9E8A-79CBBE850F81}" type="presParOf" srcId="{C4013580-503D-456D-8584-C39374C81D7E}" destId="{E988EA98-E898-4C49-BB32-4B9395A4ADE5}" srcOrd="3" destOrd="0" presId="urn:microsoft.com/office/officeart/2008/layout/VerticalCurvedList"/>
    <dgm:cxn modelId="{96087F1F-76CF-45C0-BA33-F4303262048E}" type="presParOf" srcId="{BB4C4A4A-C9C2-4A81-89B4-6613F0041BAC}" destId="{7484CBDB-C700-4DB9-99F0-12718BB37C46}" srcOrd="1" destOrd="0" presId="urn:microsoft.com/office/officeart/2008/layout/VerticalCurvedList"/>
    <dgm:cxn modelId="{D40DEC63-71C1-4047-BA3B-E6736369CE78}" type="presParOf" srcId="{BB4C4A4A-C9C2-4A81-89B4-6613F0041BAC}" destId="{95F5F1E6-628F-4D35-8673-445A4CED1C4B}" srcOrd="2" destOrd="0" presId="urn:microsoft.com/office/officeart/2008/layout/VerticalCurvedList"/>
    <dgm:cxn modelId="{78A41A10-FDEF-4AA9-8302-8B9CB89E90E1}" type="presParOf" srcId="{95F5F1E6-628F-4D35-8673-445A4CED1C4B}" destId="{1E36DDA3-C0E8-4CA9-BAD9-9DA758AFE776}" srcOrd="0" destOrd="0" presId="urn:microsoft.com/office/officeart/2008/layout/VerticalCurvedList"/>
    <dgm:cxn modelId="{64BB62DF-AC40-4428-85CF-2B37EA6EECEE}" type="presParOf" srcId="{BB4C4A4A-C9C2-4A81-89B4-6613F0041BAC}" destId="{3B2D9618-6983-435B-B366-BC0414A4BF6E}" srcOrd="3" destOrd="0" presId="urn:microsoft.com/office/officeart/2008/layout/VerticalCurvedList"/>
    <dgm:cxn modelId="{4B1D026F-7D8A-48B1-96CE-ED0DE8941795}" type="presParOf" srcId="{BB4C4A4A-C9C2-4A81-89B4-6613F0041BAC}" destId="{4A403AF7-C5C7-4D92-93AB-E7CC87B70C92}" srcOrd="4" destOrd="0" presId="urn:microsoft.com/office/officeart/2008/layout/VerticalCurvedList"/>
    <dgm:cxn modelId="{5A3826ED-46BB-42FB-9654-23BECE3F1C49}" type="presParOf" srcId="{4A403AF7-C5C7-4D92-93AB-E7CC87B70C92}" destId="{4985C272-BD84-48AD-A660-DCCEF05B7146}" srcOrd="0" destOrd="0" presId="urn:microsoft.com/office/officeart/2008/layout/VerticalCurvedList"/>
    <dgm:cxn modelId="{964D16F3-A7A7-44F9-846B-9DB3B9A585DE}" type="presParOf" srcId="{BB4C4A4A-C9C2-4A81-89B4-6613F0041BAC}" destId="{7E5E3E59-4455-41A1-A7A5-97AAECCBFB90}" srcOrd="5" destOrd="0" presId="urn:microsoft.com/office/officeart/2008/layout/VerticalCurvedList"/>
    <dgm:cxn modelId="{BE20894F-108B-42DD-BAE6-CADB6B61D912}" type="presParOf" srcId="{BB4C4A4A-C9C2-4A81-89B4-6613F0041BAC}" destId="{F2D3630F-EE22-4F76-9EDC-F04E7C9DD88D}" srcOrd="6" destOrd="0" presId="urn:microsoft.com/office/officeart/2008/layout/VerticalCurvedList"/>
    <dgm:cxn modelId="{5D611F98-121F-4FB7-9A87-8804F99E8DEF}" type="presParOf" srcId="{F2D3630F-EE22-4F76-9EDC-F04E7C9DD88D}" destId="{447F6851-7246-4AA4-8BC5-50A29CEA96EB}" srcOrd="0" destOrd="0" presId="urn:microsoft.com/office/officeart/2008/layout/VerticalCurvedList"/>
    <dgm:cxn modelId="{651D98F2-CCDA-43EE-9CF7-8F8DBC682C1D}" type="presParOf" srcId="{BB4C4A4A-C9C2-4A81-89B4-6613F0041BAC}" destId="{BD2DDAAF-2D95-4BDF-8C26-AB6238B6FD7A}" srcOrd="7" destOrd="0" presId="urn:microsoft.com/office/officeart/2008/layout/VerticalCurvedList"/>
    <dgm:cxn modelId="{EBD2349C-A25A-4AFF-B5C2-7FD6B06980CC}" type="presParOf" srcId="{BB4C4A4A-C9C2-4A81-89B4-6613F0041BAC}" destId="{23FB772D-1AA0-45D7-A511-3F98BA894BEC}" srcOrd="8" destOrd="0" presId="urn:microsoft.com/office/officeart/2008/layout/VerticalCurvedList"/>
    <dgm:cxn modelId="{53001A05-6849-4AD1-9D22-F83A69A76AA4}" type="presParOf" srcId="{23FB772D-1AA0-45D7-A511-3F98BA894BEC}" destId="{6EF0A8C3-50B4-42AA-8ACE-07B9B219734C}" srcOrd="0" destOrd="0" presId="urn:microsoft.com/office/officeart/2008/layout/VerticalCurvedList"/>
    <dgm:cxn modelId="{EDEE52EF-B8C6-4F60-9B22-CB90A0B7C055}" type="presParOf" srcId="{BB4C4A4A-C9C2-4A81-89B4-6613F0041BAC}" destId="{49A2D8E5-DB05-4CC7-9EF5-20CB6FEC82F8}" srcOrd="9" destOrd="0" presId="urn:microsoft.com/office/officeart/2008/layout/VerticalCurvedList"/>
    <dgm:cxn modelId="{A92DDA6C-1450-45AC-9DB5-822AEB69B315}" type="presParOf" srcId="{BB4C4A4A-C9C2-4A81-89B4-6613F0041BAC}" destId="{5CF5E09E-CD93-4EAD-B9B9-5A276E53568A}" srcOrd="10" destOrd="0" presId="urn:microsoft.com/office/officeart/2008/layout/VerticalCurvedList"/>
    <dgm:cxn modelId="{649C1963-7DCA-4769-990D-2A0137F993B8}" type="presParOf" srcId="{5CF5E09E-CD93-4EAD-B9B9-5A276E53568A}" destId="{A4CA1AF1-2D52-4FE5-97E7-AEDB5C12F3F1}" srcOrd="0" destOrd="0" presId="urn:microsoft.com/office/officeart/2008/layout/VerticalCurvedList"/>
    <dgm:cxn modelId="{C2A769B5-3B89-495F-85E1-BAA6C2F50B01}" type="presParOf" srcId="{BB4C4A4A-C9C2-4A81-89B4-6613F0041BAC}" destId="{DDB6DC90-88DC-4BED-9650-3D38CAC33AF3}" srcOrd="11" destOrd="0" presId="urn:microsoft.com/office/officeart/2008/layout/VerticalCurvedList"/>
    <dgm:cxn modelId="{9E02EB7A-724C-42F8-B931-20C798DF2DD6}" type="presParOf" srcId="{BB4C4A4A-C9C2-4A81-89B4-6613F0041BAC}" destId="{4B2B189B-4E11-4D02-80D3-FA7A820B704E}" srcOrd="12" destOrd="0" presId="urn:microsoft.com/office/officeart/2008/layout/VerticalCurvedList"/>
    <dgm:cxn modelId="{0E483C16-4725-4D16-B123-9A7F88D09385}" type="presParOf" srcId="{4B2B189B-4E11-4D02-80D3-FA7A820B704E}" destId="{EF8BCCCD-D9E1-4CF6-AFA4-142E22E758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217927-D2F3-4371-840C-0FC44326E28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nl-NL"/>
        </a:p>
      </dgm:t>
    </dgm:pt>
    <dgm:pt modelId="{BB5309EE-43BE-4C21-ADD6-9379A82A00ED}">
      <dgm:prSet phldrT="[Tekst]"/>
      <dgm:spPr/>
      <dgm:t>
        <a:bodyPr/>
        <a:lstStyle/>
        <a:p>
          <a:r>
            <a:rPr lang="nl-NL" dirty="0"/>
            <a:t>ETAPE 1</a:t>
          </a:r>
        </a:p>
      </dgm:t>
    </dgm:pt>
    <dgm:pt modelId="{071D88B6-2FEF-47E7-9718-78A87C918E7D}" type="parTrans" cxnId="{C2994C66-F470-4F3B-9B88-710C0BFDB058}">
      <dgm:prSet/>
      <dgm:spPr/>
      <dgm:t>
        <a:bodyPr/>
        <a:lstStyle/>
        <a:p>
          <a:endParaRPr lang="nl-NL"/>
        </a:p>
      </dgm:t>
    </dgm:pt>
    <dgm:pt modelId="{7F8DB401-6A91-45C4-995B-98E7EA273F74}" type="sibTrans" cxnId="{C2994C66-F470-4F3B-9B88-710C0BFDB058}">
      <dgm:prSet/>
      <dgm:spPr/>
      <dgm:t>
        <a:bodyPr/>
        <a:lstStyle/>
        <a:p>
          <a:endParaRPr lang="nl-NL"/>
        </a:p>
      </dgm:t>
    </dgm:pt>
    <dgm:pt modelId="{63F7CBD0-79D5-47A4-9A9A-D03A13B5A1D8}">
      <dgm:prSet phldrT="[Tekst]" custT="1"/>
      <dgm:spPr/>
      <dgm:t>
        <a:bodyPr/>
        <a:lstStyle/>
        <a:p>
          <a:r>
            <a:rPr lang="fr-FR" sz="1600" dirty="0">
              <a:latin typeface="Calibri Light" panose="020F0302020204030204" pitchFamily="34" charset="0"/>
              <a:cs typeface="Calibri Light" panose="020F0302020204030204" pitchFamily="34" charset="0"/>
            </a:rPr>
            <a:t>Rassembler toutes les informations</a:t>
          </a:r>
          <a:endParaRPr lang="nl-NL" sz="1600" dirty="0"/>
        </a:p>
      </dgm:t>
    </dgm:pt>
    <dgm:pt modelId="{AB166357-6F2B-49B0-92B8-4E732B30F014}" type="parTrans" cxnId="{66407F81-9C54-4563-A8BE-927075DB77BE}">
      <dgm:prSet/>
      <dgm:spPr/>
      <dgm:t>
        <a:bodyPr/>
        <a:lstStyle/>
        <a:p>
          <a:endParaRPr lang="nl-NL"/>
        </a:p>
      </dgm:t>
    </dgm:pt>
    <dgm:pt modelId="{A208E1A0-364C-4F5A-BFD0-ACF905885ED4}" type="sibTrans" cxnId="{66407F81-9C54-4563-A8BE-927075DB77BE}">
      <dgm:prSet/>
      <dgm:spPr/>
      <dgm:t>
        <a:bodyPr/>
        <a:lstStyle/>
        <a:p>
          <a:endParaRPr lang="nl-NL"/>
        </a:p>
      </dgm:t>
    </dgm:pt>
    <dgm:pt modelId="{CAA44D06-D05C-4274-BB47-8ADAF92E26A8}">
      <dgm:prSet phldrT="[Tekst]" custT="1"/>
      <dgm:spPr/>
      <dgm:t>
        <a:bodyPr/>
        <a:lstStyle/>
        <a:p>
          <a:r>
            <a:rPr lang="fr-FR" sz="1600" dirty="0">
              <a:latin typeface="Calibri Light" panose="020F0302020204030204" pitchFamily="34" charset="0"/>
              <a:cs typeface="Calibri Light" panose="020F0302020204030204" pitchFamily="34" charset="0"/>
            </a:rPr>
            <a:t>Comparer</a:t>
          </a:r>
          <a:r>
            <a:rPr lang="fr-FR" sz="1100" dirty="0">
              <a:latin typeface="Calibri Light" panose="020F0302020204030204" pitchFamily="34" charset="0"/>
              <a:cs typeface="Calibri Light" panose="020F0302020204030204" pitchFamily="34" charset="0"/>
            </a:rPr>
            <a:t> </a:t>
          </a:r>
          <a:r>
            <a:rPr lang="fr-FR" sz="1600" dirty="0">
              <a:latin typeface="Calibri Light" panose="020F0302020204030204" pitchFamily="34" charset="0"/>
              <a:cs typeface="Calibri Light" panose="020F0302020204030204" pitchFamily="34" charset="0"/>
            </a:rPr>
            <a:t>les</a:t>
          </a:r>
          <a:r>
            <a:rPr lang="fr-FR" sz="1100" dirty="0">
              <a:latin typeface="Calibri Light" panose="020F0302020204030204" pitchFamily="34" charset="0"/>
              <a:cs typeface="Calibri Light" panose="020F0302020204030204" pitchFamily="34" charset="0"/>
            </a:rPr>
            <a:t> </a:t>
          </a:r>
          <a:r>
            <a:rPr lang="fr-FR" sz="1600" dirty="0">
              <a:latin typeface="Calibri Light" panose="020F0302020204030204" pitchFamily="34" charset="0"/>
              <a:cs typeface="Calibri Light" panose="020F0302020204030204" pitchFamily="34" charset="0"/>
            </a:rPr>
            <a:t>fonctions</a:t>
          </a:r>
          <a:endParaRPr lang="nl-NL" sz="1600" dirty="0">
            <a:latin typeface="Calibri Light" panose="020F0302020204030204" pitchFamily="34" charset="0"/>
            <a:cs typeface="Calibri Light" panose="020F0302020204030204" pitchFamily="34" charset="0"/>
          </a:endParaRPr>
        </a:p>
      </dgm:t>
    </dgm:pt>
    <dgm:pt modelId="{A52559F2-25C9-4F55-85D4-09F31C24ECC0}" type="parTrans" cxnId="{9350844B-2576-4363-B6A7-F8EFAD7A9299}">
      <dgm:prSet/>
      <dgm:spPr/>
      <dgm:t>
        <a:bodyPr/>
        <a:lstStyle/>
        <a:p>
          <a:endParaRPr lang="nl-NL"/>
        </a:p>
      </dgm:t>
    </dgm:pt>
    <dgm:pt modelId="{9C6F1CCC-847E-4D10-B8DA-54ECA8D0C35B}" type="sibTrans" cxnId="{9350844B-2576-4363-B6A7-F8EFAD7A9299}">
      <dgm:prSet/>
      <dgm:spPr/>
      <dgm:t>
        <a:bodyPr/>
        <a:lstStyle/>
        <a:p>
          <a:endParaRPr lang="nl-NL"/>
        </a:p>
      </dgm:t>
    </dgm:pt>
    <dgm:pt modelId="{F4E5945E-1D3C-480C-BE12-1491C830FFF4}">
      <dgm:prSet phldrT="[Tekst]" custT="1"/>
      <dgm:spPr/>
      <dgm:t>
        <a:bodyPr/>
        <a:lstStyle/>
        <a:p>
          <a:r>
            <a:rPr lang="fr-FR" sz="1600" dirty="0">
              <a:latin typeface="Calibri Light" panose="020F0302020204030204" pitchFamily="34" charset="0"/>
              <a:cs typeface="Calibri Light" panose="020F0302020204030204" pitchFamily="34" charset="0"/>
            </a:rPr>
            <a:t>Appliquer la règle</a:t>
          </a:r>
          <a:r>
            <a:rPr lang="fr-FR" sz="1100" dirty="0">
              <a:latin typeface="Calibri Light" panose="020F0302020204030204" pitchFamily="34" charset="0"/>
              <a:cs typeface="Calibri Light" panose="020F0302020204030204" pitchFamily="34" charset="0"/>
            </a:rPr>
            <a:t> </a:t>
          </a:r>
          <a:r>
            <a:rPr lang="fr-FR" sz="1600" dirty="0">
              <a:latin typeface="Calibri Light" panose="020F0302020204030204" pitchFamily="34" charset="0"/>
              <a:cs typeface="Calibri Light" panose="020F0302020204030204" pitchFamily="34" charset="0"/>
            </a:rPr>
            <a:t>des 80% </a:t>
          </a:r>
          <a:endParaRPr lang="nl-NL" sz="1600" dirty="0"/>
        </a:p>
      </dgm:t>
    </dgm:pt>
    <dgm:pt modelId="{2ED3ADC8-A55F-4851-AD5B-67D7E399D53A}" type="parTrans" cxnId="{75C573F2-881A-48BD-8830-37E603FD3296}">
      <dgm:prSet/>
      <dgm:spPr/>
      <dgm:t>
        <a:bodyPr/>
        <a:lstStyle/>
        <a:p>
          <a:endParaRPr lang="nl-NL"/>
        </a:p>
      </dgm:t>
    </dgm:pt>
    <dgm:pt modelId="{CF75EF77-9D44-43C8-B17A-A6AC0740EC9D}" type="sibTrans" cxnId="{75C573F2-881A-48BD-8830-37E603FD3296}">
      <dgm:prSet/>
      <dgm:spPr/>
      <dgm:t>
        <a:bodyPr/>
        <a:lstStyle/>
        <a:p>
          <a:endParaRPr lang="nl-NL"/>
        </a:p>
      </dgm:t>
    </dgm:pt>
    <dgm:pt modelId="{1F6065EC-EC99-41F0-B10B-FEBDB5AC9909}">
      <dgm:prSet phldrT="[Tekst]"/>
      <dgm:spPr/>
      <dgm:t>
        <a:bodyPr/>
        <a:lstStyle/>
        <a:p>
          <a:r>
            <a:rPr lang="fr-FR" dirty="0">
              <a:latin typeface="Calibri Light" panose="020F0302020204030204" pitchFamily="34" charset="0"/>
              <a:cs typeface="Calibri Light" panose="020F0302020204030204" pitchFamily="34" charset="0"/>
            </a:rPr>
            <a:t>ETAPE  4</a:t>
          </a:r>
          <a:endParaRPr lang="nl-NL" dirty="0"/>
        </a:p>
      </dgm:t>
    </dgm:pt>
    <dgm:pt modelId="{4696CA10-3FCC-4A84-985C-C167B3AB3D7F}" type="parTrans" cxnId="{B91590F8-131E-4B1A-A05C-A1CB70B3302E}">
      <dgm:prSet/>
      <dgm:spPr/>
      <dgm:t>
        <a:bodyPr/>
        <a:lstStyle/>
        <a:p>
          <a:endParaRPr lang="nl-NL"/>
        </a:p>
      </dgm:t>
    </dgm:pt>
    <dgm:pt modelId="{FF5640EA-AF72-4AD3-8272-3322D5B8B99D}" type="sibTrans" cxnId="{B91590F8-131E-4B1A-A05C-A1CB70B3302E}">
      <dgm:prSet/>
      <dgm:spPr/>
      <dgm:t>
        <a:bodyPr/>
        <a:lstStyle/>
        <a:p>
          <a:endParaRPr lang="nl-NL"/>
        </a:p>
      </dgm:t>
    </dgm:pt>
    <dgm:pt modelId="{C1F3CCED-8C0A-4BF5-8B4B-493178377205}">
      <dgm:prSet custT="1"/>
      <dgm:spPr/>
      <dgm:t>
        <a:bodyPr/>
        <a:lstStyle/>
        <a:p>
          <a:r>
            <a:rPr lang="fr-FR" sz="1600" dirty="0">
              <a:latin typeface="Calibri Light" panose="020F0302020204030204" pitchFamily="34" charset="0"/>
              <a:cs typeface="Calibri Light" panose="020F0302020204030204" pitchFamily="34" charset="0"/>
            </a:rPr>
            <a:t>Naviguer à travers l’éventail de fonctions</a:t>
          </a:r>
          <a:endParaRPr lang="nl-NL" sz="1600" dirty="0"/>
        </a:p>
      </dgm:t>
    </dgm:pt>
    <dgm:pt modelId="{E2A63678-0892-4601-8BBC-62378448EC1D}" type="parTrans" cxnId="{B109F976-6B81-4F4A-989E-5FB29394B96F}">
      <dgm:prSet/>
      <dgm:spPr/>
      <dgm:t>
        <a:bodyPr/>
        <a:lstStyle/>
        <a:p>
          <a:endParaRPr lang="nl-NL"/>
        </a:p>
      </dgm:t>
    </dgm:pt>
    <dgm:pt modelId="{663C13AA-14E8-48E6-9C98-3D6793236303}" type="sibTrans" cxnId="{B109F976-6B81-4F4A-989E-5FB29394B96F}">
      <dgm:prSet/>
      <dgm:spPr/>
      <dgm:t>
        <a:bodyPr/>
        <a:lstStyle/>
        <a:p>
          <a:endParaRPr lang="nl-NL"/>
        </a:p>
      </dgm:t>
    </dgm:pt>
    <dgm:pt modelId="{85EE6435-8513-4F83-BB4E-3E4E12F0E7CC}">
      <dgm:prSet/>
      <dgm:spPr/>
      <dgm:t>
        <a:bodyPr/>
        <a:lstStyle/>
        <a:p>
          <a:r>
            <a:rPr lang="nl-NL" dirty="0"/>
            <a:t>ETAPE 2</a:t>
          </a:r>
        </a:p>
      </dgm:t>
    </dgm:pt>
    <dgm:pt modelId="{69D425D6-8AFD-49E5-84B7-79E7E3B056DC}" type="parTrans" cxnId="{85148DA2-84DF-4686-BEE1-F4DC4CD41BB8}">
      <dgm:prSet/>
      <dgm:spPr/>
      <dgm:t>
        <a:bodyPr/>
        <a:lstStyle/>
        <a:p>
          <a:endParaRPr lang="nl-NL"/>
        </a:p>
      </dgm:t>
    </dgm:pt>
    <dgm:pt modelId="{39CF0924-3E7F-415C-85C9-9A3B3189CCAB}" type="sibTrans" cxnId="{85148DA2-84DF-4686-BEE1-F4DC4CD41BB8}">
      <dgm:prSet/>
      <dgm:spPr/>
      <dgm:t>
        <a:bodyPr/>
        <a:lstStyle/>
        <a:p>
          <a:endParaRPr lang="nl-NL"/>
        </a:p>
      </dgm:t>
    </dgm:pt>
    <dgm:pt modelId="{E84522EE-1362-451A-940B-A0D6DFACC007}">
      <dgm:prSet phldrT="[Tekst]"/>
      <dgm:spPr/>
      <dgm:t>
        <a:bodyPr/>
        <a:lstStyle/>
        <a:p>
          <a:r>
            <a:rPr lang="nl-NL" dirty="0"/>
            <a:t>ETAPE 3</a:t>
          </a:r>
        </a:p>
      </dgm:t>
    </dgm:pt>
    <dgm:pt modelId="{0773D26A-FFB2-4C49-B22A-A9D592377FF4}" type="parTrans" cxnId="{8375FD8E-3888-43AA-B8EA-1C1F7B6D0A43}">
      <dgm:prSet/>
      <dgm:spPr/>
      <dgm:t>
        <a:bodyPr/>
        <a:lstStyle/>
        <a:p>
          <a:endParaRPr lang="nl-NL"/>
        </a:p>
      </dgm:t>
    </dgm:pt>
    <dgm:pt modelId="{00A7E68D-BA68-41E1-8D6A-F45E7C4F9C1C}" type="sibTrans" cxnId="{8375FD8E-3888-43AA-B8EA-1C1F7B6D0A43}">
      <dgm:prSet/>
      <dgm:spPr/>
      <dgm:t>
        <a:bodyPr/>
        <a:lstStyle/>
        <a:p>
          <a:endParaRPr lang="nl-NL"/>
        </a:p>
      </dgm:t>
    </dgm:pt>
    <dgm:pt modelId="{EB8AD33E-7B14-4045-9EDA-4C4FD5BCA7DA}">
      <dgm:prSet phldrT="[Tekst]" custT="1"/>
      <dgm:spPr/>
      <dgm:t>
        <a:bodyPr/>
        <a:lstStyle/>
        <a:p>
          <a:r>
            <a:rPr lang="fr-FR" sz="1600" dirty="0">
              <a:latin typeface="Calibri Light" panose="020F0302020204030204" pitchFamily="34" charset="0"/>
              <a:cs typeface="Calibri Light" panose="020F0302020204030204" pitchFamily="34" charset="0"/>
            </a:rPr>
            <a:t>Hybrider si nécessaire</a:t>
          </a:r>
          <a:endParaRPr lang="nl-NL" sz="1600" dirty="0">
            <a:latin typeface="Calibri Light" panose="020F0302020204030204" pitchFamily="34" charset="0"/>
            <a:cs typeface="Calibri Light" panose="020F0302020204030204" pitchFamily="34" charset="0"/>
          </a:endParaRPr>
        </a:p>
      </dgm:t>
    </dgm:pt>
    <dgm:pt modelId="{71F5EA7C-C066-4348-BFE3-BC844CBB3D63}" type="parTrans" cxnId="{7AF251D9-8788-4E5E-9FC0-D9FC67DFBA4F}">
      <dgm:prSet/>
      <dgm:spPr/>
      <dgm:t>
        <a:bodyPr/>
        <a:lstStyle/>
        <a:p>
          <a:endParaRPr lang="nl-NL"/>
        </a:p>
      </dgm:t>
    </dgm:pt>
    <dgm:pt modelId="{5BA21119-C5A5-4243-9C73-2AE461EFCDE8}" type="sibTrans" cxnId="{7AF251D9-8788-4E5E-9FC0-D9FC67DFBA4F}">
      <dgm:prSet/>
      <dgm:spPr/>
      <dgm:t>
        <a:bodyPr/>
        <a:lstStyle/>
        <a:p>
          <a:endParaRPr lang="nl-NL"/>
        </a:p>
      </dgm:t>
    </dgm:pt>
    <dgm:pt modelId="{3F87752E-36D7-4738-90FC-CC7E1B27F7D7}">
      <dgm:prSet phldrT="[Tekst]" custT="1"/>
      <dgm:spPr/>
      <dgm:t>
        <a:bodyPr/>
        <a:lstStyle/>
        <a:p>
          <a:r>
            <a:rPr lang="fr-FR" sz="1600" dirty="0">
              <a:latin typeface="Calibri Light" panose="020F0302020204030204" pitchFamily="34" charset="0"/>
              <a:cs typeface="Calibri Light" panose="020F0302020204030204" pitchFamily="34" charset="0"/>
            </a:rPr>
            <a:t>Attribuer une fonction manquante </a:t>
          </a:r>
          <a:endParaRPr lang="nl-NL" sz="1600" dirty="0">
            <a:latin typeface="Calibri Light" panose="020F0302020204030204" pitchFamily="34" charset="0"/>
            <a:cs typeface="Calibri Light" panose="020F0302020204030204" pitchFamily="34" charset="0"/>
          </a:endParaRPr>
        </a:p>
      </dgm:t>
    </dgm:pt>
    <dgm:pt modelId="{BCF9169F-2335-4E14-B02F-494334B10650}" type="parTrans" cxnId="{F2E6AA46-F184-4F53-B5A2-B55DCD560332}">
      <dgm:prSet/>
      <dgm:spPr/>
      <dgm:t>
        <a:bodyPr/>
        <a:lstStyle/>
        <a:p>
          <a:endParaRPr lang="nl-NL"/>
        </a:p>
      </dgm:t>
    </dgm:pt>
    <dgm:pt modelId="{3D5E47E4-321C-4482-90A3-A7BCFE40FA0B}" type="sibTrans" cxnId="{F2E6AA46-F184-4F53-B5A2-B55DCD560332}">
      <dgm:prSet/>
      <dgm:spPr/>
      <dgm:t>
        <a:bodyPr/>
        <a:lstStyle/>
        <a:p>
          <a:endParaRPr lang="nl-NL"/>
        </a:p>
      </dgm:t>
    </dgm:pt>
    <dgm:pt modelId="{432D3944-24A0-4804-B9C1-84E9B00F04E9}">
      <dgm:prSet phldrT="[Tekst]"/>
      <dgm:spPr/>
      <dgm:t>
        <a:bodyPr/>
        <a:lstStyle/>
        <a:p>
          <a:r>
            <a:rPr lang="fr-FR" dirty="0">
              <a:latin typeface="Calibri Light" panose="020F0302020204030204" pitchFamily="34" charset="0"/>
              <a:cs typeface="Calibri Light" panose="020F0302020204030204" pitchFamily="34" charset="0"/>
            </a:rPr>
            <a:t>ETAPE 5</a:t>
          </a:r>
          <a:endParaRPr lang="nl-NL" dirty="0"/>
        </a:p>
      </dgm:t>
    </dgm:pt>
    <dgm:pt modelId="{DB4801A8-58EF-495C-96FF-5B5EA8431C88}" type="sibTrans" cxnId="{96C8C7A9-FA74-4B6C-8C38-15857348F88E}">
      <dgm:prSet/>
      <dgm:spPr/>
      <dgm:t>
        <a:bodyPr/>
        <a:lstStyle/>
        <a:p>
          <a:endParaRPr lang="nl-NL"/>
        </a:p>
      </dgm:t>
    </dgm:pt>
    <dgm:pt modelId="{C03700D8-3F0A-420D-8930-E525CF3A4278}" type="parTrans" cxnId="{96C8C7A9-FA74-4B6C-8C38-15857348F88E}">
      <dgm:prSet/>
      <dgm:spPr/>
      <dgm:t>
        <a:bodyPr/>
        <a:lstStyle/>
        <a:p>
          <a:endParaRPr lang="nl-NL"/>
        </a:p>
      </dgm:t>
    </dgm:pt>
    <dgm:pt modelId="{AEDCD7AE-E8E9-48CD-A6B1-039F882ED8AD}" type="pres">
      <dgm:prSet presAssocID="{2F217927-D2F3-4371-840C-0FC44326E28C}" presName="Name0" presStyleCnt="0">
        <dgm:presLayoutVars>
          <dgm:dir/>
          <dgm:animLvl val="lvl"/>
          <dgm:resizeHandles val="exact"/>
        </dgm:presLayoutVars>
      </dgm:prSet>
      <dgm:spPr/>
    </dgm:pt>
    <dgm:pt modelId="{827B1258-6114-4694-AABA-DF26804111D1}" type="pres">
      <dgm:prSet presAssocID="{BB5309EE-43BE-4C21-ADD6-9379A82A00ED}" presName="composite" presStyleCnt="0"/>
      <dgm:spPr/>
    </dgm:pt>
    <dgm:pt modelId="{F6E8BB20-E481-4F8F-B86A-154D1C0994DD}" type="pres">
      <dgm:prSet presAssocID="{BB5309EE-43BE-4C21-ADD6-9379A82A00ED}" presName="parTx" presStyleLbl="alignNode1" presStyleIdx="0" presStyleCnt="5">
        <dgm:presLayoutVars>
          <dgm:chMax val="0"/>
          <dgm:chPref val="0"/>
          <dgm:bulletEnabled val="1"/>
        </dgm:presLayoutVars>
      </dgm:prSet>
      <dgm:spPr/>
    </dgm:pt>
    <dgm:pt modelId="{84ECD324-C482-406B-A264-129243ED85CD}" type="pres">
      <dgm:prSet presAssocID="{BB5309EE-43BE-4C21-ADD6-9379A82A00ED}" presName="desTx" presStyleLbl="alignAccFollowNode1" presStyleIdx="0" presStyleCnt="5">
        <dgm:presLayoutVars>
          <dgm:bulletEnabled val="1"/>
        </dgm:presLayoutVars>
      </dgm:prSet>
      <dgm:spPr/>
    </dgm:pt>
    <dgm:pt modelId="{6F700358-77E4-453C-BD28-B8CAED61D277}" type="pres">
      <dgm:prSet presAssocID="{7F8DB401-6A91-45C4-995B-98E7EA273F74}" presName="space" presStyleCnt="0"/>
      <dgm:spPr/>
    </dgm:pt>
    <dgm:pt modelId="{A196369F-FCA7-47E0-9A63-4B04C8CBB0B5}" type="pres">
      <dgm:prSet presAssocID="{85EE6435-8513-4F83-BB4E-3E4E12F0E7CC}" presName="composite" presStyleCnt="0"/>
      <dgm:spPr/>
    </dgm:pt>
    <dgm:pt modelId="{09FFD433-197A-4788-840A-AAB7D31D8A7F}" type="pres">
      <dgm:prSet presAssocID="{85EE6435-8513-4F83-BB4E-3E4E12F0E7CC}" presName="parTx" presStyleLbl="alignNode1" presStyleIdx="1" presStyleCnt="5">
        <dgm:presLayoutVars>
          <dgm:chMax val="0"/>
          <dgm:chPref val="0"/>
          <dgm:bulletEnabled val="1"/>
        </dgm:presLayoutVars>
      </dgm:prSet>
      <dgm:spPr/>
    </dgm:pt>
    <dgm:pt modelId="{80100D17-E21C-4BEB-B587-9905EE7CE8DB}" type="pres">
      <dgm:prSet presAssocID="{85EE6435-8513-4F83-BB4E-3E4E12F0E7CC}" presName="desTx" presStyleLbl="alignAccFollowNode1" presStyleIdx="1" presStyleCnt="5" custLinFactNeighborX="2296" custLinFactNeighborY="699">
        <dgm:presLayoutVars>
          <dgm:bulletEnabled val="1"/>
        </dgm:presLayoutVars>
      </dgm:prSet>
      <dgm:spPr/>
    </dgm:pt>
    <dgm:pt modelId="{36A9A1B6-C111-4974-86F1-5373F96D6CFD}" type="pres">
      <dgm:prSet presAssocID="{39CF0924-3E7F-415C-85C9-9A3B3189CCAB}" presName="space" presStyleCnt="0"/>
      <dgm:spPr/>
    </dgm:pt>
    <dgm:pt modelId="{CBEFA013-23E9-4899-A576-6D463862EE0B}" type="pres">
      <dgm:prSet presAssocID="{E84522EE-1362-451A-940B-A0D6DFACC007}" presName="composite" presStyleCnt="0"/>
      <dgm:spPr/>
    </dgm:pt>
    <dgm:pt modelId="{26CD14DD-0F25-43FD-899B-6D3DD6FEFB53}" type="pres">
      <dgm:prSet presAssocID="{E84522EE-1362-451A-940B-A0D6DFACC007}" presName="parTx" presStyleLbl="alignNode1" presStyleIdx="2" presStyleCnt="5">
        <dgm:presLayoutVars>
          <dgm:chMax val="0"/>
          <dgm:chPref val="0"/>
          <dgm:bulletEnabled val="1"/>
        </dgm:presLayoutVars>
      </dgm:prSet>
      <dgm:spPr/>
    </dgm:pt>
    <dgm:pt modelId="{073F5DD8-CE48-4269-92CB-1F6273CF9CCE}" type="pres">
      <dgm:prSet presAssocID="{E84522EE-1362-451A-940B-A0D6DFACC007}" presName="desTx" presStyleLbl="alignAccFollowNode1" presStyleIdx="2" presStyleCnt="5">
        <dgm:presLayoutVars>
          <dgm:bulletEnabled val="1"/>
        </dgm:presLayoutVars>
      </dgm:prSet>
      <dgm:spPr/>
    </dgm:pt>
    <dgm:pt modelId="{E1780A25-841E-44BA-885D-8F339E018CDE}" type="pres">
      <dgm:prSet presAssocID="{00A7E68D-BA68-41E1-8D6A-F45E7C4F9C1C}" presName="space" presStyleCnt="0"/>
      <dgm:spPr/>
    </dgm:pt>
    <dgm:pt modelId="{DA652AFF-CA48-4CBC-A43C-CEC6839F1F3A}" type="pres">
      <dgm:prSet presAssocID="{1F6065EC-EC99-41F0-B10B-FEBDB5AC9909}" presName="composite" presStyleCnt="0"/>
      <dgm:spPr/>
    </dgm:pt>
    <dgm:pt modelId="{CB81E329-394B-4640-BE8B-C41A34DA9E78}" type="pres">
      <dgm:prSet presAssocID="{1F6065EC-EC99-41F0-B10B-FEBDB5AC9909}" presName="parTx" presStyleLbl="alignNode1" presStyleIdx="3" presStyleCnt="5">
        <dgm:presLayoutVars>
          <dgm:chMax val="0"/>
          <dgm:chPref val="0"/>
          <dgm:bulletEnabled val="1"/>
        </dgm:presLayoutVars>
      </dgm:prSet>
      <dgm:spPr/>
    </dgm:pt>
    <dgm:pt modelId="{33C93D72-DB9E-4EB9-82B8-4AE9F855C624}" type="pres">
      <dgm:prSet presAssocID="{1F6065EC-EC99-41F0-B10B-FEBDB5AC9909}" presName="desTx" presStyleLbl="alignAccFollowNode1" presStyleIdx="3" presStyleCnt="5">
        <dgm:presLayoutVars>
          <dgm:bulletEnabled val="1"/>
        </dgm:presLayoutVars>
      </dgm:prSet>
      <dgm:spPr/>
    </dgm:pt>
    <dgm:pt modelId="{86F3AEDE-A476-45D6-B345-B7BA8706DF68}" type="pres">
      <dgm:prSet presAssocID="{FF5640EA-AF72-4AD3-8272-3322D5B8B99D}" presName="space" presStyleCnt="0"/>
      <dgm:spPr/>
    </dgm:pt>
    <dgm:pt modelId="{E719BEBE-0544-4144-9806-2EBE5323F115}" type="pres">
      <dgm:prSet presAssocID="{432D3944-24A0-4804-B9C1-84E9B00F04E9}" presName="composite" presStyleCnt="0"/>
      <dgm:spPr/>
    </dgm:pt>
    <dgm:pt modelId="{51E3DFFB-0053-4A78-8DA8-804F13F5D959}" type="pres">
      <dgm:prSet presAssocID="{432D3944-24A0-4804-B9C1-84E9B00F04E9}" presName="parTx" presStyleLbl="alignNode1" presStyleIdx="4" presStyleCnt="5">
        <dgm:presLayoutVars>
          <dgm:chMax val="0"/>
          <dgm:chPref val="0"/>
          <dgm:bulletEnabled val="1"/>
        </dgm:presLayoutVars>
      </dgm:prSet>
      <dgm:spPr/>
    </dgm:pt>
    <dgm:pt modelId="{E60F2F2C-1811-461B-B628-CF69FC2C3E2F}" type="pres">
      <dgm:prSet presAssocID="{432D3944-24A0-4804-B9C1-84E9B00F04E9}" presName="desTx" presStyleLbl="alignAccFollowNode1" presStyleIdx="4" presStyleCnt="5">
        <dgm:presLayoutVars>
          <dgm:bulletEnabled val="1"/>
        </dgm:presLayoutVars>
      </dgm:prSet>
      <dgm:spPr/>
    </dgm:pt>
  </dgm:ptLst>
  <dgm:cxnLst>
    <dgm:cxn modelId="{C61D4D37-C98C-4C4A-A6D7-0F54532C0A51}" type="presOf" srcId="{432D3944-24A0-4804-B9C1-84E9B00F04E9}" destId="{51E3DFFB-0053-4A78-8DA8-804F13F5D959}" srcOrd="0" destOrd="0" presId="urn:microsoft.com/office/officeart/2005/8/layout/hList1"/>
    <dgm:cxn modelId="{1BD2F261-8798-446F-99B9-B55628F439D8}" type="presOf" srcId="{F4E5945E-1D3C-480C-BE12-1491C830FFF4}" destId="{073F5DD8-CE48-4269-92CB-1F6273CF9CCE}" srcOrd="0" destOrd="0" presId="urn:microsoft.com/office/officeart/2005/8/layout/hList1"/>
    <dgm:cxn modelId="{C2994C66-F470-4F3B-9B88-710C0BFDB058}" srcId="{2F217927-D2F3-4371-840C-0FC44326E28C}" destId="{BB5309EE-43BE-4C21-ADD6-9379A82A00ED}" srcOrd="0" destOrd="0" parTransId="{071D88B6-2FEF-47E7-9718-78A87C918E7D}" sibTransId="{7F8DB401-6A91-45C4-995B-98E7EA273F74}"/>
    <dgm:cxn modelId="{F2E6AA46-F184-4F53-B5A2-B55DCD560332}" srcId="{432D3944-24A0-4804-B9C1-84E9B00F04E9}" destId="{3F87752E-36D7-4738-90FC-CC7E1B27F7D7}" srcOrd="0" destOrd="0" parTransId="{BCF9169F-2335-4E14-B02F-494334B10650}" sibTransId="{3D5E47E4-321C-4482-90A3-A7BCFE40FA0B}"/>
    <dgm:cxn modelId="{CC9EA567-F6E3-4C97-89C6-2CBC63E83190}" type="presOf" srcId="{CAA44D06-D05C-4274-BB47-8ADAF92E26A8}" destId="{80100D17-E21C-4BEB-B587-9905EE7CE8DB}" srcOrd="0" destOrd="0" presId="urn:microsoft.com/office/officeart/2005/8/layout/hList1"/>
    <dgm:cxn modelId="{E3A9AE69-3E90-45B7-8F39-743879E58A80}" type="presOf" srcId="{C1F3CCED-8C0A-4BF5-8B4B-493178377205}" destId="{84ECD324-C482-406B-A264-129243ED85CD}" srcOrd="0" destOrd="1" presId="urn:microsoft.com/office/officeart/2005/8/layout/hList1"/>
    <dgm:cxn modelId="{9350844B-2576-4363-B6A7-F8EFAD7A9299}" srcId="{85EE6435-8513-4F83-BB4E-3E4E12F0E7CC}" destId="{CAA44D06-D05C-4274-BB47-8ADAF92E26A8}" srcOrd="0" destOrd="0" parTransId="{A52559F2-25C9-4F55-85D4-09F31C24ECC0}" sibTransId="{9C6F1CCC-847E-4D10-B8DA-54ECA8D0C35B}"/>
    <dgm:cxn modelId="{6552CD4C-0D7B-4A4C-ABDA-197F4B79029F}" type="presOf" srcId="{3F87752E-36D7-4738-90FC-CC7E1B27F7D7}" destId="{E60F2F2C-1811-461B-B628-CF69FC2C3E2F}" srcOrd="0" destOrd="0" presId="urn:microsoft.com/office/officeart/2005/8/layout/hList1"/>
    <dgm:cxn modelId="{B109F976-6B81-4F4A-989E-5FB29394B96F}" srcId="{BB5309EE-43BE-4C21-ADD6-9379A82A00ED}" destId="{C1F3CCED-8C0A-4BF5-8B4B-493178377205}" srcOrd="1" destOrd="0" parTransId="{E2A63678-0892-4601-8BBC-62378448EC1D}" sibTransId="{663C13AA-14E8-48E6-9C98-3D6793236303}"/>
    <dgm:cxn modelId="{66407F81-9C54-4563-A8BE-927075DB77BE}" srcId="{BB5309EE-43BE-4C21-ADD6-9379A82A00ED}" destId="{63F7CBD0-79D5-47A4-9A9A-D03A13B5A1D8}" srcOrd="0" destOrd="0" parTransId="{AB166357-6F2B-49B0-92B8-4E732B30F014}" sibTransId="{A208E1A0-364C-4F5A-BFD0-ACF905885ED4}"/>
    <dgm:cxn modelId="{2C652888-0ED4-4EE3-8D7F-501E93247519}" type="presOf" srcId="{E84522EE-1362-451A-940B-A0D6DFACC007}" destId="{26CD14DD-0F25-43FD-899B-6D3DD6FEFB53}" srcOrd="0" destOrd="0" presId="urn:microsoft.com/office/officeart/2005/8/layout/hList1"/>
    <dgm:cxn modelId="{9C1C968D-A18D-4422-B857-40C9A97CC1C3}" type="presOf" srcId="{1F6065EC-EC99-41F0-B10B-FEBDB5AC9909}" destId="{CB81E329-394B-4640-BE8B-C41A34DA9E78}" srcOrd="0" destOrd="0" presId="urn:microsoft.com/office/officeart/2005/8/layout/hList1"/>
    <dgm:cxn modelId="{8375FD8E-3888-43AA-B8EA-1C1F7B6D0A43}" srcId="{2F217927-D2F3-4371-840C-0FC44326E28C}" destId="{E84522EE-1362-451A-940B-A0D6DFACC007}" srcOrd="2" destOrd="0" parTransId="{0773D26A-FFB2-4C49-B22A-A9D592377FF4}" sibTransId="{00A7E68D-BA68-41E1-8D6A-F45E7C4F9C1C}"/>
    <dgm:cxn modelId="{B1E7C097-3298-428E-8EBC-5738B4C56E77}" type="presOf" srcId="{BB5309EE-43BE-4C21-ADD6-9379A82A00ED}" destId="{F6E8BB20-E481-4F8F-B86A-154D1C0994DD}" srcOrd="0" destOrd="0" presId="urn:microsoft.com/office/officeart/2005/8/layout/hList1"/>
    <dgm:cxn modelId="{85148DA2-84DF-4686-BEE1-F4DC4CD41BB8}" srcId="{2F217927-D2F3-4371-840C-0FC44326E28C}" destId="{85EE6435-8513-4F83-BB4E-3E4E12F0E7CC}" srcOrd="1" destOrd="0" parTransId="{69D425D6-8AFD-49E5-84B7-79E7E3B056DC}" sibTransId="{39CF0924-3E7F-415C-85C9-9A3B3189CCAB}"/>
    <dgm:cxn modelId="{96C8C7A9-FA74-4B6C-8C38-15857348F88E}" srcId="{2F217927-D2F3-4371-840C-0FC44326E28C}" destId="{432D3944-24A0-4804-B9C1-84E9B00F04E9}" srcOrd="4" destOrd="0" parTransId="{C03700D8-3F0A-420D-8930-E525CF3A4278}" sibTransId="{DB4801A8-58EF-495C-96FF-5B5EA8431C88}"/>
    <dgm:cxn modelId="{BBAE3AC7-FDC9-4F17-A147-CC39C323BBDD}" type="presOf" srcId="{2F217927-D2F3-4371-840C-0FC44326E28C}" destId="{AEDCD7AE-E8E9-48CD-A6B1-039F882ED8AD}" srcOrd="0" destOrd="0" presId="urn:microsoft.com/office/officeart/2005/8/layout/hList1"/>
    <dgm:cxn modelId="{41D642CA-A276-4342-9480-B759BFE2BCFF}" type="presOf" srcId="{EB8AD33E-7B14-4045-9EDA-4C4FD5BCA7DA}" destId="{33C93D72-DB9E-4EB9-82B8-4AE9F855C624}" srcOrd="0" destOrd="0" presId="urn:microsoft.com/office/officeart/2005/8/layout/hList1"/>
    <dgm:cxn modelId="{C34798CA-39F3-4F0D-AA94-460C94062CF6}" type="presOf" srcId="{85EE6435-8513-4F83-BB4E-3E4E12F0E7CC}" destId="{09FFD433-197A-4788-840A-AAB7D31D8A7F}" srcOrd="0" destOrd="0" presId="urn:microsoft.com/office/officeart/2005/8/layout/hList1"/>
    <dgm:cxn modelId="{7AF251D9-8788-4E5E-9FC0-D9FC67DFBA4F}" srcId="{1F6065EC-EC99-41F0-B10B-FEBDB5AC9909}" destId="{EB8AD33E-7B14-4045-9EDA-4C4FD5BCA7DA}" srcOrd="0" destOrd="0" parTransId="{71F5EA7C-C066-4348-BFE3-BC844CBB3D63}" sibTransId="{5BA21119-C5A5-4243-9C73-2AE461EFCDE8}"/>
    <dgm:cxn modelId="{75C573F2-881A-48BD-8830-37E603FD3296}" srcId="{E84522EE-1362-451A-940B-A0D6DFACC007}" destId="{F4E5945E-1D3C-480C-BE12-1491C830FFF4}" srcOrd="0" destOrd="0" parTransId="{2ED3ADC8-A55F-4851-AD5B-67D7E399D53A}" sibTransId="{CF75EF77-9D44-43C8-B17A-A6AC0740EC9D}"/>
    <dgm:cxn modelId="{66B7BBF4-A24D-42F0-BED2-EAEE4BA9D935}" type="presOf" srcId="{63F7CBD0-79D5-47A4-9A9A-D03A13B5A1D8}" destId="{84ECD324-C482-406B-A264-129243ED85CD}" srcOrd="0" destOrd="0" presId="urn:microsoft.com/office/officeart/2005/8/layout/hList1"/>
    <dgm:cxn modelId="{B91590F8-131E-4B1A-A05C-A1CB70B3302E}" srcId="{2F217927-D2F3-4371-840C-0FC44326E28C}" destId="{1F6065EC-EC99-41F0-B10B-FEBDB5AC9909}" srcOrd="3" destOrd="0" parTransId="{4696CA10-3FCC-4A84-985C-C167B3AB3D7F}" sibTransId="{FF5640EA-AF72-4AD3-8272-3322D5B8B99D}"/>
    <dgm:cxn modelId="{C80BE52B-3303-4299-94CB-26588CB42A10}" type="presParOf" srcId="{AEDCD7AE-E8E9-48CD-A6B1-039F882ED8AD}" destId="{827B1258-6114-4694-AABA-DF26804111D1}" srcOrd="0" destOrd="0" presId="urn:microsoft.com/office/officeart/2005/8/layout/hList1"/>
    <dgm:cxn modelId="{37D856D2-E458-4161-8F69-52746A7B2DEA}" type="presParOf" srcId="{827B1258-6114-4694-AABA-DF26804111D1}" destId="{F6E8BB20-E481-4F8F-B86A-154D1C0994DD}" srcOrd="0" destOrd="0" presId="urn:microsoft.com/office/officeart/2005/8/layout/hList1"/>
    <dgm:cxn modelId="{74DE69AA-B663-403A-95DA-B842A3008E2B}" type="presParOf" srcId="{827B1258-6114-4694-AABA-DF26804111D1}" destId="{84ECD324-C482-406B-A264-129243ED85CD}" srcOrd="1" destOrd="0" presId="urn:microsoft.com/office/officeart/2005/8/layout/hList1"/>
    <dgm:cxn modelId="{810959A8-5C10-4C2F-B848-514D34B95D4E}" type="presParOf" srcId="{AEDCD7AE-E8E9-48CD-A6B1-039F882ED8AD}" destId="{6F700358-77E4-453C-BD28-B8CAED61D277}" srcOrd="1" destOrd="0" presId="urn:microsoft.com/office/officeart/2005/8/layout/hList1"/>
    <dgm:cxn modelId="{60134A60-2787-4E3E-94E4-E880782FB174}" type="presParOf" srcId="{AEDCD7AE-E8E9-48CD-A6B1-039F882ED8AD}" destId="{A196369F-FCA7-47E0-9A63-4B04C8CBB0B5}" srcOrd="2" destOrd="0" presId="urn:microsoft.com/office/officeart/2005/8/layout/hList1"/>
    <dgm:cxn modelId="{F78CBBCA-1F36-41C8-AA8A-D9D2ABA14B61}" type="presParOf" srcId="{A196369F-FCA7-47E0-9A63-4B04C8CBB0B5}" destId="{09FFD433-197A-4788-840A-AAB7D31D8A7F}" srcOrd="0" destOrd="0" presId="urn:microsoft.com/office/officeart/2005/8/layout/hList1"/>
    <dgm:cxn modelId="{606062ED-12A4-4C42-BB80-3A4C0726FB3F}" type="presParOf" srcId="{A196369F-FCA7-47E0-9A63-4B04C8CBB0B5}" destId="{80100D17-E21C-4BEB-B587-9905EE7CE8DB}" srcOrd="1" destOrd="0" presId="urn:microsoft.com/office/officeart/2005/8/layout/hList1"/>
    <dgm:cxn modelId="{B4BAE8F8-427B-4A0B-8F27-4820146E2BB7}" type="presParOf" srcId="{AEDCD7AE-E8E9-48CD-A6B1-039F882ED8AD}" destId="{36A9A1B6-C111-4974-86F1-5373F96D6CFD}" srcOrd="3" destOrd="0" presId="urn:microsoft.com/office/officeart/2005/8/layout/hList1"/>
    <dgm:cxn modelId="{FD48E3DF-5F02-427E-9473-6D9428F1D0BD}" type="presParOf" srcId="{AEDCD7AE-E8E9-48CD-A6B1-039F882ED8AD}" destId="{CBEFA013-23E9-4899-A576-6D463862EE0B}" srcOrd="4" destOrd="0" presId="urn:microsoft.com/office/officeart/2005/8/layout/hList1"/>
    <dgm:cxn modelId="{2958E0AE-580F-4661-82FD-83D72AAEE7E2}" type="presParOf" srcId="{CBEFA013-23E9-4899-A576-6D463862EE0B}" destId="{26CD14DD-0F25-43FD-899B-6D3DD6FEFB53}" srcOrd="0" destOrd="0" presId="urn:microsoft.com/office/officeart/2005/8/layout/hList1"/>
    <dgm:cxn modelId="{87F94529-F021-4DC1-A595-F251D0FAC21B}" type="presParOf" srcId="{CBEFA013-23E9-4899-A576-6D463862EE0B}" destId="{073F5DD8-CE48-4269-92CB-1F6273CF9CCE}" srcOrd="1" destOrd="0" presId="urn:microsoft.com/office/officeart/2005/8/layout/hList1"/>
    <dgm:cxn modelId="{A1173476-B0EC-480B-AC05-041A2F011D77}" type="presParOf" srcId="{AEDCD7AE-E8E9-48CD-A6B1-039F882ED8AD}" destId="{E1780A25-841E-44BA-885D-8F339E018CDE}" srcOrd="5" destOrd="0" presId="urn:microsoft.com/office/officeart/2005/8/layout/hList1"/>
    <dgm:cxn modelId="{4AAB258C-368B-44A2-962B-741DD2425AA1}" type="presParOf" srcId="{AEDCD7AE-E8E9-48CD-A6B1-039F882ED8AD}" destId="{DA652AFF-CA48-4CBC-A43C-CEC6839F1F3A}" srcOrd="6" destOrd="0" presId="urn:microsoft.com/office/officeart/2005/8/layout/hList1"/>
    <dgm:cxn modelId="{72B90D4C-B841-4A18-97C5-42237A6E4A74}" type="presParOf" srcId="{DA652AFF-CA48-4CBC-A43C-CEC6839F1F3A}" destId="{CB81E329-394B-4640-BE8B-C41A34DA9E78}" srcOrd="0" destOrd="0" presId="urn:microsoft.com/office/officeart/2005/8/layout/hList1"/>
    <dgm:cxn modelId="{B7973F54-8847-42F9-93B2-AE79D1B66607}" type="presParOf" srcId="{DA652AFF-CA48-4CBC-A43C-CEC6839F1F3A}" destId="{33C93D72-DB9E-4EB9-82B8-4AE9F855C624}" srcOrd="1" destOrd="0" presId="urn:microsoft.com/office/officeart/2005/8/layout/hList1"/>
    <dgm:cxn modelId="{55729E2B-F49F-4E47-9148-D57B6554EA6D}" type="presParOf" srcId="{AEDCD7AE-E8E9-48CD-A6B1-039F882ED8AD}" destId="{86F3AEDE-A476-45D6-B345-B7BA8706DF68}" srcOrd="7" destOrd="0" presId="urn:microsoft.com/office/officeart/2005/8/layout/hList1"/>
    <dgm:cxn modelId="{A3F02CE1-D4DC-470A-8A45-D1E4DB941D0F}" type="presParOf" srcId="{AEDCD7AE-E8E9-48CD-A6B1-039F882ED8AD}" destId="{E719BEBE-0544-4144-9806-2EBE5323F115}" srcOrd="8" destOrd="0" presId="urn:microsoft.com/office/officeart/2005/8/layout/hList1"/>
    <dgm:cxn modelId="{87E17A79-7AC2-40F7-AD4B-34010FB079D7}" type="presParOf" srcId="{E719BEBE-0544-4144-9806-2EBE5323F115}" destId="{51E3DFFB-0053-4A78-8DA8-804F13F5D959}" srcOrd="0" destOrd="0" presId="urn:microsoft.com/office/officeart/2005/8/layout/hList1"/>
    <dgm:cxn modelId="{22FF77F9-F75A-46AA-A284-B00D613B0B5D}" type="presParOf" srcId="{E719BEBE-0544-4144-9806-2EBE5323F115}" destId="{E60F2F2C-1811-461B-B628-CF69FC2C3E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254F81-0668-4C56-80AC-9DDBFE039691}"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fr-FR"/>
        </a:p>
      </dgm:t>
    </dgm:pt>
    <dgm:pt modelId="{D634ECA6-8BBE-4D01-B4B1-162883C76664}">
      <dgm:prSet phldrT="[Texte]" custT="1"/>
      <dgm:spPr>
        <a:solidFill>
          <a:schemeClr val="bg2">
            <a:lumMod val="20000"/>
            <a:lumOff val="80000"/>
          </a:schemeClr>
        </a:solidFill>
        <a:ln>
          <a:solidFill>
            <a:schemeClr val="bg2">
              <a:lumMod val="40000"/>
              <a:lumOff val="60000"/>
            </a:schemeClr>
          </a:solidFill>
        </a:ln>
      </dgm:spPr>
      <dgm:t>
        <a:bodyPr/>
        <a:lstStyle/>
        <a:p>
          <a:r>
            <a:rPr lang="fr-FR" sz="1200" b="1" dirty="0" err="1">
              <a:solidFill>
                <a:schemeClr val="tx1">
                  <a:lumMod val="65000"/>
                  <a:lumOff val="35000"/>
                </a:schemeClr>
              </a:solidFill>
            </a:rPr>
            <a:t>Sociaal</a:t>
          </a:r>
          <a:r>
            <a:rPr lang="fr-FR" sz="1200" b="1" dirty="0">
              <a:solidFill>
                <a:schemeClr val="tx1">
                  <a:lumMod val="65000"/>
                  <a:lumOff val="35000"/>
                </a:schemeClr>
              </a:solidFill>
            </a:rPr>
            <a:t> </a:t>
          </a:r>
          <a:r>
            <a:rPr lang="fr-FR" sz="1200" b="1" dirty="0" err="1">
              <a:solidFill>
                <a:schemeClr val="tx1">
                  <a:lumMod val="65000"/>
                  <a:lumOff val="35000"/>
                </a:schemeClr>
              </a:solidFill>
            </a:rPr>
            <a:t>akkoord</a:t>
          </a:r>
          <a:r>
            <a:rPr lang="fr-FR" sz="1200" b="1" dirty="0">
              <a:solidFill>
                <a:schemeClr val="tx1">
                  <a:lumMod val="65000"/>
                  <a:lumOff val="35000"/>
                </a:schemeClr>
              </a:solidFill>
            </a:rPr>
            <a:t> 2017</a:t>
          </a:r>
        </a:p>
        <a:p>
          <a:r>
            <a:rPr lang="fr-FR" sz="1200" b="1" dirty="0">
              <a:solidFill>
                <a:schemeClr val="tx1">
                  <a:lumMod val="65000"/>
                  <a:lumOff val="35000"/>
                </a:schemeClr>
              </a:solidFill>
            </a:rPr>
            <a:t>*</a:t>
          </a:r>
        </a:p>
        <a:p>
          <a:r>
            <a:rPr lang="fr-FR" sz="1200" b="1" dirty="0" err="1">
              <a:solidFill>
                <a:schemeClr val="tx1">
                  <a:lumMod val="65000"/>
                  <a:lumOff val="35000"/>
                </a:schemeClr>
              </a:solidFill>
            </a:rPr>
            <a:t>Collectieve</a:t>
          </a:r>
          <a:r>
            <a:rPr lang="fr-FR" sz="1200" b="1" dirty="0">
              <a:solidFill>
                <a:schemeClr val="tx1">
                  <a:lumMod val="65000"/>
                  <a:lumOff val="35000"/>
                </a:schemeClr>
              </a:solidFill>
            </a:rPr>
            <a:t> </a:t>
          </a:r>
          <a:r>
            <a:rPr lang="fr-FR" sz="1200" b="1" dirty="0" err="1">
              <a:solidFill>
                <a:schemeClr val="tx1">
                  <a:lumMod val="65000"/>
                  <a:lumOff val="35000"/>
                </a:schemeClr>
              </a:solidFill>
            </a:rPr>
            <a:t>arbeids-overeenkomst</a:t>
          </a:r>
          <a:r>
            <a:rPr lang="fr-FR" sz="1200" b="1" dirty="0">
              <a:solidFill>
                <a:schemeClr val="tx1">
                  <a:lumMod val="65000"/>
                  <a:lumOff val="35000"/>
                </a:schemeClr>
              </a:solidFill>
            </a:rPr>
            <a:t> van 11/12/2017</a:t>
          </a:r>
        </a:p>
      </dgm:t>
    </dgm:pt>
    <dgm:pt modelId="{1206C520-4B1F-4A19-BA82-D2EC6AF8939D}" type="parTrans" cxnId="{74D25AAC-0D41-408E-B0D8-FDF7611BD2A5}">
      <dgm:prSet/>
      <dgm:spPr/>
      <dgm:t>
        <a:bodyPr/>
        <a:lstStyle/>
        <a:p>
          <a:endParaRPr lang="fr-FR"/>
        </a:p>
      </dgm:t>
    </dgm:pt>
    <dgm:pt modelId="{B4641891-6EA2-4054-87CB-BC7C18AC8762}" type="sibTrans" cxnId="{74D25AAC-0D41-408E-B0D8-FDF7611BD2A5}">
      <dgm:prSet/>
      <dgm:spPr/>
      <dgm:t>
        <a:bodyPr/>
        <a:lstStyle/>
        <a:p>
          <a:endParaRPr lang="fr-FR"/>
        </a:p>
      </dgm:t>
    </dgm:pt>
    <dgm:pt modelId="{C1F5FFFB-525D-4141-AB3D-3BCA24233310}">
      <dgm:prSet phldrT="[Texte]" custT="1"/>
      <dgm:spPr>
        <a:solidFill>
          <a:schemeClr val="bg2">
            <a:lumMod val="60000"/>
            <a:lumOff val="40000"/>
          </a:schemeClr>
        </a:solidFill>
      </dgm:spPr>
      <dgm:t>
        <a:bodyPr/>
        <a:lstStyle/>
        <a:p>
          <a:r>
            <a:rPr lang="fr-FR" sz="1700" b="1" u="sng" dirty="0">
              <a:solidFill>
                <a:schemeClr val="tx1">
                  <a:lumMod val="65000"/>
                  <a:lumOff val="35000"/>
                </a:schemeClr>
              </a:solidFill>
            </a:rPr>
            <a:t>FASE 1</a:t>
          </a:r>
        </a:p>
        <a:p>
          <a:r>
            <a:rPr lang="fr-FR" sz="1700" b="0" dirty="0" err="1">
              <a:solidFill>
                <a:schemeClr val="tx1">
                  <a:lumMod val="65000"/>
                  <a:lumOff val="35000"/>
                </a:schemeClr>
              </a:solidFill>
            </a:rPr>
            <a:t>Gedeeltelijke</a:t>
          </a:r>
          <a:r>
            <a:rPr lang="fr-FR" sz="1700" b="0" dirty="0">
              <a:solidFill>
                <a:schemeClr val="tx1">
                  <a:lumMod val="65000"/>
                  <a:lumOff val="35000"/>
                </a:schemeClr>
              </a:solidFill>
            </a:rPr>
            <a:t> </a:t>
          </a:r>
          <a:r>
            <a:rPr lang="fr-FR" sz="1700" b="0" dirty="0" err="1">
              <a:solidFill>
                <a:schemeClr val="tx1">
                  <a:lumMod val="65000"/>
                  <a:lumOff val="35000"/>
                </a:schemeClr>
              </a:solidFill>
            </a:rPr>
            <a:t>implementatie</a:t>
          </a:r>
          <a:r>
            <a:rPr lang="fr-FR" sz="1700" b="0" dirty="0">
              <a:solidFill>
                <a:schemeClr val="tx1">
                  <a:lumMod val="65000"/>
                  <a:lumOff val="35000"/>
                </a:schemeClr>
              </a:solidFill>
            </a:rPr>
            <a:t> op 01/01/2018 van </a:t>
          </a:r>
          <a:r>
            <a:rPr lang="fr-FR" sz="1700" b="0" dirty="0" err="1">
              <a:solidFill>
                <a:schemeClr val="tx1">
                  <a:lumMod val="65000"/>
                  <a:lumOff val="35000"/>
                </a:schemeClr>
              </a:solidFill>
            </a:rPr>
            <a:t>een</a:t>
          </a:r>
          <a:r>
            <a:rPr lang="fr-FR" sz="1700" b="0" dirty="0">
              <a:solidFill>
                <a:schemeClr val="tx1">
                  <a:lumMod val="65000"/>
                  <a:lumOff val="35000"/>
                </a:schemeClr>
              </a:solidFill>
            </a:rPr>
            <a:t> </a:t>
          </a:r>
          <a:r>
            <a:rPr lang="fr-FR" sz="1700" b="0" dirty="0" err="1">
              <a:solidFill>
                <a:schemeClr val="tx1">
                  <a:lumMod val="65000"/>
                  <a:lumOff val="35000"/>
                </a:schemeClr>
              </a:solidFill>
            </a:rPr>
            <a:t>nieuw</a:t>
          </a:r>
          <a:r>
            <a:rPr lang="fr-FR" sz="1700" b="0" dirty="0">
              <a:solidFill>
                <a:schemeClr val="tx1">
                  <a:lumMod val="65000"/>
                  <a:lumOff val="35000"/>
                </a:schemeClr>
              </a:solidFill>
            </a:rPr>
            <a:t> IFIC-</a:t>
          </a:r>
          <a:r>
            <a:rPr lang="fr-FR" sz="1700" b="0" dirty="0" err="1">
              <a:solidFill>
                <a:schemeClr val="tx1">
                  <a:lumMod val="65000"/>
                  <a:lumOff val="35000"/>
                </a:schemeClr>
              </a:solidFill>
            </a:rPr>
            <a:t>loonmodel</a:t>
          </a:r>
          <a:r>
            <a:rPr lang="fr-FR" sz="1700" b="0" dirty="0">
              <a:solidFill>
                <a:schemeClr val="tx1">
                  <a:lumMod val="65000"/>
                  <a:lumOff val="35000"/>
                </a:schemeClr>
              </a:solidFill>
            </a:rPr>
            <a:t> (</a:t>
          </a:r>
          <a:r>
            <a:rPr lang="fr-FR" sz="1700" b="0" dirty="0">
              <a:solidFill>
                <a:schemeClr val="tx1">
                  <a:lumMod val="65000"/>
                  <a:lumOff val="35000"/>
                </a:schemeClr>
              </a:solidFill>
              <a:latin typeface="Arial" panose="020B0604020202020204" pitchFamily="34" charset="0"/>
              <a:cs typeface="Arial" panose="020B0604020202020204" pitchFamily="34" charset="0"/>
            </a:rPr>
            <a:t>∆ </a:t>
          </a:r>
          <a:r>
            <a:rPr lang="fr-FR" sz="1700" b="0" dirty="0">
              <a:solidFill>
                <a:schemeClr val="tx1">
                  <a:lumMod val="65000"/>
                  <a:lumOff val="35000"/>
                </a:schemeClr>
              </a:solidFill>
              <a:latin typeface="+mj-lt"/>
              <a:cs typeface="Arial" panose="020B0604020202020204" pitchFamily="34" charset="0"/>
            </a:rPr>
            <a:t>van</a:t>
          </a:r>
          <a:r>
            <a:rPr lang="fr-FR" sz="1700" b="0" dirty="0">
              <a:solidFill>
                <a:schemeClr val="tx1">
                  <a:lumMod val="65000"/>
                  <a:lumOff val="35000"/>
                </a:schemeClr>
              </a:solidFill>
              <a:latin typeface="Arial" panose="020B0604020202020204" pitchFamily="34" charset="0"/>
              <a:cs typeface="Arial" panose="020B0604020202020204" pitchFamily="34" charset="0"/>
            </a:rPr>
            <a:t> </a:t>
          </a:r>
          <a:r>
            <a:rPr lang="fr-FR" sz="1700" b="0" dirty="0">
              <a:solidFill>
                <a:schemeClr val="tx1">
                  <a:lumMod val="65000"/>
                  <a:lumOff val="35000"/>
                </a:schemeClr>
              </a:solidFill>
            </a:rPr>
            <a:t>18,25 %)</a:t>
          </a:r>
        </a:p>
      </dgm:t>
    </dgm:pt>
    <dgm:pt modelId="{E8DBC298-E225-45D7-B72C-D457F5ADFC79}" type="parTrans" cxnId="{C4CF27EB-6C25-42BE-A189-23210B4423E7}">
      <dgm:prSet/>
      <dgm:spPr/>
      <dgm:t>
        <a:bodyPr/>
        <a:lstStyle/>
        <a:p>
          <a:endParaRPr lang="fr-FR"/>
        </a:p>
      </dgm:t>
    </dgm:pt>
    <dgm:pt modelId="{2135FEC5-395B-402D-A7B7-7005DDF44AA2}" type="sibTrans" cxnId="{C4CF27EB-6C25-42BE-A189-23210B4423E7}">
      <dgm:prSet/>
      <dgm:spPr/>
      <dgm:t>
        <a:bodyPr/>
        <a:lstStyle/>
        <a:p>
          <a:endParaRPr lang="fr-FR"/>
        </a:p>
      </dgm:t>
    </dgm:pt>
    <dgm:pt modelId="{A6B742F7-3598-4AE5-BDE4-279B8D348F44}">
      <dgm:prSet custT="1"/>
      <dgm:spPr>
        <a:solidFill>
          <a:schemeClr val="bg2">
            <a:lumMod val="40000"/>
            <a:lumOff val="60000"/>
          </a:schemeClr>
        </a:solidFill>
      </dgm:spPr>
      <dgm:t>
        <a:bodyPr/>
        <a:lstStyle/>
        <a:p>
          <a:r>
            <a:rPr lang="fr-FR" sz="1200" b="1" dirty="0" err="1">
              <a:solidFill>
                <a:schemeClr val="tx1">
                  <a:lumMod val="65000"/>
                  <a:lumOff val="35000"/>
                </a:schemeClr>
              </a:solidFill>
            </a:rPr>
            <a:t>Sociaal</a:t>
          </a:r>
          <a:r>
            <a:rPr lang="fr-FR" sz="1200" b="1" dirty="0">
              <a:solidFill>
                <a:schemeClr val="tx1">
                  <a:lumMod val="65000"/>
                  <a:lumOff val="35000"/>
                </a:schemeClr>
              </a:solidFill>
            </a:rPr>
            <a:t> </a:t>
          </a:r>
          <a:r>
            <a:rPr lang="fr-FR" sz="1200" b="1" dirty="0" err="1">
              <a:solidFill>
                <a:schemeClr val="tx1">
                  <a:lumMod val="65000"/>
                  <a:lumOff val="35000"/>
                </a:schemeClr>
              </a:solidFill>
            </a:rPr>
            <a:t>akkoord</a:t>
          </a:r>
          <a:r>
            <a:rPr lang="fr-FR" sz="1200" b="1" dirty="0">
              <a:solidFill>
                <a:schemeClr val="tx1">
                  <a:lumMod val="65000"/>
                  <a:lumOff val="35000"/>
                </a:schemeClr>
              </a:solidFill>
            </a:rPr>
            <a:t> 2020</a:t>
          </a:r>
        </a:p>
        <a:p>
          <a:r>
            <a:rPr lang="fr-FR" sz="1200" b="1" dirty="0">
              <a:solidFill>
                <a:schemeClr val="tx1">
                  <a:lumMod val="65000"/>
                  <a:lumOff val="35000"/>
                </a:schemeClr>
              </a:solidFill>
            </a:rPr>
            <a:t>*</a:t>
          </a:r>
        </a:p>
        <a:p>
          <a:r>
            <a:rPr lang="fr-FR" sz="1200" b="1" dirty="0" err="1">
              <a:solidFill>
                <a:schemeClr val="tx1">
                  <a:lumMod val="65000"/>
                  <a:lumOff val="35000"/>
                </a:schemeClr>
              </a:solidFill>
            </a:rPr>
            <a:t>Collectieve</a:t>
          </a:r>
          <a:r>
            <a:rPr lang="fr-FR" sz="1200" b="1" dirty="0">
              <a:solidFill>
                <a:schemeClr val="tx1">
                  <a:lumMod val="65000"/>
                  <a:lumOff val="35000"/>
                </a:schemeClr>
              </a:solidFill>
            </a:rPr>
            <a:t> </a:t>
          </a:r>
          <a:r>
            <a:rPr lang="fr-FR" sz="1200" b="1" dirty="0" err="1">
              <a:solidFill>
                <a:schemeClr val="tx1">
                  <a:lumMod val="65000"/>
                  <a:lumOff val="35000"/>
                </a:schemeClr>
              </a:solidFill>
            </a:rPr>
            <a:t>arbeids-overeenkomst</a:t>
          </a:r>
          <a:r>
            <a:rPr lang="fr-FR" sz="1200" b="1" dirty="0">
              <a:solidFill>
                <a:schemeClr val="tx1">
                  <a:lumMod val="65000"/>
                  <a:lumOff val="35000"/>
                </a:schemeClr>
              </a:solidFill>
            </a:rPr>
            <a:t> van 31/03/2021 </a:t>
          </a:r>
          <a:endParaRPr lang="fr-FR" sz="1200" dirty="0">
            <a:solidFill>
              <a:schemeClr val="tx1">
                <a:lumMod val="65000"/>
                <a:lumOff val="35000"/>
              </a:schemeClr>
            </a:solidFill>
          </a:endParaRPr>
        </a:p>
      </dgm:t>
    </dgm:pt>
    <dgm:pt modelId="{115C75B0-4B7A-4BC3-B4F9-A7A8C5620E65}" type="parTrans" cxnId="{E438123A-8AF9-47D2-A0A1-89AFDB91C183}">
      <dgm:prSet/>
      <dgm:spPr/>
      <dgm:t>
        <a:bodyPr/>
        <a:lstStyle/>
        <a:p>
          <a:endParaRPr lang="fr-FR"/>
        </a:p>
      </dgm:t>
    </dgm:pt>
    <dgm:pt modelId="{132AB54C-F514-4063-8F2B-F7017438C813}" type="sibTrans" cxnId="{E438123A-8AF9-47D2-A0A1-89AFDB91C183}">
      <dgm:prSet/>
      <dgm:spPr/>
      <dgm:t>
        <a:bodyPr/>
        <a:lstStyle/>
        <a:p>
          <a:endParaRPr lang="fr-FR"/>
        </a:p>
      </dgm:t>
    </dgm:pt>
    <dgm:pt modelId="{F1981BD7-1443-4285-A7C4-23867AC49CA3}">
      <dgm:prSet phldrT="[Texte]" custT="1"/>
      <dgm:spPr>
        <a:solidFill>
          <a:schemeClr val="bg2"/>
        </a:solidFill>
      </dgm:spPr>
      <dgm:t>
        <a:bodyPr/>
        <a:lstStyle/>
        <a:p>
          <a:r>
            <a:rPr lang="fr-FR" sz="1700" b="1" u="sng" dirty="0">
              <a:solidFill>
                <a:schemeClr val="tx1">
                  <a:lumMod val="65000"/>
                  <a:lumOff val="35000"/>
                </a:schemeClr>
              </a:solidFill>
            </a:rPr>
            <a:t>2e EN LAATSTE FASE:</a:t>
          </a:r>
        </a:p>
        <a:p>
          <a:r>
            <a:rPr lang="fr-FR" sz="1700" b="0" dirty="0" err="1">
              <a:solidFill>
                <a:schemeClr val="tx1">
                  <a:lumMod val="65000"/>
                  <a:lumOff val="35000"/>
                </a:schemeClr>
              </a:solidFill>
            </a:rPr>
            <a:t>Volledige</a:t>
          </a:r>
          <a:r>
            <a:rPr lang="fr-FR" sz="1700" b="0" dirty="0">
              <a:solidFill>
                <a:schemeClr val="tx1">
                  <a:lumMod val="65000"/>
                  <a:lumOff val="35000"/>
                </a:schemeClr>
              </a:solidFill>
            </a:rPr>
            <a:t> </a:t>
          </a:r>
          <a:r>
            <a:rPr lang="fr-FR" sz="1700" b="0" dirty="0" err="1">
              <a:solidFill>
                <a:schemeClr val="tx1">
                  <a:lumMod val="65000"/>
                  <a:lumOff val="35000"/>
                </a:schemeClr>
              </a:solidFill>
            </a:rPr>
            <a:t>implementatie</a:t>
          </a:r>
          <a:r>
            <a:rPr lang="fr-FR" sz="1700" b="0" dirty="0">
              <a:solidFill>
                <a:schemeClr val="tx1">
                  <a:lumMod val="65000"/>
                  <a:lumOff val="35000"/>
                </a:schemeClr>
              </a:solidFill>
            </a:rPr>
            <a:t> op 01/07/2021 van het IFIC-</a:t>
          </a:r>
          <a:r>
            <a:rPr lang="fr-FR" sz="1700" b="0" dirty="0" err="1">
              <a:solidFill>
                <a:schemeClr val="tx1">
                  <a:lumMod val="65000"/>
                  <a:lumOff val="35000"/>
                </a:schemeClr>
              </a:solidFill>
            </a:rPr>
            <a:t>loonmodel</a:t>
          </a:r>
          <a:r>
            <a:rPr lang="fr-FR" sz="1700" b="0" dirty="0">
              <a:solidFill>
                <a:schemeClr val="tx1">
                  <a:lumMod val="65000"/>
                  <a:lumOff val="35000"/>
                </a:schemeClr>
              </a:solidFill>
            </a:rPr>
            <a:t> (100%) </a:t>
          </a:r>
          <a:endParaRPr lang="fr-FR" sz="1700" dirty="0">
            <a:solidFill>
              <a:schemeClr val="tx1">
                <a:lumMod val="65000"/>
                <a:lumOff val="35000"/>
              </a:schemeClr>
            </a:solidFill>
          </a:endParaRPr>
        </a:p>
      </dgm:t>
    </dgm:pt>
    <dgm:pt modelId="{AEF4FDEB-2CAE-4CF3-8D50-8F7D1A25DD2A}" type="parTrans" cxnId="{6D91CDAC-DB89-40C2-9226-689C81E8E831}">
      <dgm:prSet/>
      <dgm:spPr/>
      <dgm:t>
        <a:bodyPr/>
        <a:lstStyle/>
        <a:p>
          <a:endParaRPr lang="fr-FR"/>
        </a:p>
      </dgm:t>
    </dgm:pt>
    <dgm:pt modelId="{38D5D76F-316C-49C0-B8D8-D42F0944BDC0}" type="sibTrans" cxnId="{6D91CDAC-DB89-40C2-9226-689C81E8E831}">
      <dgm:prSet/>
      <dgm:spPr/>
      <dgm:t>
        <a:bodyPr/>
        <a:lstStyle/>
        <a:p>
          <a:endParaRPr lang="fr-FR"/>
        </a:p>
      </dgm:t>
    </dgm:pt>
    <dgm:pt modelId="{AB351CB3-9467-40FF-A22F-5F5B5F4DB2EE}" type="pres">
      <dgm:prSet presAssocID="{8B254F81-0668-4C56-80AC-9DDBFE039691}" presName="theList" presStyleCnt="0">
        <dgm:presLayoutVars>
          <dgm:dir/>
          <dgm:animLvl val="lvl"/>
          <dgm:resizeHandles val="exact"/>
        </dgm:presLayoutVars>
      </dgm:prSet>
      <dgm:spPr/>
    </dgm:pt>
    <dgm:pt modelId="{F916EDBA-68D2-42CB-ADEC-AA6C7DF805BA}" type="pres">
      <dgm:prSet presAssocID="{D634ECA6-8BBE-4D01-B4B1-162883C76664}" presName="compNode" presStyleCnt="0"/>
      <dgm:spPr/>
    </dgm:pt>
    <dgm:pt modelId="{D0AEA821-FA53-4B32-9741-3344C192845F}" type="pres">
      <dgm:prSet presAssocID="{D634ECA6-8BBE-4D01-B4B1-162883C76664}" presName="noGeometry" presStyleCnt="0"/>
      <dgm:spPr/>
    </dgm:pt>
    <dgm:pt modelId="{B5999490-5974-4EC4-96DD-56B703ACE791}" type="pres">
      <dgm:prSet presAssocID="{D634ECA6-8BBE-4D01-B4B1-162883C76664}" presName="childTextVisible" presStyleLbl="bgAccFollowNode1" presStyleIdx="0" presStyleCnt="2">
        <dgm:presLayoutVars>
          <dgm:bulletEnabled val="1"/>
        </dgm:presLayoutVars>
      </dgm:prSet>
      <dgm:spPr/>
    </dgm:pt>
    <dgm:pt modelId="{01512DC6-6157-4A92-8ED5-24A4A0868B2A}" type="pres">
      <dgm:prSet presAssocID="{D634ECA6-8BBE-4D01-B4B1-162883C76664}" presName="childTextHidden" presStyleLbl="bgAccFollowNode1" presStyleIdx="0" presStyleCnt="2"/>
      <dgm:spPr/>
    </dgm:pt>
    <dgm:pt modelId="{F4C872FA-6242-4DE3-971C-BF211EC45937}" type="pres">
      <dgm:prSet presAssocID="{D634ECA6-8BBE-4D01-B4B1-162883C76664}" presName="parentText" presStyleLbl="node1" presStyleIdx="0" presStyleCnt="2">
        <dgm:presLayoutVars>
          <dgm:chMax val="1"/>
          <dgm:bulletEnabled val="1"/>
        </dgm:presLayoutVars>
      </dgm:prSet>
      <dgm:spPr/>
    </dgm:pt>
    <dgm:pt modelId="{638ACCAB-E4DA-4ABC-9AD7-2C0F441EEA3B}" type="pres">
      <dgm:prSet presAssocID="{D634ECA6-8BBE-4D01-B4B1-162883C76664}" presName="aSpace" presStyleCnt="0"/>
      <dgm:spPr/>
    </dgm:pt>
    <dgm:pt modelId="{32716792-426F-4CEC-A1C7-EBA6B5477947}" type="pres">
      <dgm:prSet presAssocID="{A6B742F7-3598-4AE5-BDE4-279B8D348F44}" presName="compNode" presStyleCnt="0"/>
      <dgm:spPr/>
    </dgm:pt>
    <dgm:pt modelId="{09569548-F06E-4A65-8A2E-B25EBDA46A8E}" type="pres">
      <dgm:prSet presAssocID="{A6B742F7-3598-4AE5-BDE4-279B8D348F44}" presName="noGeometry" presStyleCnt="0"/>
      <dgm:spPr/>
    </dgm:pt>
    <dgm:pt modelId="{9258A090-637E-4A9A-8991-1B8A250B0D9F}" type="pres">
      <dgm:prSet presAssocID="{A6B742F7-3598-4AE5-BDE4-279B8D348F44}" presName="childTextVisible" presStyleLbl="bgAccFollowNode1" presStyleIdx="1" presStyleCnt="2">
        <dgm:presLayoutVars>
          <dgm:bulletEnabled val="1"/>
        </dgm:presLayoutVars>
      </dgm:prSet>
      <dgm:spPr/>
    </dgm:pt>
    <dgm:pt modelId="{5132F8B8-3F77-4A07-BEFD-E85D874F8CE9}" type="pres">
      <dgm:prSet presAssocID="{A6B742F7-3598-4AE5-BDE4-279B8D348F44}" presName="childTextHidden" presStyleLbl="bgAccFollowNode1" presStyleIdx="1" presStyleCnt="2"/>
      <dgm:spPr/>
    </dgm:pt>
    <dgm:pt modelId="{F85DB8BC-045A-4360-85F8-9B9F6C0D1499}" type="pres">
      <dgm:prSet presAssocID="{A6B742F7-3598-4AE5-BDE4-279B8D348F44}" presName="parentText" presStyleLbl="node1" presStyleIdx="1" presStyleCnt="2">
        <dgm:presLayoutVars>
          <dgm:chMax val="1"/>
          <dgm:bulletEnabled val="1"/>
        </dgm:presLayoutVars>
      </dgm:prSet>
      <dgm:spPr/>
    </dgm:pt>
  </dgm:ptLst>
  <dgm:cxnLst>
    <dgm:cxn modelId="{D2B34B06-122D-48A9-8703-F40CAEB1FFF3}" type="presOf" srcId="{C1F5FFFB-525D-4141-AB3D-3BCA24233310}" destId="{B5999490-5974-4EC4-96DD-56B703ACE791}" srcOrd="0" destOrd="0" presId="urn:microsoft.com/office/officeart/2005/8/layout/hProcess6"/>
    <dgm:cxn modelId="{E438123A-8AF9-47D2-A0A1-89AFDB91C183}" srcId="{8B254F81-0668-4C56-80AC-9DDBFE039691}" destId="{A6B742F7-3598-4AE5-BDE4-279B8D348F44}" srcOrd="1" destOrd="0" parTransId="{115C75B0-4B7A-4BC3-B4F9-A7A8C5620E65}" sibTransId="{132AB54C-F514-4063-8F2B-F7017438C813}"/>
    <dgm:cxn modelId="{137D403C-2C28-484C-A004-F7FF33BF0864}" type="presOf" srcId="{F1981BD7-1443-4285-A7C4-23867AC49CA3}" destId="{5132F8B8-3F77-4A07-BEFD-E85D874F8CE9}" srcOrd="1" destOrd="0" presId="urn:microsoft.com/office/officeart/2005/8/layout/hProcess6"/>
    <dgm:cxn modelId="{85EE6A3D-1F58-4ADB-BF28-9C97B5AF0795}" type="presOf" srcId="{8B254F81-0668-4C56-80AC-9DDBFE039691}" destId="{AB351CB3-9467-40FF-A22F-5F5B5F4DB2EE}" srcOrd="0" destOrd="0" presId="urn:microsoft.com/office/officeart/2005/8/layout/hProcess6"/>
    <dgm:cxn modelId="{83DB2773-2A0B-4059-B7B5-19053F88F829}" type="presOf" srcId="{C1F5FFFB-525D-4141-AB3D-3BCA24233310}" destId="{01512DC6-6157-4A92-8ED5-24A4A0868B2A}" srcOrd="1" destOrd="0" presId="urn:microsoft.com/office/officeart/2005/8/layout/hProcess6"/>
    <dgm:cxn modelId="{B99DB156-949C-424F-B9C3-F5296913C8CC}" type="presOf" srcId="{A6B742F7-3598-4AE5-BDE4-279B8D348F44}" destId="{F85DB8BC-045A-4360-85F8-9B9F6C0D1499}" srcOrd="0" destOrd="0" presId="urn:microsoft.com/office/officeart/2005/8/layout/hProcess6"/>
    <dgm:cxn modelId="{74D25AAC-0D41-408E-B0D8-FDF7611BD2A5}" srcId="{8B254F81-0668-4C56-80AC-9DDBFE039691}" destId="{D634ECA6-8BBE-4D01-B4B1-162883C76664}" srcOrd="0" destOrd="0" parTransId="{1206C520-4B1F-4A19-BA82-D2EC6AF8939D}" sibTransId="{B4641891-6EA2-4054-87CB-BC7C18AC8762}"/>
    <dgm:cxn modelId="{6D91CDAC-DB89-40C2-9226-689C81E8E831}" srcId="{A6B742F7-3598-4AE5-BDE4-279B8D348F44}" destId="{F1981BD7-1443-4285-A7C4-23867AC49CA3}" srcOrd="0" destOrd="0" parTransId="{AEF4FDEB-2CAE-4CF3-8D50-8F7D1A25DD2A}" sibTransId="{38D5D76F-316C-49C0-B8D8-D42F0944BDC0}"/>
    <dgm:cxn modelId="{78E132D6-E031-4C54-9DD9-2DBF7D13F659}" type="presOf" srcId="{F1981BD7-1443-4285-A7C4-23867AC49CA3}" destId="{9258A090-637E-4A9A-8991-1B8A250B0D9F}" srcOrd="0" destOrd="0" presId="urn:microsoft.com/office/officeart/2005/8/layout/hProcess6"/>
    <dgm:cxn modelId="{C4CF27EB-6C25-42BE-A189-23210B4423E7}" srcId="{D634ECA6-8BBE-4D01-B4B1-162883C76664}" destId="{C1F5FFFB-525D-4141-AB3D-3BCA24233310}" srcOrd="0" destOrd="0" parTransId="{E8DBC298-E225-45D7-B72C-D457F5ADFC79}" sibTransId="{2135FEC5-395B-402D-A7B7-7005DDF44AA2}"/>
    <dgm:cxn modelId="{65CFD0F2-BD79-4437-9DE5-B47122FA6308}" type="presOf" srcId="{D634ECA6-8BBE-4D01-B4B1-162883C76664}" destId="{F4C872FA-6242-4DE3-971C-BF211EC45937}" srcOrd="0" destOrd="0" presId="urn:microsoft.com/office/officeart/2005/8/layout/hProcess6"/>
    <dgm:cxn modelId="{5E71AD1D-C048-4E98-A06B-94A7501BB276}" type="presParOf" srcId="{AB351CB3-9467-40FF-A22F-5F5B5F4DB2EE}" destId="{F916EDBA-68D2-42CB-ADEC-AA6C7DF805BA}" srcOrd="0" destOrd="0" presId="urn:microsoft.com/office/officeart/2005/8/layout/hProcess6"/>
    <dgm:cxn modelId="{1414B8B1-0574-4365-9A71-02DD77F35E49}" type="presParOf" srcId="{F916EDBA-68D2-42CB-ADEC-AA6C7DF805BA}" destId="{D0AEA821-FA53-4B32-9741-3344C192845F}" srcOrd="0" destOrd="0" presId="urn:microsoft.com/office/officeart/2005/8/layout/hProcess6"/>
    <dgm:cxn modelId="{FD7C11C8-8E2C-47E8-8B5F-461EC4D1C42E}" type="presParOf" srcId="{F916EDBA-68D2-42CB-ADEC-AA6C7DF805BA}" destId="{B5999490-5974-4EC4-96DD-56B703ACE791}" srcOrd="1" destOrd="0" presId="urn:microsoft.com/office/officeart/2005/8/layout/hProcess6"/>
    <dgm:cxn modelId="{2FDEB06A-180C-4478-94C0-27D337BB2922}" type="presParOf" srcId="{F916EDBA-68D2-42CB-ADEC-AA6C7DF805BA}" destId="{01512DC6-6157-4A92-8ED5-24A4A0868B2A}" srcOrd="2" destOrd="0" presId="urn:microsoft.com/office/officeart/2005/8/layout/hProcess6"/>
    <dgm:cxn modelId="{3F784D83-6CEF-4B40-8F4F-11969512878F}" type="presParOf" srcId="{F916EDBA-68D2-42CB-ADEC-AA6C7DF805BA}" destId="{F4C872FA-6242-4DE3-971C-BF211EC45937}" srcOrd="3" destOrd="0" presId="urn:microsoft.com/office/officeart/2005/8/layout/hProcess6"/>
    <dgm:cxn modelId="{712CB138-08E8-4250-A771-3D77E34174BA}" type="presParOf" srcId="{AB351CB3-9467-40FF-A22F-5F5B5F4DB2EE}" destId="{638ACCAB-E4DA-4ABC-9AD7-2C0F441EEA3B}" srcOrd="1" destOrd="0" presId="urn:microsoft.com/office/officeart/2005/8/layout/hProcess6"/>
    <dgm:cxn modelId="{651B8D45-E5B3-476D-B759-341941CA7100}" type="presParOf" srcId="{AB351CB3-9467-40FF-A22F-5F5B5F4DB2EE}" destId="{32716792-426F-4CEC-A1C7-EBA6B5477947}" srcOrd="2" destOrd="0" presId="urn:microsoft.com/office/officeart/2005/8/layout/hProcess6"/>
    <dgm:cxn modelId="{8E313CD9-89BF-4B2B-AECA-5A39C2C5FE11}" type="presParOf" srcId="{32716792-426F-4CEC-A1C7-EBA6B5477947}" destId="{09569548-F06E-4A65-8A2E-B25EBDA46A8E}" srcOrd="0" destOrd="0" presId="urn:microsoft.com/office/officeart/2005/8/layout/hProcess6"/>
    <dgm:cxn modelId="{A5CD2098-DB7F-4DB5-95B4-5B489492F4D8}" type="presParOf" srcId="{32716792-426F-4CEC-A1C7-EBA6B5477947}" destId="{9258A090-637E-4A9A-8991-1B8A250B0D9F}" srcOrd="1" destOrd="0" presId="urn:microsoft.com/office/officeart/2005/8/layout/hProcess6"/>
    <dgm:cxn modelId="{983054B1-1D87-46E7-91EA-C8251F68354F}" type="presParOf" srcId="{32716792-426F-4CEC-A1C7-EBA6B5477947}" destId="{5132F8B8-3F77-4A07-BEFD-E85D874F8CE9}" srcOrd="2" destOrd="0" presId="urn:microsoft.com/office/officeart/2005/8/layout/hProcess6"/>
    <dgm:cxn modelId="{A0A495B7-0E75-4570-B30C-10CED01617AE}" type="presParOf" srcId="{32716792-426F-4CEC-A1C7-EBA6B5477947}" destId="{F85DB8BC-045A-4360-85F8-9B9F6C0D149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254F81-0668-4C56-80AC-9DDBFE039691}" type="doc">
      <dgm:prSet loTypeId="urn:microsoft.com/office/officeart/2009/layout/CirclePictureHierarchy" loCatId="picture" qsTypeId="urn:microsoft.com/office/officeart/2005/8/quickstyle/simple1" qsCatId="simple" csTypeId="urn:microsoft.com/office/officeart/2005/8/colors/colorful2" csCatId="colorful" phldr="1"/>
      <dgm:spPr/>
      <dgm:t>
        <a:bodyPr/>
        <a:lstStyle/>
        <a:p>
          <a:endParaRPr lang="fr-FR"/>
        </a:p>
      </dgm:t>
    </dgm:pt>
    <dgm:pt modelId="{F559188C-BE45-49A2-A129-5E73740ED61A}">
      <dgm:prSet phldrT="[Texte]" custT="1"/>
      <dgm:spPr>
        <a:solidFill>
          <a:schemeClr val="accent2">
            <a:lumMod val="20000"/>
            <a:lumOff val="80000"/>
          </a:schemeClr>
        </a:solidFill>
      </dgm:spPr>
      <dgm:t>
        <a:bodyPr/>
        <a:lstStyle/>
        <a:p>
          <a:pPr algn="just"/>
          <a:r>
            <a:rPr lang="fr-FR" sz="1300" b="0" dirty="0" err="1">
              <a:solidFill>
                <a:schemeClr val="tx1">
                  <a:lumMod val="65000"/>
                  <a:lumOff val="35000"/>
                </a:schemeClr>
              </a:solidFill>
            </a:rPr>
            <a:t>Voor</a:t>
          </a:r>
          <a:r>
            <a:rPr lang="fr-FR" sz="1300" b="0" dirty="0">
              <a:solidFill>
                <a:schemeClr val="tx1">
                  <a:lumMod val="65000"/>
                  <a:lumOff val="35000"/>
                </a:schemeClr>
              </a:solidFill>
            </a:rPr>
            <a:t> de </a:t>
          </a:r>
          <a:r>
            <a:rPr lang="fr-FR" sz="1300" b="0" dirty="0" err="1">
              <a:solidFill>
                <a:schemeClr val="tx1">
                  <a:lumMod val="65000"/>
                  <a:lumOff val="35000"/>
                </a:schemeClr>
              </a:solidFill>
            </a:rPr>
            <a:t>laatste</a:t>
          </a:r>
          <a:r>
            <a:rPr lang="fr-FR" sz="1300" b="0" dirty="0">
              <a:solidFill>
                <a:schemeClr val="tx1">
                  <a:lumMod val="65000"/>
                  <a:lumOff val="35000"/>
                </a:schemeClr>
              </a:solidFill>
            </a:rPr>
            <a:t> </a:t>
          </a:r>
          <a:r>
            <a:rPr lang="fr-FR" sz="1300" b="0" dirty="0" err="1">
              <a:solidFill>
                <a:schemeClr val="tx1">
                  <a:lumMod val="65000"/>
                  <a:lumOff val="35000"/>
                </a:schemeClr>
              </a:solidFill>
            </a:rPr>
            <a:t>keer</a:t>
          </a:r>
          <a:r>
            <a:rPr lang="fr-FR" sz="1300" b="0" dirty="0">
              <a:solidFill>
                <a:schemeClr val="tx1">
                  <a:lumMod val="65000"/>
                  <a:lumOff val="35000"/>
                </a:schemeClr>
              </a:solidFill>
            </a:rPr>
            <a:t> op </a:t>
          </a:r>
          <a:r>
            <a:rPr lang="fr-FR" sz="1300" b="0" dirty="0" err="1">
              <a:solidFill>
                <a:schemeClr val="tx1">
                  <a:lumMod val="65000"/>
                  <a:lumOff val="35000"/>
                </a:schemeClr>
              </a:solidFill>
            </a:rPr>
            <a:t>sectoraal</a:t>
          </a:r>
          <a:r>
            <a:rPr lang="fr-FR" sz="1300" b="0" dirty="0">
              <a:solidFill>
                <a:schemeClr val="tx1">
                  <a:lumMod val="65000"/>
                  <a:lumOff val="35000"/>
                </a:schemeClr>
              </a:solidFill>
            </a:rPr>
            <a:t> niveau, </a:t>
          </a:r>
          <a:r>
            <a:rPr lang="fr-FR" sz="1300" b="0" dirty="0" err="1">
              <a:solidFill>
                <a:schemeClr val="tx1">
                  <a:lumMod val="65000"/>
                  <a:lumOff val="35000"/>
                </a:schemeClr>
              </a:solidFill>
            </a:rPr>
            <a:t>mogelijkheid</a:t>
          </a:r>
          <a:r>
            <a:rPr lang="fr-FR" sz="1300" b="0" dirty="0">
              <a:solidFill>
                <a:schemeClr val="tx1">
                  <a:lumMod val="65000"/>
                  <a:lumOff val="35000"/>
                </a:schemeClr>
              </a:solidFill>
            </a:rPr>
            <a:t> </a:t>
          </a:r>
          <a:r>
            <a:rPr lang="fr-FR" sz="1300" b="0" dirty="0" err="1">
              <a:solidFill>
                <a:schemeClr val="tx1">
                  <a:lumMod val="65000"/>
                  <a:lumOff val="35000"/>
                </a:schemeClr>
              </a:solidFill>
            </a:rPr>
            <a:t>voor</a:t>
          </a:r>
          <a:r>
            <a:rPr lang="fr-FR" sz="1300" b="0" dirty="0">
              <a:solidFill>
                <a:schemeClr val="tx1">
                  <a:lumMod val="65000"/>
                  <a:lumOff val="35000"/>
                </a:schemeClr>
              </a:solidFill>
            </a:rPr>
            <a:t> ALLE </a:t>
          </a:r>
          <a:r>
            <a:rPr lang="fr-FR" sz="1300" b="0" dirty="0" err="1">
              <a:solidFill>
                <a:schemeClr val="tx1">
                  <a:lumMod val="65000"/>
                  <a:lumOff val="35000"/>
                </a:schemeClr>
              </a:solidFill>
            </a:rPr>
            <a:t>werknemers</a:t>
          </a:r>
          <a:r>
            <a:rPr lang="fr-FR" sz="1300" b="0" dirty="0">
              <a:solidFill>
                <a:schemeClr val="tx1">
                  <a:lumMod val="65000"/>
                  <a:lumOff val="35000"/>
                </a:schemeClr>
              </a:solidFill>
            </a:rPr>
            <a:t> die op </a:t>
          </a:r>
          <a:r>
            <a:rPr lang="fr-FR" sz="1300" b="1" dirty="0">
              <a:solidFill>
                <a:schemeClr val="tx1">
                  <a:lumMod val="65000"/>
                  <a:lumOff val="35000"/>
                </a:schemeClr>
              </a:solidFill>
            </a:rPr>
            <a:t>30/06/2021</a:t>
          </a:r>
          <a:r>
            <a:rPr lang="fr-FR" sz="1300" b="0" dirty="0">
              <a:solidFill>
                <a:schemeClr val="tx1">
                  <a:lumMod val="65000"/>
                  <a:lumOff val="35000"/>
                </a:schemeClr>
              </a:solidFill>
            </a:rPr>
            <a:t> </a:t>
          </a:r>
          <a:r>
            <a:rPr lang="fr-FR" sz="1300" b="1" dirty="0">
              <a:solidFill>
                <a:schemeClr val="tx1">
                  <a:lumMod val="65000"/>
                  <a:lumOff val="35000"/>
                </a:schemeClr>
              </a:solidFill>
            </a:rPr>
            <a:t>in </a:t>
          </a:r>
          <a:r>
            <a:rPr lang="fr-FR" sz="1300" b="1" dirty="0" err="1">
              <a:solidFill>
                <a:schemeClr val="tx1">
                  <a:lumMod val="65000"/>
                  <a:lumOff val="35000"/>
                </a:schemeClr>
              </a:solidFill>
            </a:rPr>
            <a:t>dienst</a:t>
          </a:r>
          <a:r>
            <a:rPr lang="fr-FR" sz="1300" b="1" dirty="0">
              <a:solidFill>
                <a:schemeClr val="tx1">
                  <a:lumMod val="65000"/>
                  <a:lumOff val="35000"/>
                </a:schemeClr>
              </a:solidFill>
            </a:rPr>
            <a:t> </a:t>
          </a:r>
          <a:r>
            <a:rPr lang="fr-FR" sz="1300" b="1" dirty="0" err="1">
              <a:solidFill>
                <a:schemeClr val="tx1">
                  <a:lumMod val="65000"/>
                  <a:lumOff val="35000"/>
                </a:schemeClr>
              </a:solidFill>
            </a:rPr>
            <a:t>zijn</a:t>
          </a:r>
          <a:r>
            <a:rPr lang="fr-FR" sz="1300" b="1" dirty="0">
              <a:solidFill>
                <a:schemeClr val="tx1">
                  <a:lumMod val="65000"/>
                  <a:lumOff val="35000"/>
                </a:schemeClr>
              </a:solidFill>
            </a:rPr>
            <a:t> </a:t>
          </a:r>
          <a:r>
            <a:rPr lang="fr-FR" sz="1300" b="0" dirty="0">
              <a:solidFill>
                <a:schemeClr val="tx1">
                  <a:lumMod val="65000"/>
                  <a:lumOff val="35000"/>
                </a:schemeClr>
              </a:solidFill>
            </a:rPr>
            <a:t>en die </a:t>
          </a:r>
          <a:r>
            <a:rPr lang="fr-FR" sz="1300" b="1" dirty="0" err="1">
              <a:solidFill>
                <a:schemeClr val="tx1">
                  <a:lumMod val="65000"/>
                  <a:lumOff val="35000"/>
                </a:schemeClr>
              </a:solidFill>
            </a:rPr>
            <a:t>nog</a:t>
          </a:r>
          <a:r>
            <a:rPr lang="fr-FR" sz="1300" b="1" dirty="0">
              <a:solidFill>
                <a:schemeClr val="tx1">
                  <a:lumMod val="65000"/>
                  <a:lumOff val="35000"/>
                </a:schemeClr>
              </a:solidFill>
            </a:rPr>
            <a:t> niet </a:t>
          </a:r>
          <a:r>
            <a:rPr lang="fr-FR" sz="1300" b="0" dirty="0">
              <a:solidFill>
                <a:schemeClr val="tx1">
                  <a:lumMod val="65000"/>
                  <a:lumOff val="35000"/>
                </a:schemeClr>
              </a:solidFill>
            </a:rPr>
            <a:t>met de IFIC-</a:t>
          </a:r>
          <a:r>
            <a:rPr lang="fr-FR" sz="1300" b="0" dirty="0" err="1">
              <a:solidFill>
                <a:schemeClr val="tx1">
                  <a:lumMod val="65000"/>
                  <a:lumOff val="35000"/>
                </a:schemeClr>
              </a:solidFill>
            </a:rPr>
            <a:t>barema’s</a:t>
          </a:r>
          <a:r>
            <a:rPr lang="fr-FR" sz="1300" b="0" dirty="0">
              <a:solidFill>
                <a:schemeClr val="tx1">
                  <a:lumMod val="65000"/>
                  <a:lumOff val="35000"/>
                </a:schemeClr>
              </a:solidFill>
            </a:rPr>
            <a:t> </a:t>
          </a:r>
          <a:r>
            <a:rPr lang="fr-FR" sz="1300" b="0" dirty="0" err="1">
              <a:solidFill>
                <a:schemeClr val="tx1">
                  <a:lumMod val="65000"/>
                  <a:lumOff val="35000"/>
                </a:schemeClr>
              </a:solidFill>
            </a:rPr>
            <a:t>verloond</a:t>
          </a:r>
          <a:r>
            <a:rPr lang="fr-FR" sz="1300" b="0" dirty="0">
              <a:solidFill>
                <a:schemeClr val="tx1">
                  <a:lumMod val="65000"/>
                  <a:lumOff val="35000"/>
                </a:schemeClr>
              </a:solidFill>
            </a:rPr>
            <a:t> </a:t>
          </a:r>
          <a:r>
            <a:rPr lang="fr-FR" sz="1300" b="0" dirty="0" err="1">
              <a:solidFill>
                <a:schemeClr val="tx1">
                  <a:lumMod val="65000"/>
                  <a:lumOff val="35000"/>
                </a:schemeClr>
              </a:solidFill>
            </a:rPr>
            <a:t>worden</a:t>
          </a:r>
          <a:r>
            <a:rPr lang="fr-FR" sz="1300" b="0" dirty="0">
              <a:solidFill>
                <a:schemeClr val="tx1">
                  <a:lumMod val="65000"/>
                  <a:lumOff val="35000"/>
                </a:schemeClr>
              </a:solidFill>
            </a:rPr>
            <a:t> om </a:t>
          </a:r>
          <a:r>
            <a:rPr lang="fr-FR" sz="1300" b="0" dirty="0" err="1">
              <a:solidFill>
                <a:schemeClr val="tx1">
                  <a:lumMod val="65000"/>
                  <a:lumOff val="35000"/>
                </a:schemeClr>
              </a:solidFill>
            </a:rPr>
            <a:t>wel</a:t>
          </a:r>
          <a:r>
            <a:rPr lang="fr-FR" sz="1300" b="0" dirty="0">
              <a:solidFill>
                <a:schemeClr val="tx1">
                  <a:lumMod val="65000"/>
                  <a:lumOff val="35000"/>
                </a:schemeClr>
              </a:solidFill>
            </a:rPr>
            <a:t> of niet te </a:t>
          </a:r>
          <a:r>
            <a:rPr lang="fr-FR" sz="1300" b="0" dirty="0" err="1">
              <a:solidFill>
                <a:schemeClr val="tx1">
                  <a:lumMod val="65000"/>
                  <a:lumOff val="35000"/>
                </a:schemeClr>
              </a:solidFill>
            </a:rPr>
            <a:t>kiezen</a:t>
          </a:r>
          <a:r>
            <a:rPr lang="fr-FR" sz="1300" b="0" dirty="0">
              <a:solidFill>
                <a:schemeClr val="tx1">
                  <a:lumMod val="65000"/>
                  <a:lumOff val="35000"/>
                </a:schemeClr>
              </a:solidFill>
            </a:rPr>
            <a:t> </a:t>
          </a:r>
          <a:r>
            <a:rPr lang="fr-FR" sz="1300" b="0" dirty="0" err="1">
              <a:solidFill>
                <a:schemeClr val="tx1">
                  <a:lumMod val="65000"/>
                  <a:lumOff val="35000"/>
                </a:schemeClr>
              </a:solidFill>
            </a:rPr>
            <a:t>voor</a:t>
          </a:r>
          <a:r>
            <a:rPr lang="fr-FR" sz="1300" b="0" dirty="0">
              <a:solidFill>
                <a:schemeClr val="tx1">
                  <a:lumMod val="65000"/>
                  <a:lumOff val="35000"/>
                </a:schemeClr>
              </a:solidFill>
            </a:rPr>
            <a:t> </a:t>
          </a:r>
          <a:r>
            <a:rPr lang="fr-FR" sz="1300" b="0" dirty="0" err="1">
              <a:solidFill>
                <a:schemeClr val="tx1">
                  <a:lumMod val="65000"/>
                  <a:lumOff val="35000"/>
                </a:schemeClr>
              </a:solidFill>
            </a:rPr>
            <a:t>deze</a:t>
          </a:r>
          <a:r>
            <a:rPr lang="fr-FR" sz="1300" b="0" dirty="0">
              <a:solidFill>
                <a:schemeClr val="tx1">
                  <a:lumMod val="65000"/>
                  <a:lumOff val="35000"/>
                </a:schemeClr>
              </a:solidFill>
            </a:rPr>
            <a:t> </a:t>
          </a:r>
          <a:r>
            <a:rPr lang="fr-FR" sz="1300" b="0" dirty="0" err="1">
              <a:solidFill>
                <a:schemeClr val="tx1">
                  <a:lumMod val="65000"/>
                  <a:lumOff val="35000"/>
                </a:schemeClr>
              </a:solidFill>
            </a:rPr>
            <a:t>nieuwe</a:t>
          </a:r>
          <a:r>
            <a:rPr lang="fr-FR" sz="1300" b="0" dirty="0">
              <a:solidFill>
                <a:schemeClr val="tx1">
                  <a:lumMod val="65000"/>
                  <a:lumOff val="35000"/>
                </a:schemeClr>
              </a:solidFill>
            </a:rPr>
            <a:t> </a:t>
          </a:r>
          <a:r>
            <a:rPr lang="fr-FR" sz="1300" b="0" dirty="0" err="1">
              <a:solidFill>
                <a:schemeClr val="tx1">
                  <a:lumMod val="65000"/>
                  <a:lumOff val="35000"/>
                </a:schemeClr>
              </a:solidFill>
            </a:rPr>
            <a:t>barema’s</a:t>
          </a:r>
          <a:endParaRPr lang="fr-FR" sz="1300" b="0" dirty="0">
            <a:solidFill>
              <a:schemeClr val="tx1">
                <a:lumMod val="65000"/>
                <a:lumOff val="35000"/>
              </a:schemeClr>
            </a:solidFill>
          </a:endParaRPr>
        </a:p>
      </dgm:t>
    </dgm:pt>
    <dgm:pt modelId="{322892FD-8B4C-4F43-A507-D5DD2ABAA2FF}" type="parTrans" cxnId="{87F37A0E-42FF-4CB5-92D2-93E83D6EE82F}">
      <dgm:prSet/>
      <dgm:spPr/>
      <dgm:t>
        <a:bodyPr/>
        <a:lstStyle/>
        <a:p>
          <a:endParaRPr lang="fr-FR"/>
        </a:p>
      </dgm:t>
    </dgm:pt>
    <dgm:pt modelId="{9F104C42-87A8-4C95-8CC7-C98CC50E9B86}" type="sibTrans" cxnId="{87F37A0E-42FF-4CB5-92D2-93E83D6EE82F}">
      <dgm:prSet/>
      <dgm:spPr/>
      <dgm:t>
        <a:bodyPr/>
        <a:lstStyle/>
        <a:p>
          <a:endParaRPr lang="fr-FR"/>
        </a:p>
      </dgm:t>
    </dgm:pt>
    <dgm:pt modelId="{BD481DC4-7BD3-40FC-92B4-6A07B49A25E2}">
      <dgm:prSet phldrT="[Texte]" custT="1"/>
      <dgm:spPr>
        <a:solidFill>
          <a:srgbClr val="00B050">
            <a:alpha val="78000"/>
          </a:srgbClr>
        </a:solidFill>
      </dgm:spPr>
      <dgm:t>
        <a:bodyPr/>
        <a:lstStyle/>
        <a:p>
          <a:pPr algn="ctr"/>
          <a:r>
            <a:rPr lang="fr-FR" sz="1300" dirty="0" err="1">
              <a:solidFill>
                <a:schemeClr val="bg1"/>
              </a:solidFill>
            </a:rPr>
            <a:t>Overgaan</a:t>
          </a:r>
          <a:r>
            <a:rPr lang="fr-FR" sz="1300" dirty="0">
              <a:solidFill>
                <a:schemeClr val="bg1"/>
              </a:solidFill>
            </a:rPr>
            <a:t> </a:t>
          </a:r>
          <a:r>
            <a:rPr lang="fr-FR" sz="1300" dirty="0" err="1">
              <a:solidFill>
                <a:schemeClr val="bg1"/>
              </a:solidFill>
            </a:rPr>
            <a:t>naar</a:t>
          </a:r>
          <a:r>
            <a:rPr lang="fr-FR" sz="1300" dirty="0">
              <a:solidFill>
                <a:schemeClr val="bg1"/>
              </a:solidFill>
            </a:rPr>
            <a:t> het </a:t>
          </a:r>
          <a:r>
            <a:rPr lang="fr-FR" sz="1300" dirty="0" err="1">
              <a:solidFill>
                <a:schemeClr val="bg1"/>
              </a:solidFill>
            </a:rPr>
            <a:t>nieuwe</a:t>
          </a:r>
          <a:r>
            <a:rPr lang="fr-FR" sz="1300" dirty="0">
              <a:solidFill>
                <a:schemeClr val="bg1"/>
              </a:solidFill>
            </a:rPr>
            <a:t> </a:t>
          </a:r>
          <a:r>
            <a:rPr lang="fr-FR" sz="1300" dirty="0" err="1">
              <a:solidFill>
                <a:schemeClr val="bg1"/>
              </a:solidFill>
            </a:rPr>
            <a:t>loonmodel</a:t>
          </a:r>
          <a:r>
            <a:rPr lang="fr-FR" sz="1300" dirty="0">
              <a:solidFill>
                <a:schemeClr val="bg1"/>
              </a:solidFill>
            </a:rPr>
            <a:t>, </a:t>
          </a:r>
          <a:r>
            <a:rPr lang="fr-FR" sz="1300" dirty="0" err="1">
              <a:solidFill>
                <a:schemeClr val="bg1"/>
              </a:solidFill>
            </a:rPr>
            <a:t>namelijk</a:t>
          </a:r>
          <a:r>
            <a:rPr lang="fr-FR" sz="1300" dirty="0">
              <a:solidFill>
                <a:schemeClr val="bg1"/>
              </a:solidFill>
            </a:rPr>
            <a:t> 100%  van het IFIC-</a:t>
          </a:r>
          <a:r>
            <a:rPr lang="fr-FR" sz="1300" dirty="0" err="1">
              <a:solidFill>
                <a:schemeClr val="bg1"/>
              </a:solidFill>
            </a:rPr>
            <a:t>barema</a:t>
          </a:r>
          <a:r>
            <a:rPr lang="fr-FR" sz="1300" dirty="0">
              <a:solidFill>
                <a:schemeClr val="bg1"/>
              </a:solidFill>
            </a:rPr>
            <a:t> </a:t>
          </a:r>
          <a:r>
            <a:rPr lang="fr-FR" sz="1300" dirty="0" err="1">
              <a:solidFill>
                <a:schemeClr val="bg1"/>
              </a:solidFill>
            </a:rPr>
            <a:t>voor</a:t>
          </a:r>
          <a:r>
            <a:rPr lang="fr-FR" sz="1300" dirty="0">
              <a:solidFill>
                <a:schemeClr val="bg1"/>
              </a:solidFill>
            </a:rPr>
            <a:t> de </a:t>
          </a:r>
          <a:r>
            <a:rPr lang="fr-FR" sz="1300" dirty="0" err="1">
              <a:solidFill>
                <a:schemeClr val="bg1"/>
              </a:solidFill>
            </a:rPr>
            <a:t>verloningscategorie</a:t>
          </a:r>
          <a:r>
            <a:rPr lang="fr-FR" sz="1300" dirty="0">
              <a:solidFill>
                <a:schemeClr val="bg1"/>
              </a:solidFill>
            </a:rPr>
            <a:t> van </a:t>
          </a:r>
          <a:r>
            <a:rPr lang="fr-FR" sz="1300" dirty="0" err="1">
              <a:solidFill>
                <a:schemeClr val="bg1"/>
              </a:solidFill>
            </a:rPr>
            <a:t>toepassing</a:t>
          </a:r>
          <a:r>
            <a:rPr lang="fr-FR" sz="1300" dirty="0">
              <a:solidFill>
                <a:schemeClr val="bg1"/>
              </a:solidFill>
            </a:rPr>
            <a:t> op de </a:t>
          </a:r>
          <a:r>
            <a:rPr lang="fr-FR" sz="1300" dirty="0" err="1">
              <a:solidFill>
                <a:schemeClr val="bg1"/>
              </a:solidFill>
            </a:rPr>
            <a:t>werknemer</a:t>
          </a:r>
          <a:endParaRPr lang="fr-FR" sz="1300" dirty="0">
            <a:solidFill>
              <a:schemeClr val="bg1"/>
            </a:solidFill>
          </a:endParaRPr>
        </a:p>
      </dgm:t>
    </dgm:pt>
    <dgm:pt modelId="{01D0D609-51A1-49A5-BF51-E87061848A30}" type="parTrans" cxnId="{40E70570-A8A0-493B-A9FC-B23F8F8429F4}">
      <dgm:prSet/>
      <dgm:spPr/>
      <dgm:t>
        <a:bodyPr/>
        <a:lstStyle/>
        <a:p>
          <a:endParaRPr lang="fr-FR"/>
        </a:p>
      </dgm:t>
    </dgm:pt>
    <dgm:pt modelId="{EB0AC7AB-A732-48B8-A09F-FAB4172C9278}" type="sibTrans" cxnId="{40E70570-A8A0-493B-A9FC-B23F8F8429F4}">
      <dgm:prSet/>
      <dgm:spPr/>
      <dgm:t>
        <a:bodyPr/>
        <a:lstStyle/>
        <a:p>
          <a:endParaRPr lang="fr-FR"/>
        </a:p>
      </dgm:t>
    </dgm:pt>
    <dgm:pt modelId="{27CCC9AB-4D4F-4604-AFBC-D5AD1C1B4FBF}">
      <dgm:prSet phldrT="[Texte]" custT="1"/>
      <dgm:spPr>
        <a:solidFill>
          <a:srgbClr val="336699">
            <a:alpha val="78000"/>
          </a:srgbClr>
        </a:solidFill>
      </dgm:spPr>
      <dgm:t>
        <a:bodyPr/>
        <a:lstStyle/>
        <a:p>
          <a:pPr algn="just"/>
          <a:r>
            <a:rPr lang="fr-FR" sz="1300" dirty="0">
              <a:solidFill>
                <a:schemeClr val="bg1"/>
              </a:solidFill>
            </a:rPr>
            <a:t>De </a:t>
          </a:r>
          <a:r>
            <a:rPr lang="fr-FR" sz="1300" dirty="0" err="1">
              <a:solidFill>
                <a:schemeClr val="bg1"/>
              </a:solidFill>
            </a:rPr>
            <a:t>bestaande</a:t>
          </a:r>
          <a:r>
            <a:rPr lang="fr-FR" sz="1300" dirty="0">
              <a:solidFill>
                <a:schemeClr val="bg1"/>
              </a:solidFill>
            </a:rPr>
            <a:t> </a:t>
          </a:r>
          <a:r>
            <a:rPr lang="fr-FR" sz="1300" dirty="0" err="1">
              <a:solidFill>
                <a:schemeClr val="bg1"/>
              </a:solidFill>
            </a:rPr>
            <a:t>loonsvoorwaarden</a:t>
          </a:r>
          <a:r>
            <a:rPr lang="fr-FR" sz="1300" dirty="0">
              <a:solidFill>
                <a:schemeClr val="bg1"/>
              </a:solidFill>
            </a:rPr>
            <a:t> </a:t>
          </a:r>
          <a:r>
            <a:rPr lang="fr-FR" sz="1300" dirty="0" err="1">
              <a:solidFill>
                <a:schemeClr val="bg1"/>
              </a:solidFill>
            </a:rPr>
            <a:t>behouden</a:t>
          </a:r>
          <a:r>
            <a:rPr lang="fr-FR" sz="1300" dirty="0">
              <a:solidFill>
                <a:schemeClr val="bg1"/>
              </a:solidFill>
            </a:rPr>
            <a:t> en </a:t>
          </a:r>
          <a:r>
            <a:rPr lang="fr-FR" sz="1300" dirty="0" err="1">
              <a:solidFill>
                <a:schemeClr val="bg1"/>
              </a:solidFill>
            </a:rPr>
            <a:t>alle</a:t>
          </a:r>
          <a:r>
            <a:rPr lang="fr-FR" sz="1300" dirty="0">
              <a:solidFill>
                <a:schemeClr val="bg1"/>
              </a:solidFill>
            </a:rPr>
            <a:t> </a:t>
          </a:r>
          <a:r>
            <a:rPr lang="fr-FR" sz="1300" dirty="0" err="1">
              <a:solidFill>
                <a:schemeClr val="bg1"/>
              </a:solidFill>
            </a:rPr>
            <a:t>overeengekomen</a:t>
          </a:r>
          <a:r>
            <a:rPr lang="fr-FR" sz="1300" dirty="0">
              <a:solidFill>
                <a:schemeClr val="bg1"/>
              </a:solidFill>
            </a:rPr>
            <a:t> </a:t>
          </a:r>
          <a:r>
            <a:rPr lang="fr-FR" sz="1300" dirty="0" err="1">
              <a:solidFill>
                <a:schemeClr val="bg1"/>
              </a:solidFill>
            </a:rPr>
            <a:t>toekomstige</a:t>
          </a:r>
          <a:r>
            <a:rPr lang="fr-FR" sz="1300" dirty="0">
              <a:solidFill>
                <a:schemeClr val="bg1"/>
              </a:solidFill>
            </a:rPr>
            <a:t> </a:t>
          </a:r>
          <a:r>
            <a:rPr lang="fr-FR" sz="1300" dirty="0" err="1">
              <a:solidFill>
                <a:schemeClr val="bg1"/>
              </a:solidFill>
            </a:rPr>
            <a:t>verhogingen</a:t>
          </a:r>
          <a:endParaRPr lang="fr-FR" sz="1300" dirty="0">
            <a:solidFill>
              <a:schemeClr val="bg1"/>
            </a:solidFill>
          </a:endParaRPr>
        </a:p>
      </dgm:t>
    </dgm:pt>
    <dgm:pt modelId="{EC3EB92C-C4F9-487F-89BE-7B6577C018F8}" type="parTrans" cxnId="{3E2E4E8E-1031-4F25-BE43-6BC7B5FE91D9}">
      <dgm:prSet/>
      <dgm:spPr/>
      <dgm:t>
        <a:bodyPr/>
        <a:lstStyle/>
        <a:p>
          <a:endParaRPr lang="fr-FR"/>
        </a:p>
      </dgm:t>
    </dgm:pt>
    <dgm:pt modelId="{E041F244-CE14-4996-A13E-042659F1EB6F}" type="sibTrans" cxnId="{3E2E4E8E-1031-4F25-BE43-6BC7B5FE91D9}">
      <dgm:prSet/>
      <dgm:spPr/>
      <dgm:t>
        <a:bodyPr/>
        <a:lstStyle/>
        <a:p>
          <a:endParaRPr lang="fr-FR"/>
        </a:p>
      </dgm:t>
    </dgm:pt>
    <dgm:pt modelId="{70D68E52-5AAB-4E08-90DB-FACC53C1F4A0}" type="pres">
      <dgm:prSet presAssocID="{8B254F81-0668-4C56-80AC-9DDBFE039691}" presName="hierChild1" presStyleCnt="0">
        <dgm:presLayoutVars>
          <dgm:chPref val="1"/>
          <dgm:dir/>
          <dgm:animOne val="branch"/>
          <dgm:animLvl val="lvl"/>
          <dgm:resizeHandles/>
        </dgm:presLayoutVars>
      </dgm:prSet>
      <dgm:spPr/>
    </dgm:pt>
    <dgm:pt modelId="{EC7E48BF-97F3-46C3-9DA7-168E0DECA753}" type="pres">
      <dgm:prSet presAssocID="{F559188C-BE45-49A2-A129-5E73740ED61A}" presName="hierRoot1" presStyleCnt="0"/>
      <dgm:spPr/>
    </dgm:pt>
    <dgm:pt modelId="{4C0165B6-B017-4217-90BC-1D9A117929C4}" type="pres">
      <dgm:prSet presAssocID="{F559188C-BE45-49A2-A129-5E73740ED61A}" presName="composite" presStyleCnt="0"/>
      <dgm:spPr/>
    </dgm:pt>
    <dgm:pt modelId="{FC0F396E-05DC-45D0-B41D-9F4EDEE2F51A}" type="pres">
      <dgm:prSet presAssocID="{F559188C-BE45-49A2-A129-5E73740ED61A}" presName="image" presStyleLbl="node0" presStyleIdx="0" presStyleCnt="1" custLinFactNeighborX="16846" custLinFactNeighborY="-55653"/>
      <dgm:spPr>
        <a:solidFill>
          <a:srgbClr val="AFCFDF"/>
        </a:solidFill>
      </dgm:spPr>
    </dgm:pt>
    <dgm:pt modelId="{A7516ADA-81FB-4105-B216-739D3E5EEA23}" type="pres">
      <dgm:prSet presAssocID="{F559188C-BE45-49A2-A129-5E73740ED61A}" presName="text" presStyleLbl="revTx" presStyleIdx="0" presStyleCnt="3" custScaleX="131949" custScaleY="69050" custLinFactNeighborX="-73258" custLinFactNeighborY="24009">
        <dgm:presLayoutVars>
          <dgm:chPref val="3"/>
        </dgm:presLayoutVars>
      </dgm:prSet>
      <dgm:spPr/>
    </dgm:pt>
    <dgm:pt modelId="{4F1FAB96-4382-4399-AF9A-5DF7C910FF21}" type="pres">
      <dgm:prSet presAssocID="{F559188C-BE45-49A2-A129-5E73740ED61A}" presName="hierChild2" presStyleCnt="0"/>
      <dgm:spPr/>
    </dgm:pt>
    <dgm:pt modelId="{7C5977FA-310B-476F-A74D-DFD542A1CDE9}" type="pres">
      <dgm:prSet presAssocID="{EC3EB92C-C4F9-487F-89BE-7B6577C018F8}" presName="Name10" presStyleLbl="parChTrans1D2" presStyleIdx="0" presStyleCnt="2"/>
      <dgm:spPr/>
    </dgm:pt>
    <dgm:pt modelId="{B61E3DCD-0E79-40EE-9BAB-1370A629083C}" type="pres">
      <dgm:prSet presAssocID="{27CCC9AB-4D4F-4604-AFBC-D5AD1C1B4FBF}" presName="hierRoot2" presStyleCnt="0"/>
      <dgm:spPr/>
    </dgm:pt>
    <dgm:pt modelId="{D77F526A-72E0-4CF1-8096-59C15E003CDE}" type="pres">
      <dgm:prSet presAssocID="{27CCC9AB-4D4F-4604-AFBC-D5AD1C1B4FBF}" presName="composite2" presStyleCnt="0"/>
      <dgm:spPr/>
    </dgm:pt>
    <dgm:pt modelId="{AD6BFD09-AD31-44A4-9796-9BCA0C181D18}" type="pres">
      <dgm:prSet presAssocID="{27CCC9AB-4D4F-4604-AFBC-D5AD1C1B4FBF}" presName="image2" presStyleLbl="node2" presStyleIdx="0" presStyleCnt="2" custScaleX="89916" custScaleY="91463"/>
      <dgm:spPr>
        <a:solidFill>
          <a:srgbClr val="8FA8D9"/>
        </a:solidFill>
      </dgm:spPr>
    </dgm:pt>
    <dgm:pt modelId="{CF378ED2-5ECB-4187-B808-77F85EBC20B2}" type="pres">
      <dgm:prSet presAssocID="{27CCC9AB-4D4F-4604-AFBC-D5AD1C1B4FBF}" presName="text2" presStyleLbl="revTx" presStyleIdx="1" presStyleCnt="3" custScaleX="103113" custScaleY="51059" custLinFactNeighborX="-85051" custLinFactNeighborY="70505">
        <dgm:presLayoutVars>
          <dgm:chPref val="3"/>
        </dgm:presLayoutVars>
      </dgm:prSet>
      <dgm:spPr/>
    </dgm:pt>
    <dgm:pt modelId="{DB755D6B-E856-4491-BB96-A96E6C0DD207}" type="pres">
      <dgm:prSet presAssocID="{27CCC9AB-4D4F-4604-AFBC-D5AD1C1B4FBF}" presName="hierChild3" presStyleCnt="0"/>
      <dgm:spPr/>
    </dgm:pt>
    <dgm:pt modelId="{4EC768E0-64A2-4006-AEC4-330F7E253AAB}" type="pres">
      <dgm:prSet presAssocID="{01D0D609-51A1-49A5-BF51-E87061848A30}" presName="Name10" presStyleLbl="parChTrans1D2" presStyleIdx="1" presStyleCnt="2"/>
      <dgm:spPr/>
    </dgm:pt>
    <dgm:pt modelId="{14CE5559-6454-4CAA-8C5F-3A01981D51E5}" type="pres">
      <dgm:prSet presAssocID="{BD481DC4-7BD3-40FC-92B4-6A07B49A25E2}" presName="hierRoot2" presStyleCnt="0"/>
      <dgm:spPr/>
    </dgm:pt>
    <dgm:pt modelId="{2A8A5108-A65A-495F-BEA9-B8CF47BBE03E}" type="pres">
      <dgm:prSet presAssocID="{BD481DC4-7BD3-40FC-92B4-6A07B49A25E2}" presName="composite2" presStyleCnt="0"/>
      <dgm:spPr/>
    </dgm:pt>
    <dgm:pt modelId="{70D2860A-423E-4050-A902-1261B09DCA08}" type="pres">
      <dgm:prSet presAssocID="{BD481DC4-7BD3-40FC-92B4-6A07B49A25E2}" presName="image2" presStyleLbl="node2" presStyleIdx="1" presStyleCnt="2" custScaleX="93841" custScaleY="89304" custLinFactNeighborX="546" custLinFactNeighborY="416"/>
      <dgm:spPr>
        <a:solidFill>
          <a:srgbClr val="92D050"/>
        </a:solidFill>
      </dgm:spPr>
    </dgm:pt>
    <dgm:pt modelId="{0DC4E0C9-3058-44DB-991F-221DC141A5EC}" type="pres">
      <dgm:prSet presAssocID="{BD481DC4-7BD3-40FC-92B4-6A07B49A25E2}" presName="text2" presStyleLbl="revTx" presStyleIdx="2" presStyleCnt="3" custScaleX="121835" custScaleY="51725" custLinFactNeighborX="-53036" custLinFactNeighborY="70039">
        <dgm:presLayoutVars>
          <dgm:chPref val="3"/>
        </dgm:presLayoutVars>
      </dgm:prSet>
      <dgm:spPr/>
    </dgm:pt>
    <dgm:pt modelId="{B5D71570-798E-4826-A6CA-FB8B72B80B26}" type="pres">
      <dgm:prSet presAssocID="{BD481DC4-7BD3-40FC-92B4-6A07B49A25E2}" presName="hierChild3" presStyleCnt="0"/>
      <dgm:spPr/>
    </dgm:pt>
  </dgm:ptLst>
  <dgm:cxnLst>
    <dgm:cxn modelId="{87F37A0E-42FF-4CB5-92D2-93E83D6EE82F}" srcId="{8B254F81-0668-4C56-80AC-9DDBFE039691}" destId="{F559188C-BE45-49A2-A129-5E73740ED61A}" srcOrd="0" destOrd="0" parTransId="{322892FD-8B4C-4F43-A507-D5DD2ABAA2FF}" sibTransId="{9F104C42-87A8-4C95-8CC7-C98CC50E9B86}"/>
    <dgm:cxn modelId="{40E70570-A8A0-493B-A9FC-B23F8F8429F4}" srcId="{F559188C-BE45-49A2-A129-5E73740ED61A}" destId="{BD481DC4-7BD3-40FC-92B4-6A07B49A25E2}" srcOrd="1" destOrd="0" parTransId="{01D0D609-51A1-49A5-BF51-E87061848A30}" sibTransId="{EB0AC7AB-A732-48B8-A09F-FAB4172C9278}"/>
    <dgm:cxn modelId="{20D07084-E732-4704-BF40-F19AE6E139BD}" type="presOf" srcId="{01D0D609-51A1-49A5-BF51-E87061848A30}" destId="{4EC768E0-64A2-4006-AEC4-330F7E253AAB}" srcOrd="0" destOrd="0" presId="urn:microsoft.com/office/officeart/2009/layout/CirclePictureHierarchy"/>
    <dgm:cxn modelId="{3E2E4E8E-1031-4F25-BE43-6BC7B5FE91D9}" srcId="{F559188C-BE45-49A2-A129-5E73740ED61A}" destId="{27CCC9AB-4D4F-4604-AFBC-D5AD1C1B4FBF}" srcOrd="0" destOrd="0" parTransId="{EC3EB92C-C4F9-487F-89BE-7B6577C018F8}" sibTransId="{E041F244-CE14-4996-A13E-042659F1EB6F}"/>
    <dgm:cxn modelId="{21167395-97A0-40C1-BFB2-80827B838E6C}" type="presOf" srcId="{27CCC9AB-4D4F-4604-AFBC-D5AD1C1B4FBF}" destId="{CF378ED2-5ECB-4187-B808-77F85EBC20B2}" srcOrd="0" destOrd="0" presId="urn:microsoft.com/office/officeart/2009/layout/CirclePictureHierarchy"/>
    <dgm:cxn modelId="{EB1026A1-A25D-4549-B590-F4F62342D23D}" type="presOf" srcId="{F559188C-BE45-49A2-A129-5E73740ED61A}" destId="{A7516ADA-81FB-4105-B216-739D3E5EEA23}" srcOrd="0" destOrd="0" presId="urn:microsoft.com/office/officeart/2009/layout/CirclePictureHierarchy"/>
    <dgm:cxn modelId="{7A119BA1-8845-49E1-A156-E39D00B2324D}" type="presOf" srcId="{EC3EB92C-C4F9-487F-89BE-7B6577C018F8}" destId="{7C5977FA-310B-476F-A74D-DFD542A1CDE9}" srcOrd="0" destOrd="0" presId="urn:microsoft.com/office/officeart/2009/layout/CirclePictureHierarchy"/>
    <dgm:cxn modelId="{0863B1A4-2739-4843-8750-945D948ACFDC}" type="presOf" srcId="{BD481DC4-7BD3-40FC-92B4-6A07B49A25E2}" destId="{0DC4E0C9-3058-44DB-991F-221DC141A5EC}" srcOrd="0" destOrd="0" presId="urn:microsoft.com/office/officeart/2009/layout/CirclePictureHierarchy"/>
    <dgm:cxn modelId="{21E85CB9-0B93-4903-B13E-031A59003877}" type="presOf" srcId="{8B254F81-0668-4C56-80AC-9DDBFE039691}" destId="{70D68E52-5AAB-4E08-90DB-FACC53C1F4A0}" srcOrd="0" destOrd="0" presId="urn:microsoft.com/office/officeart/2009/layout/CirclePictureHierarchy"/>
    <dgm:cxn modelId="{1E6FC4C5-C173-43CF-9A7C-DCB0A30857B6}" type="presParOf" srcId="{70D68E52-5AAB-4E08-90DB-FACC53C1F4A0}" destId="{EC7E48BF-97F3-46C3-9DA7-168E0DECA753}" srcOrd="0" destOrd="0" presId="urn:microsoft.com/office/officeart/2009/layout/CirclePictureHierarchy"/>
    <dgm:cxn modelId="{C7BB080D-FF5E-48DD-AB11-642770466652}" type="presParOf" srcId="{EC7E48BF-97F3-46C3-9DA7-168E0DECA753}" destId="{4C0165B6-B017-4217-90BC-1D9A117929C4}" srcOrd="0" destOrd="0" presId="urn:microsoft.com/office/officeart/2009/layout/CirclePictureHierarchy"/>
    <dgm:cxn modelId="{B5410528-CBEC-4FED-AB13-39E69FD7665A}" type="presParOf" srcId="{4C0165B6-B017-4217-90BC-1D9A117929C4}" destId="{FC0F396E-05DC-45D0-B41D-9F4EDEE2F51A}" srcOrd="0" destOrd="0" presId="urn:microsoft.com/office/officeart/2009/layout/CirclePictureHierarchy"/>
    <dgm:cxn modelId="{7BFA4BBA-457C-434D-B756-EF559F665696}" type="presParOf" srcId="{4C0165B6-B017-4217-90BC-1D9A117929C4}" destId="{A7516ADA-81FB-4105-B216-739D3E5EEA23}" srcOrd="1" destOrd="0" presId="urn:microsoft.com/office/officeart/2009/layout/CirclePictureHierarchy"/>
    <dgm:cxn modelId="{666D992E-5843-45BD-8723-4695D594B9C5}" type="presParOf" srcId="{EC7E48BF-97F3-46C3-9DA7-168E0DECA753}" destId="{4F1FAB96-4382-4399-AF9A-5DF7C910FF21}" srcOrd="1" destOrd="0" presId="urn:microsoft.com/office/officeart/2009/layout/CirclePictureHierarchy"/>
    <dgm:cxn modelId="{5ABFA77C-3EB5-4FF7-B2C4-8DA237CFABD0}" type="presParOf" srcId="{4F1FAB96-4382-4399-AF9A-5DF7C910FF21}" destId="{7C5977FA-310B-476F-A74D-DFD542A1CDE9}" srcOrd="0" destOrd="0" presId="urn:microsoft.com/office/officeart/2009/layout/CirclePictureHierarchy"/>
    <dgm:cxn modelId="{E4C77967-8C57-4FD6-A746-AD99FC8310CD}" type="presParOf" srcId="{4F1FAB96-4382-4399-AF9A-5DF7C910FF21}" destId="{B61E3DCD-0E79-40EE-9BAB-1370A629083C}" srcOrd="1" destOrd="0" presId="urn:microsoft.com/office/officeart/2009/layout/CirclePictureHierarchy"/>
    <dgm:cxn modelId="{05B5FB5E-33D1-4856-AFCF-61BE6C6B2050}" type="presParOf" srcId="{B61E3DCD-0E79-40EE-9BAB-1370A629083C}" destId="{D77F526A-72E0-4CF1-8096-59C15E003CDE}" srcOrd="0" destOrd="0" presId="urn:microsoft.com/office/officeart/2009/layout/CirclePictureHierarchy"/>
    <dgm:cxn modelId="{DE19BCDB-1B68-4A8F-ADE6-479E164CE2A3}" type="presParOf" srcId="{D77F526A-72E0-4CF1-8096-59C15E003CDE}" destId="{AD6BFD09-AD31-44A4-9796-9BCA0C181D18}" srcOrd="0" destOrd="0" presId="urn:microsoft.com/office/officeart/2009/layout/CirclePictureHierarchy"/>
    <dgm:cxn modelId="{031F9530-922C-4FC0-97A0-D6597DCD872B}" type="presParOf" srcId="{D77F526A-72E0-4CF1-8096-59C15E003CDE}" destId="{CF378ED2-5ECB-4187-B808-77F85EBC20B2}" srcOrd="1" destOrd="0" presId="urn:microsoft.com/office/officeart/2009/layout/CirclePictureHierarchy"/>
    <dgm:cxn modelId="{8A64FF60-8FF4-45C0-B559-E33EEA8F795E}" type="presParOf" srcId="{B61E3DCD-0E79-40EE-9BAB-1370A629083C}" destId="{DB755D6B-E856-4491-BB96-A96E6C0DD207}" srcOrd="1" destOrd="0" presId="urn:microsoft.com/office/officeart/2009/layout/CirclePictureHierarchy"/>
    <dgm:cxn modelId="{38F1E659-1551-4A86-8F81-1FC697EAE178}" type="presParOf" srcId="{4F1FAB96-4382-4399-AF9A-5DF7C910FF21}" destId="{4EC768E0-64A2-4006-AEC4-330F7E253AAB}" srcOrd="2" destOrd="0" presId="urn:microsoft.com/office/officeart/2009/layout/CirclePictureHierarchy"/>
    <dgm:cxn modelId="{373131D6-26B8-41F3-B83A-844FD21BB99C}" type="presParOf" srcId="{4F1FAB96-4382-4399-AF9A-5DF7C910FF21}" destId="{14CE5559-6454-4CAA-8C5F-3A01981D51E5}" srcOrd="3" destOrd="0" presId="urn:microsoft.com/office/officeart/2009/layout/CirclePictureHierarchy"/>
    <dgm:cxn modelId="{BFB77ECA-283A-4B33-8832-AA9C15FF3928}" type="presParOf" srcId="{14CE5559-6454-4CAA-8C5F-3A01981D51E5}" destId="{2A8A5108-A65A-495F-BEA9-B8CF47BBE03E}" srcOrd="0" destOrd="0" presId="urn:microsoft.com/office/officeart/2009/layout/CirclePictureHierarchy"/>
    <dgm:cxn modelId="{7B754981-1435-46C6-947B-44A39C08DDC4}" type="presParOf" srcId="{2A8A5108-A65A-495F-BEA9-B8CF47BBE03E}" destId="{70D2860A-423E-4050-A902-1261B09DCA08}" srcOrd="0" destOrd="0" presId="urn:microsoft.com/office/officeart/2009/layout/CirclePictureHierarchy"/>
    <dgm:cxn modelId="{B638639A-B669-44BB-9F40-4886F52A44BD}" type="presParOf" srcId="{2A8A5108-A65A-495F-BEA9-B8CF47BBE03E}" destId="{0DC4E0C9-3058-44DB-991F-221DC141A5EC}" srcOrd="1" destOrd="0" presId="urn:microsoft.com/office/officeart/2009/layout/CirclePictureHierarchy"/>
    <dgm:cxn modelId="{5BBA3E29-6CF5-425F-8AAA-DB64D294631C}" type="presParOf" srcId="{14CE5559-6454-4CAA-8C5F-3A01981D51E5}" destId="{B5D71570-798E-4826-A6CA-FB8B72B80B2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12F8-F134-4727-900D-2693432D4A6C}">
      <dsp:nvSpPr>
        <dsp:cNvPr id="0" name=""/>
        <dsp:cNvSpPr/>
      </dsp:nvSpPr>
      <dsp:spPr>
        <a:xfrm rot="16200000">
          <a:off x="1816" y="2643"/>
          <a:ext cx="2649430" cy="2654702"/>
        </a:xfrm>
        <a:prstGeom prst="upArrow">
          <a:avLst>
            <a:gd name="adj1" fmla="val 50000"/>
            <a:gd name="adj2" fmla="val 35000"/>
          </a:avLst>
        </a:prstGeom>
        <a:solidFill>
          <a:srgbClr val="F29916"/>
        </a:solidFill>
        <a:ln w="47625" cap="flat" cmpd="dbl" algn="ctr">
          <a:solidFill>
            <a:srgbClr val="FFC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libri" panose="020F0502020204030204" pitchFamily="34" charset="0"/>
              <a:cs typeface="Calibri" panose="020F0502020204030204" pitchFamily="34" charset="0"/>
            </a:rPr>
            <a:t>Comparative</a:t>
          </a:r>
        </a:p>
      </dsp:txBody>
      <dsp:txXfrm rot="5400000">
        <a:off x="462831" y="667635"/>
        <a:ext cx="2191052" cy="1324715"/>
      </dsp:txXfrm>
    </dsp:sp>
    <dsp:sp modelId="{32AD67A6-B392-4677-8A4E-898F23A4F33D}">
      <dsp:nvSpPr>
        <dsp:cNvPr id="0" name=""/>
        <dsp:cNvSpPr/>
      </dsp:nvSpPr>
      <dsp:spPr>
        <a:xfrm rot="5400000">
          <a:off x="5099842" y="1328"/>
          <a:ext cx="2649430" cy="2652053"/>
        </a:xfrm>
        <a:prstGeom prst="upArrow">
          <a:avLst>
            <a:gd name="adj1" fmla="val 50000"/>
            <a:gd name="adj2" fmla="val 35000"/>
          </a:avLst>
        </a:prstGeom>
        <a:solidFill>
          <a:srgbClr val="92D050"/>
        </a:solidFill>
        <a:ln w="47625" cap="flat" cmpd="dbl" algn="ctr">
          <a:solidFill>
            <a:srgbClr val="92D05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Calibri" panose="020F0502020204030204" pitchFamily="34" charset="0"/>
              <a:cs typeface="Calibri" panose="020F0502020204030204" pitchFamily="34" charset="0"/>
            </a:rPr>
            <a:t>Analytique</a:t>
          </a:r>
        </a:p>
      </dsp:txBody>
      <dsp:txXfrm rot="-5400000">
        <a:off x="5098531" y="664998"/>
        <a:ext cx="2188403" cy="1324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9A0C6-2210-444D-A4AA-FAEF5C534BB9}">
      <dsp:nvSpPr>
        <dsp:cNvPr id="0" name=""/>
        <dsp:cNvSpPr/>
      </dsp:nvSpPr>
      <dsp:spPr>
        <a:xfrm>
          <a:off x="1042296" y="1564"/>
          <a:ext cx="1778439" cy="1067063"/>
        </a:xfrm>
        <a:prstGeom prst="roundRect">
          <a:avLst>
            <a:gd name="adj" fmla="val 10000"/>
          </a:avLst>
        </a:prstGeom>
        <a:solidFill>
          <a:srgbClr val="92D050"/>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solidFill>
                <a:schemeClr val="bg1"/>
              </a:solidFill>
              <a:latin typeface="Calibri Light" panose="020F0302020204030204" pitchFamily="34" charset="0"/>
              <a:cs typeface="Calibri Light" panose="020F0302020204030204" pitchFamily="34" charset="0"/>
            </a:rPr>
            <a:t>Travail technique inventaire (listes de fonctions à décrire ou à adapter)</a:t>
          </a:r>
        </a:p>
      </dsp:txBody>
      <dsp:txXfrm>
        <a:off x="1073549" y="32817"/>
        <a:ext cx="1715933" cy="1004557"/>
      </dsp:txXfrm>
    </dsp:sp>
    <dsp:sp modelId="{B287FCD9-772A-42C7-BCA5-BFC04E7E2EAE}">
      <dsp:nvSpPr>
        <dsp:cNvPr id="0" name=""/>
        <dsp:cNvSpPr/>
      </dsp:nvSpPr>
      <dsp:spPr>
        <a:xfrm>
          <a:off x="2977238" y="314569"/>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a:off x="2977238" y="402779"/>
        <a:ext cx="263920" cy="264632"/>
      </dsp:txXfrm>
    </dsp:sp>
    <dsp:sp modelId="{1861A8C7-95FC-470E-B271-9D491E4F56B7}">
      <dsp:nvSpPr>
        <dsp:cNvPr id="0" name=""/>
        <dsp:cNvSpPr/>
      </dsp:nvSpPr>
      <dsp:spPr>
        <a:xfrm>
          <a:off x="3532111" y="1564"/>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Validation par les partenaires sociaux</a:t>
          </a:r>
        </a:p>
      </dsp:txBody>
      <dsp:txXfrm>
        <a:off x="3563364" y="32817"/>
        <a:ext cx="1715933" cy="1004557"/>
      </dsp:txXfrm>
    </dsp:sp>
    <dsp:sp modelId="{375B0C80-A25F-4822-8166-81C9312681F2}">
      <dsp:nvSpPr>
        <dsp:cNvPr id="0" name=""/>
        <dsp:cNvSpPr/>
      </dsp:nvSpPr>
      <dsp:spPr>
        <a:xfrm>
          <a:off x="5467053" y="314569"/>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a:off x="5467053" y="402779"/>
        <a:ext cx="263920" cy="264632"/>
      </dsp:txXfrm>
    </dsp:sp>
    <dsp:sp modelId="{1E0B7B42-D6B8-4FD5-B46E-92B6CF3BECD5}">
      <dsp:nvSpPr>
        <dsp:cNvPr id="0" name=""/>
        <dsp:cNvSpPr/>
      </dsp:nvSpPr>
      <dsp:spPr>
        <a:xfrm>
          <a:off x="6021926" y="1564"/>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Enquêtes (interviews, enquêtes en ligne)</a:t>
          </a:r>
        </a:p>
      </dsp:txBody>
      <dsp:txXfrm>
        <a:off x="6053179" y="32817"/>
        <a:ext cx="1715933" cy="1004557"/>
      </dsp:txXfrm>
    </dsp:sp>
    <dsp:sp modelId="{151333C6-1B69-4311-9F36-CF2ADF92C559}">
      <dsp:nvSpPr>
        <dsp:cNvPr id="0" name=""/>
        <dsp:cNvSpPr/>
      </dsp:nvSpPr>
      <dsp:spPr>
        <a:xfrm rot="5422838">
          <a:off x="6713442" y="1199173"/>
          <a:ext cx="383654"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BE" sz="1900" kern="1200" noProof="0" dirty="0">
            <a:solidFill>
              <a:schemeClr val="tx1">
                <a:lumMod val="65000"/>
                <a:lumOff val="35000"/>
              </a:schemeClr>
            </a:solidFill>
          </a:endParaRPr>
        </a:p>
      </dsp:txBody>
      <dsp:txXfrm rot="-5400000">
        <a:off x="6773335" y="1227873"/>
        <a:ext cx="264632" cy="268558"/>
      </dsp:txXfrm>
    </dsp:sp>
    <dsp:sp modelId="{A06404C1-C55D-44BF-BE24-D10F27517292}">
      <dsp:nvSpPr>
        <dsp:cNvPr id="0" name=""/>
        <dsp:cNvSpPr/>
      </dsp:nvSpPr>
      <dsp:spPr>
        <a:xfrm>
          <a:off x="6010028" y="1792488"/>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Projet de description</a:t>
          </a:r>
        </a:p>
      </dsp:txBody>
      <dsp:txXfrm>
        <a:off x="6041281" y="1823741"/>
        <a:ext cx="1715933" cy="1004557"/>
      </dsp:txXfrm>
    </dsp:sp>
    <dsp:sp modelId="{CC8EBB9B-65ED-4961-858C-CF377E1BE779}">
      <dsp:nvSpPr>
        <dsp:cNvPr id="0" name=""/>
        <dsp:cNvSpPr/>
      </dsp:nvSpPr>
      <dsp:spPr>
        <a:xfrm rot="10783494">
          <a:off x="5485418" y="2111392"/>
          <a:ext cx="370727"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rot="10800000">
        <a:off x="5596635" y="2199335"/>
        <a:ext cx="259509" cy="264632"/>
      </dsp:txXfrm>
    </dsp:sp>
    <dsp:sp modelId="{A66E2F78-38E9-47F8-B0BC-BDC8817CB48C}">
      <dsp:nvSpPr>
        <dsp:cNvPr id="0" name=""/>
        <dsp:cNvSpPr/>
      </dsp:nvSpPr>
      <dsp:spPr>
        <a:xfrm>
          <a:off x="3532111" y="1804386"/>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Débat tables rondes (organisations professionnelles, travailleurs, N+1)</a:t>
          </a:r>
        </a:p>
      </dsp:txBody>
      <dsp:txXfrm>
        <a:off x="3563364" y="1835639"/>
        <a:ext cx="1715933" cy="1004557"/>
      </dsp:txXfrm>
    </dsp:sp>
    <dsp:sp modelId="{6F05EC01-662B-43A3-9B84-4CB440748073}">
      <dsp:nvSpPr>
        <dsp:cNvPr id="0" name=""/>
        <dsp:cNvSpPr/>
      </dsp:nvSpPr>
      <dsp:spPr>
        <a:xfrm rot="10800000">
          <a:off x="2998579" y="2117391"/>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rot="10800000">
        <a:off x="3111688" y="2205601"/>
        <a:ext cx="263920" cy="264632"/>
      </dsp:txXfrm>
    </dsp:sp>
    <dsp:sp modelId="{DD83C2A7-4758-4140-BE22-5AD4FA0957CA}">
      <dsp:nvSpPr>
        <dsp:cNvPr id="0" name=""/>
        <dsp:cNvSpPr/>
      </dsp:nvSpPr>
      <dsp:spPr>
        <a:xfrm>
          <a:off x="955028" y="1780003"/>
          <a:ext cx="1865707" cy="1115828"/>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Discussions paritaires groupe de travail technique </a:t>
          </a:r>
          <a:r>
            <a:rPr lang="fr-BE" sz="1200" b="0" kern="1200" noProof="0" dirty="0">
              <a:latin typeface="Calibri Light" panose="020F0302020204030204" pitchFamily="34" charset="0"/>
              <a:cs typeface="Calibri Light" panose="020F0302020204030204" pitchFamily="34" charset="0"/>
            </a:rPr>
            <a:t>(e</a:t>
          </a:r>
          <a:r>
            <a:rPr lang="fr-BE" sz="1200" b="0" kern="1200" dirty="0" err="1"/>
            <a:t>xperts</a:t>
          </a:r>
          <a:r>
            <a:rPr lang="fr-BE" sz="1200" b="0" kern="1200" dirty="0"/>
            <a:t> en classification de fonctions</a:t>
          </a:r>
          <a:r>
            <a:rPr lang="fr-BE" sz="1200" kern="1200" dirty="0"/>
            <a:t>, juristes, responsables RH) </a:t>
          </a:r>
          <a:endParaRPr lang="fr-BE" sz="1200" b="1" kern="1200" noProof="0" dirty="0">
            <a:latin typeface="Calibri Light" panose="020F0302020204030204" pitchFamily="34" charset="0"/>
            <a:cs typeface="Calibri Light" panose="020F0302020204030204" pitchFamily="34" charset="0"/>
          </a:endParaRPr>
        </a:p>
      </dsp:txBody>
      <dsp:txXfrm>
        <a:off x="987709" y="1812684"/>
        <a:ext cx="1800345" cy="1050466"/>
      </dsp:txXfrm>
    </dsp:sp>
    <dsp:sp modelId="{32E2D5C0-0B29-4F08-804C-01D12F99FED6}">
      <dsp:nvSpPr>
        <dsp:cNvPr id="0" name=""/>
        <dsp:cNvSpPr/>
      </dsp:nvSpPr>
      <dsp:spPr>
        <a:xfrm rot="5483188">
          <a:off x="1677458" y="3020322"/>
          <a:ext cx="37713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rot="-5400000">
        <a:off x="1735081" y="3052295"/>
        <a:ext cx="264632" cy="263997"/>
      </dsp:txXfrm>
    </dsp:sp>
    <dsp:sp modelId="{1FB97970-D8EF-4C08-836A-B723331FCE1D}">
      <dsp:nvSpPr>
        <dsp:cNvPr id="0" name=""/>
        <dsp:cNvSpPr/>
      </dsp:nvSpPr>
      <dsp:spPr>
        <a:xfrm>
          <a:off x="955028" y="3607207"/>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Validation des partenaires sociaux</a:t>
          </a:r>
        </a:p>
      </dsp:txBody>
      <dsp:txXfrm>
        <a:off x="986281" y="3638460"/>
        <a:ext cx="1715933" cy="1004557"/>
      </dsp:txXfrm>
    </dsp:sp>
    <dsp:sp modelId="{20CB4B5E-B09C-427A-B27F-013B9C50BAAF}">
      <dsp:nvSpPr>
        <dsp:cNvPr id="0" name=""/>
        <dsp:cNvSpPr/>
      </dsp:nvSpPr>
      <dsp:spPr>
        <a:xfrm>
          <a:off x="2889970" y="3920213"/>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2889970" y="4008423"/>
        <a:ext cx="263920" cy="264632"/>
      </dsp:txXfrm>
    </dsp:sp>
    <dsp:sp modelId="{F775063F-B581-4C58-B74A-BE7EE73586E4}">
      <dsp:nvSpPr>
        <dsp:cNvPr id="0" name=""/>
        <dsp:cNvSpPr/>
      </dsp:nvSpPr>
      <dsp:spPr>
        <a:xfrm>
          <a:off x="3444843" y="3607207"/>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Momentanément 221 descriptions de fonctions </a:t>
          </a:r>
        </a:p>
      </dsp:txBody>
      <dsp:txXfrm>
        <a:off x="3476096" y="3638460"/>
        <a:ext cx="1715933" cy="1004557"/>
      </dsp:txXfrm>
    </dsp:sp>
    <dsp:sp modelId="{1A2AF011-5A79-43A3-A516-A3D183FEEC8A}">
      <dsp:nvSpPr>
        <dsp:cNvPr id="0" name=""/>
        <dsp:cNvSpPr/>
      </dsp:nvSpPr>
      <dsp:spPr>
        <a:xfrm>
          <a:off x="5379785" y="3920213"/>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rgbClr val="000000"/>
            </a:solidFill>
          </a:endParaRPr>
        </a:p>
      </dsp:txBody>
      <dsp:txXfrm>
        <a:off x="5379785" y="4008423"/>
        <a:ext cx="263920" cy="264632"/>
      </dsp:txXfrm>
    </dsp:sp>
    <dsp:sp modelId="{03BC8008-0FB8-44C0-8271-4CDA1E802459}">
      <dsp:nvSpPr>
        <dsp:cNvPr id="0" name=""/>
        <dsp:cNvSpPr/>
      </dsp:nvSpPr>
      <dsp:spPr>
        <a:xfrm>
          <a:off x="5934658" y="3607207"/>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Entretien annuel (adaptations, ajouts et suppressions)</a:t>
          </a:r>
        </a:p>
      </dsp:txBody>
      <dsp:txXfrm>
        <a:off x="5965911" y="3638460"/>
        <a:ext cx="1715933" cy="1004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E467-A69F-47E2-ADBD-EF87A7467AAF}">
      <dsp:nvSpPr>
        <dsp:cNvPr id="0" name=""/>
        <dsp:cNvSpPr/>
      </dsp:nvSpPr>
      <dsp:spPr>
        <a:xfrm>
          <a:off x="-5199958" y="-796478"/>
          <a:ext cx="6192252" cy="6192252"/>
        </a:xfrm>
        <a:prstGeom prst="blockArc">
          <a:avLst>
            <a:gd name="adj1" fmla="val 18900000"/>
            <a:gd name="adj2" fmla="val 2700000"/>
            <a:gd name="adj3" fmla="val 349"/>
          </a:avLst>
        </a:pr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84CBDB-C700-4DB9-99F0-12718BB37C46}">
      <dsp:nvSpPr>
        <dsp:cNvPr id="0" name=""/>
        <dsp:cNvSpPr/>
      </dsp:nvSpPr>
      <dsp:spPr>
        <a:xfrm>
          <a:off x="370072" y="242198"/>
          <a:ext cx="4793379" cy="484213"/>
        </a:xfrm>
        <a:prstGeom prst="rect">
          <a:avLst/>
        </a:prstGeom>
        <a:solidFill>
          <a:srgbClr val="CB7D0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a:lnSpc>
              <a:spcPct val="90000"/>
            </a:lnSpc>
            <a:spcBef>
              <a:spcPct val="0"/>
            </a:spcBef>
            <a:spcAft>
              <a:spcPct val="35000"/>
            </a:spcAft>
            <a:buNone/>
          </a:pPr>
          <a:r>
            <a:rPr lang="fr-BE" sz="2000" kern="1200" dirty="0"/>
            <a:t>Connaissance et savoir-faire </a:t>
          </a:r>
          <a:endParaRPr lang="nl-BE" sz="2000" kern="1200" noProof="0" dirty="0">
            <a:latin typeface="Calibri Light" panose="020F0302020204030204" pitchFamily="34" charset="0"/>
            <a:cs typeface="Calibri Light" panose="020F0302020204030204" pitchFamily="34" charset="0"/>
          </a:endParaRPr>
        </a:p>
      </dsp:txBody>
      <dsp:txXfrm>
        <a:off x="370072" y="242198"/>
        <a:ext cx="4793379" cy="484213"/>
      </dsp:txXfrm>
    </dsp:sp>
    <dsp:sp modelId="{1E36DDA3-C0E8-4CA9-BAD9-9DA758AFE776}">
      <dsp:nvSpPr>
        <dsp:cNvPr id="0" name=""/>
        <dsp:cNvSpPr/>
      </dsp:nvSpPr>
      <dsp:spPr>
        <a:xfrm>
          <a:off x="67438" y="181672"/>
          <a:ext cx="605267" cy="60526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D9618-6983-435B-B366-BC0414A4BF6E}">
      <dsp:nvSpPr>
        <dsp:cNvPr id="0" name=""/>
        <dsp:cNvSpPr/>
      </dsp:nvSpPr>
      <dsp:spPr>
        <a:xfrm>
          <a:off x="768371" y="968427"/>
          <a:ext cx="4395080" cy="484213"/>
        </a:xfrm>
        <a:prstGeom prst="rect">
          <a:avLst/>
        </a:prstGeom>
        <a:solidFill>
          <a:srgbClr val="CC99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a:lnSpc>
              <a:spcPct val="90000"/>
            </a:lnSpc>
            <a:spcBef>
              <a:spcPct val="0"/>
            </a:spcBef>
            <a:spcAft>
              <a:spcPct val="35000"/>
            </a:spcAft>
            <a:buNone/>
          </a:pPr>
          <a:r>
            <a:rPr lang="fr-BE" sz="2000" kern="1200" dirty="0"/>
            <a:t>Gestion d’équipe</a:t>
          </a:r>
          <a:endParaRPr lang="nl-BE" sz="2000" kern="1200" noProof="0" dirty="0">
            <a:latin typeface="Calibri Light" panose="020F0302020204030204" pitchFamily="34" charset="0"/>
            <a:cs typeface="Calibri Light" panose="020F0302020204030204" pitchFamily="34" charset="0"/>
          </a:endParaRPr>
        </a:p>
      </dsp:txBody>
      <dsp:txXfrm>
        <a:off x="768371" y="968427"/>
        <a:ext cx="4395080" cy="484213"/>
      </dsp:txXfrm>
    </dsp:sp>
    <dsp:sp modelId="{4985C272-BD84-48AD-A660-DCCEF05B7146}">
      <dsp:nvSpPr>
        <dsp:cNvPr id="0" name=""/>
        <dsp:cNvSpPr/>
      </dsp:nvSpPr>
      <dsp:spPr>
        <a:xfrm>
          <a:off x="465737" y="907900"/>
          <a:ext cx="605267" cy="605267"/>
        </a:xfrm>
        <a:prstGeom prst="ellipse">
          <a:avLst/>
        </a:prstGeom>
        <a:solidFill>
          <a:schemeClr val="lt1">
            <a:hueOff val="0"/>
            <a:satOff val="0"/>
            <a:lumOff val="0"/>
            <a:alphaOff val="0"/>
          </a:schemeClr>
        </a:solidFill>
        <a:ln w="19050" cap="flat" cmpd="sng" algn="ctr">
          <a:solidFill>
            <a:schemeClr val="accent2">
              <a:hueOff val="104381"/>
              <a:satOff val="-6723"/>
              <a:lumOff val="-392"/>
              <a:alphaOff val="0"/>
            </a:schemeClr>
          </a:solidFill>
          <a:prstDash val="solid"/>
        </a:ln>
        <a:effectLst/>
      </dsp:spPr>
      <dsp:style>
        <a:lnRef idx="2">
          <a:scrgbClr r="0" g="0" b="0"/>
        </a:lnRef>
        <a:fillRef idx="1">
          <a:scrgbClr r="0" g="0" b="0"/>
        </a:fillRef>
        <a:effectRef idx="0">
          <a:scrgbClr r="0" g="0" b="0"/>
        </a:effectRef>
        <a:fontRef idx="minor"/>
      </dsp:style>
    </dsp:sp>
    <dsp:sp modelId="{7E5E3E59-4455-41A1-A7A5-97AAECCBFB90}">
      <dsp:nvSpPr>
        <dsp:cNvPr id="0" name=""/>
        <dsp:cNvSpPr/>
      </dsp:nvSpPr>
      <dsp:spPr>
        <a:xfrm>
          <a:off x="950503" y="1694656"/>
          <a:ext cx="4212948" cy="484213"/>
        </a:xfrm>
        <a:prstGeom prst="rect">
          <a:avLst/>
        </a:prstGeom>
        <a:solidFill>
          <a:srgbClr val="CCFF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nl-BE" sz="2000" b="0" i="0" kern="1200" noProof="0" dirty="0">
              <a:latin typeface="Calibri Light" panose="020F0302020204030204" pitchFamily="34" charset="0"/>
              <a:cs typeface="Calibri Light" panose="020F0302020204030204" pitchFamily="34" charset="0"/>
            </a:rPr>
            <a:t>Communication</a:t>
          </a:r>
          <a:endParaRPr lang="nl-BE" sz="2000" kern="1200" noProof="0" dirty="0">
            <a:latin typeface="Calibri Light" panose="020F0302020204030204" pitchFamily="34" charset="0"/>
            <a:cs typeface="Calibri Light" panose="020F0302020204030204" pitchFamily="34" charset="0"/>
          </a:endParaRPr>
        </a:p>
      </dsp:txBody>
      <dsp:txXfrm>
        <a:off x="950503" y="1694656"/>
        <a:ext cx="4212948" cy="484213"/>
      </dsp:txXfrm>
    </dsp:sp>
    <dsp:sp modelId="{447F6851-7246-4AA4-8BC5-50A29CEA96EB}">
      <dsp:nvSpPr>
        <dsp:cNvPr id="0" name=""/>
        <dsp:cNvSpPr/>
      </dsp:nvSpPr>
      <dsp:spPr>
        <a:xfrm>
          <a:off x="647869" y="1634129"/>
          <a:ext cx="605267" cy="605267"/>
        </a:xfrm>
        <a:prstGeom prst="ellipse">
          <a:avLst/>
        </a:prstGeom>
        <a:solidFill>
          <a:schemeClr val="lt1">
            <a:hueOff val="0"/>
            <a:satOff val="0"/>
            <a:lumOff val="0"/>
            <a:alphaOff val="0"/>
          </a:schemeClr>
        </a:solidFill>
        <a:ln w="19050" cap="flat" cmpd="sng" algn="ctr">
          <a:solidFill>
            <a:schemeClr val="accent2">
              <a:hueOff val="208763"/>
              <a:satOff val="-13446"/>
              <a:lumOff val="-784"/>
              <a:alphaOff val="0"/>
            </a:schemeClr>
          </a:solidFill>
          <a:prstDash val="solid"/>
        </a:ln>
        <a:effectLst/>
      </dsp:spPr>
      <dsp:style>
        <a:lnRef idx="2">
          <a:scrgbClr r="0" g="0" b="0"/>
        </a:lnRef>
        <a:fillRef idx="1">
          <a:scrgbClr r="0" g="0" b="0"/>
        </a:fillRef>
        <a:effectRef idx="0">
          <a:scrgbClr r="0" g="0" b="0"/>
        </a:effectRef>
        <a:fontRef idx="minor"/>
      </dsp:style>
    </dsp:sp>
    <dsp:sp modelId="{BD2DDAAF-2D95-4BDF-8C26-AB6238B6FD7A}">
      <dsp:nvSpPr>
        <dsp:cNvPr id="0" name=""/>
        <dsp:cNvSpPr/>
      </dsp:nvSpPr>
      <dsp:spPr>
        <a:xfrm>
          <a:off x="950503" y="2420424"/>
          <a:ext cx="4212948" cy="484213"/>
        </a:xfrm>
        <a:prstGeom prst="rect">
          <a:avLst/>
        </a:prstGeom>
        <a:solidFill>
          <a:srgbClr val="99CC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fr-BE" sz="2000" kern="1200" dirty="0"/>
            <a:t>Résolution de problèmes</a:t>
          </a:r>
          <a:endParaRPr lang="nl-BE" sz="2000" kern="1200" noProof="0" dirty="0">
            <a:latin typeface="Calibri Light" panose="020F0302020204030204" pitchFamily="34" charset="0"/>
            <a:cs typeface="Calibri Light" panose="020F0302020204030204" pitchFamily="34" charset="0"/>
          </a:endParaRPr>
        </a:p>
      </dsp:txBody>
      <dsp:txXfrm>
        <a:off x="950503" y="2420424"/>
        <a:ext cx="4212948" cy="484213"/>
      </dsp:txXfrm>
    </dsp:sp>
    <dsp:sp modelId="{6EF0A8C3-50B4-42AA-8ACE-07B9B219734C}">
      <dsp:nvSpPr>
        <dsp:cNvPr id="0" name=""/>
        <dsp:cNvSpPr/>
      </dsp:nvSpPr>
      <dsp:spPr>
        <a:xfrm>
          <a:off x="647869" y="2359898"/>
          <a:ext cx="605267" cy="605267"/>
        </a:xfrm>
        <a:prstGeom prst="ellipse">
          <a:avLst/>
        </a:prstGeom>
        <a:solidFill>
          <a:schemeClr val="lt1">
            <a:hueOff val="0"/>
            <a:satOff val="0"/>
            <a:lumOff val="0"/>
            <a:alphaOff val="0"/>
          </a:schemeClr>
        </a:solidFill>
        <a:ln w="19050" cap="flat" cmpd="sng" algn="ctr">
          <a:solidFill>
            <a:schemeClr val="accent2">
              <a:hueOff val="313144"/>
              <a:satOff val="-20170"/>
              <a:lumOff val="-1177"/>
              <a:alphaOff val="0"/>
            </a:schemeClr>
          </a:solidFill>
          <a:prstDash val="solid"/>
        </a:ln>
        <a:effectLst/>
      </dsp:spPr>
      <dsp:style>
        <a:lnRef idx="2">
          <a:scrgbClr r="0" g="0" b="0"/>
        </a:lnRef>
        <a:fillRef idx="1">
          <a:scrgbClr r="0" g="0" b="0"/>
        </a:fillRef>
        <a:effectRef idx="0">
          <a:scrgbClr r="0" g="0" b="0"/>
        </a:effectRef>
        <a:fontRef idx="minor"/>
      </dsp:style>
    </dsp:sp>
    <dsp:sp modelId="{49A2D8E5-DB05-4CC7-9EF5-20CB6FEC82F8}">
      <dsp:nvSpPr>
        <dsp:cNvPr id="0" name=""/>
        <dsp:cNvSpPr/>
      </dsp:nvSpPr>
      <dsp:spPr>
        <a:xfrm>
          <a:off x="768371" y="3146653"/>
          <a:ext cx="4395080" cy="484213"/>
        </a:xfrm>
        <a:prstGeom prst="rect">
          <a:avLst/>
        </a:prstGeom>
        <a:solidFill>
          <a:srgbClr val="66FF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fr-BE" sz="2000" kern="1200" dirty="0"/>
            <a:t>Responsabilité </a:t>
          </a:r>
          <a:endParaRPr lang="nl-BE" sz="2000" kern="1200" noProof="0" dirty="0">
            <a:latin typeface="Calibri Light" panose="020F0302020204030204" pitchFamily="34" charset="0"/>
            <a:cs typeface="Calibri Light" panose="020F0302020204030204" pitchFamily="34" charset="0"/>
          </a:endParaRPr>
        </a:p>
      </dsp:txBody>
      <dsp:txXfrm>
        <a:off x="768371" y="3146653"/>
        <a:ext cx="4395080" cy="484213"/>
      </dsp:txXfrm>
    </dsp:sp>
    <dsp:sp modelId="{A4CA1AF1-2D52-4FE5-97E7-AEDB5C12F3F1}">
      <dsp:nvSpPr>
        <dsp:cNvPr id="0" name=""/>
        <dsp:cNvSpPr/>
      </dsp:nvSpPr>
      <dsp:spPr>
        <a:xfrm>
          <a:off x="465737" y="3086126"/>
          <a:ext cx="605267" cy="605267"/>
        </a:xfrm>
        <a:prstGeom prst="ellipse">
          <a:avLst/>
        </a:prstGeom>
        <a:solidFill>
          <a:schemeClr val="lt1">
            <a:hueOff val="0"/>
            <a:satOff val="0"/>
            <a:lumOff val="0"/>
            <a:alphaOff val="0"/>
          </a:schemeClr>
        </a:solidFill>
        <a:ln w="19050" cap="flat" cmpd="sng" algn="ctr">
          <a:solidFill>
            <a:schemeClr val="accent2">
              <a:hueOff val="417526"/>
              <a:satOff val="-26893"/>
              <a:lumOff val="-1569"/>
              <a:alphaOff val="0"/>
            </a:schemeClr>
          </a:solidFill>
          <a:prstDash val="solid"/>
        </a:ln>
        <a:effectLst/>
      </dsp:spPr>
      <dsp:style>
        <a:lnRef idx="2">
          <a:scrgbClr r="0" g="0" b="0"/>
        </a:lnRef>
        <a:fillRef idx="1">
          <a:scrgbClr r="0" g="0" b="0"/>
        </a:fillRef>
        <a:effectRef idx="0">
          <a:scrgbClr r="0" g="0" b="0"/>
        </a:effectRef>
        <a:fontRef idx="minor"/>
      </dsp:style>
    </dsp:sp>
    <dsp:sp modelId="{DDB6DC90-88DC-4BED-9650-3D38CAC33AF3}">
      <dsp:nvSpPr>
        <dsp:cNvPr id="0" name=""/>
        <dsp:cNvSpPr/>
      </dsp:nvSpPr>
      <dsp:spPr>
        <a:xfrm>
          <a:off x="370072" y="3872882"/>
          <a:ext cx="4793379" cy="484213"/>
        </a:xfrm>
        <a:prstGeom prst="rect">
          <a:avLst/>
        </a:prstGeom>
        <a:solidFill>
          <a:srgbClr val="33CC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fr-BE" sz="2000" kern="1200" dirty="0"/>
            <a:t>Facteurs d’environnement </a:t>
          </a:r>
          <a:endParaRPr lang="nl-BE" sz="2000" kern="1200" noProof="0" dirty="0">
            <a:latin typeface="Calibri Light" panose="020F0302020204030204" pitchFamily="34" charset="0"/>
            <a:cs typeface="Calibri Light" panose="020F0302020204030204" pitchFamily="34" charset="0"/>
          </a:endParaRPr>
        </a:p>
      </dsp:txBody>
      <dsp:txXfrm>
        <a:off x="370072" y="3872882"/>
        <a:ext cx="4793379" cy="484213"/>
      </dsp:txXfrm>
    </dsp:sp>
    <dsp:sp modelId="{EF8BCCCD-D9E1-4CF6-AFA4-142E22E75896}">
      <dsp:nvSpPr>
        <dsp:cNvPr id="0" name=""/>
        <dsp:cNvSpPr/>
      </dsp:nvSpPr>
      <dsp:spPr>
        <a:xfrm>
          <a:off x="67438" y="3812355"/>
          <a:ext cx="605267" cy="605267"/>
        </a:xfrm>
        <a:prstGeom prst="ellipse">
          <a:avLst/>
        </a:prstGeom>
        <a:solidFill>
          <a:schemeClr val="lt1">
            <a:hueOff val="0"/>
            <a:satOff val="0"/>
            <a:lumOff val="0"/>
            <a:alphaOff val="0"/>
          </a:schemeClr>
        </a:solidFill>
        <a:ln w="19050" cap="flat" cmpd="sng" algn="ctr">
          <a:solidFill>
            <a:schemeClr val="accent2">
              <a:hueOff val="521907"/>
              <a:satOff val="-33616"/>
              <a:lumOff val="-196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8BB20-E481-4F8F-B86A-154D1C0994DD}">
      <dsp:nvSpPr>
        <dsp:cNvPr id="0" name=""/>
        <dsp:cNvSpPr/>
      </dsp:nvSpPr>
      <dsp:spPr>
        <a:xfrm>
          <a:off x="3812" y="379021"/>
          <a:ext cx="1461427" cy="58457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nl-NL" sz="2500" kern="1200" dirty="0"/>
            <a:t>ETAPE 1</a:t>
          </a:r>
        </a:p>
      </dsp:txBody>
      <dsp:txXfrm>
        <a:off x="3812" y="379021"/>
        <a:ext cx="1461427" cy="584571"/>
      </dsp:txXfrm>
    </dsp:sp>
    <dsp:sp modelId="{84ECD324-C482-406B-A264-129243ED85CD}">
      <dsp:nvSpPr>
        <dsp:cNvPr id="0" name=""/>
        <dsp:cNvSpPr/>
      </dsp:nvSpPr>
      <dsp:spPr>
        <a:xfrm>
          <a:off x="3812" y="963592"/>
          <a:ext cx="1461427" cy="181856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Rassembler toutes les informations</a:t>
          </a:r>
          <a:endParaRPr lang="nl-NL" sz="1600" kern="1200" dirty="0"/>
        </a:p>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Naviguer à travers l’éventail de fonctions</a:t>
          </a:r>
          <a:endParaRPr lang="nl-NL" sz="1600" kern="1200" dirty="0"/>
        </a:p>
      </dsp:txBody>
      <dsp:txXfrm>
        <a:off x="3812" y="963592"/>
        <a:ext cx="1461427" cy="1818562"/>
      </dsp:txXfrm>
    </dsp:sp>
    <dsp:sp modelId="{09FFD433-197A-4788-840A-AAB7D31D8A7F}">
      <dsp:nvSpPr>
        <dsp:cNvPr id="0" name=""/>
        <dsp:cNvSpPr/>
      </dsp:nvSpPr>
      <dsp:spPr>
        <a:xfrm>
          <a:off x="1669840" y="379021"/>
          <a:ext cx="1461427" cy="584571"/>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nl-NL" sz="2500" kern="1200" dirty="0"/>
            <a:t>ETAPE 2</a:t>
          </a:r>
        </a:p>
      </dsp:txBody>
      <dsp:txXfrm>
        <a:off x="1669840" y="379021"/>
        <a:ext cx="1461427" cy="584571"/>
      </dsp:txXfrm>
    </dsp:sp>
    <dsp:sp modelId="{80100D17-E21C-4BEB-B587-9905EE7CE8DB}">
      <dsp:nvSpPr>
        <dsp:cNvPr id="0" name=""/>
        <dsp:cNvSpPr/>
      </dsp:nvSpPr>
      <dsp:spPr>
        <a:xfrm>
          <a:off x="1703394" y="976304"/>
          <a:ext cx="1461427" cy="181856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Comparer</a:t>
          </a:r>
          <a:r>
            <a:rPr lang="fr-FR" sz="1100" kern="1200" dirty="0">
              <a:latin typeface="Calibri Light" panose="020F0302020204030204" pitchFamily="34" charset="0"/>
              <a:cs typeface="Calibri Light" panose="020F0302020204030204" pitchFamily="34" charset="0"/>
            </a:rPr>
            <a:t> </a:t>
          </a:r>
          <a:r>
            <a:rPr lang="fr-FR" sz="1600" kern="1200" dirty="0">
              <a:latin typeface="Calibri Light" panose="020F0302020204030204" pitchFamily="34" charset="0"/>
              <a:cs typeface="Calibri Light" panose="020F0302020204030204" pitchFamily="34" charset="0"/>
            </a:rPr>
            <a:t>les</a:t>
          </a:r>
          <a:r>
            <a:rPr lang="fr-FR" sz="1100" kern="1200" dirty="0">
              <a:latin typeface="Calibri Light" panose="020F0302020204030204" pitchFamily="34" charset="0"/>
              <a:cs typeface="Calibri Light" panose="020F0302020204030204" pitchFamily="34" charset="0"/>
            </a:rPr>
            <a:t> </a:t>
          </a:r>
          <a:r>
            <a:rPr lang="fr-FR" sz="1600" kern="1200" dirty="0">
              <a:latin typeface="Calibri Light" panose="020F0302020204030204" pitchFamily="34" charset="0"/>
              <a:cs typeface="Calibri Light" panose="020F0302020204030204" pitchFamily="34" charset="0"/>
            </a:rPr>
            <a:t>fonctions</a:t>
          </a:r>
          <a:endParaRPr lang="nl-NL" sz="1600" kern="1200" dirty="0">
            <a:latin typeface="Calibri Light" panose="020F0302020204030204" pitchFamily="34" charset="0"/>
            <a:cs typeface="Calibri Light" panose="020F0302020204030204" pitchFamily="34" charset="0"/>
          </a:endParaRPr>
        </a:p>
      </dsp:txBody>
      <dsp:txXfrm>
        <a:off x="1703394" y="976304"/>
        <a:ext cx="1461427" cy="1818562"/>
      </dsp:txXfrm>
    </dsp:sp>
    <dsp:sp modelId="{26CD14DD-0F25-43FD-899B-6D3DD6FEFB53}">
      <dsp:nvSpPr>
        <dsp:cNvPr id="0" name=""/>
        <dsp:cNvSpPr/>
      </dsp:nvSpPr>
      <dsp:spPr>
        <a:xfrm>
          <a:off x="3335868" y="379021"/>
          <a:ext cx="1461427" cy="584571"/>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nl-NL" sz="2500" kern="1200" dirty="0"/>
            <a:t>ETAPE 3</a:t>
          </a:r>
        </a:p>
      </dsp:txBody>
      <dsp:txXfrm>
        <a:off x="3335868" y="379021"/>
        <a:ext cx="1461427" cy="584571"/>
      </dsp:txXfrm>
    </dsp:sp>
    <dsp:sp modelId="{073F5DD8-CE48-4269-92CB-1F6273CF9CCE}">
      <dsp:nvSpPr>
        <dsp:cNvPr id="0" name=""/>
        <dsp:cNvSpPr/>
      </dsp:nvSpPr>
      <dsp:spPr>
        <a:xfrm>
          <a:off x="3335868" y="963592"/>
          <a:ext cx="1461427" cy="1818562"/>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Appliquer la règle</a:t>
          </a:r>
          <a:r>
            <a:rPr lang="fr-FR" sz="1100" kern="1200" dirty="0">
              <a:latin typeface="Calibri Light" panose="020F0302020204030204" pitchFamily="34" charset="0"/>
              <a:cs typeface="Calibri Light" panose="020F0302020204030204" pitchFamily="34" charset="0"/>
            </a:rPr>
            <a:t> </a:t>
          </a:r>
          <a:r>
            <a:rPr lang="fr-FR" sz="1600" kern="1200" dirty="0">
              <a:latin typeface="Calibri Light" panose="020F0302020204030204" pitchFamily="34" charset="0"/>
              <a:cs typeface="Calibri Light" panose="020F0302020204030204" pitchFamily="34" charset="0"/>
            </a:rPr>
            <a:t>des 80% </a:t>
          </a:r>
          <a:endParaRPr lang="nl-NL" sz="1600" kern="1200" dirty="0"/>
        </a:p>
      </dsp:txBody>
      <dsp:txXfrm>
        <a:off x="3335868" y="963592"/>
        <a:ext cx="1461427" cy="1818562"/>
      </dsp:txXfrm>
    </dsp:sp>
    <dsp:sp modelId="{CB81E329-394B-4640-BE8B-C41A34DA9E78}">
      <dsp:nvSpPr>
        <dsp:cNvPr id="0" name=""/>
        <dsp:cNvSpPr/>
      </dsp:nvSpPr>
      <dsp:spPr>
        <a:xfrm>
          <a:off x="5001895" y="379021"/>
          <a:ext cx="1461427" cy="584571"/>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Calibri Light" panose="020F0302020204030204" pitchFamily="34" charset="0"/>
              <a:cs typeface="Calibri Light" panose="020F0302020204030204" pitchFamily="34" charset="0"/>
            </a:rPr>
            <a:t>ETAPE  4</a:t>
          </a:r>
          <a:endParaRPr lang="nl-NL" sz="2500" kern="1200" dirty="0"/>
        </a:p>
      </dsp:txBody>
      <dsp:txXfrm>
        <a:off x="5001895" y="379021"/>
        <a:ext cx="1461427" cy="584571"/>
      </dsp:txXfrm>
    </dsp:sp>
    <dsp:sp modelId="{33C93D72-DB9E-4EB9-82B8-4AE9F855C624}">
      <dsp:nvSpPr>
        <dsp:cNvPr id="0" name=""/>
        <dsp:cNvSpPr/>
      </dsp:nvSpPr>
      <dsp:spPr>
        <a:xfrm>
          <a:off x="5001895" y="963592"/>
          <a:ext cx="1461427" cy="1818562"/>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Hybrider si nécessaire</a:t>
          </a:r>
          <a:endParaRPr lang="nl-NL" sz="1600" kern="1200" dirty="0">
            <a:latin typeface="Calibri Light" panose="020F0302020204030204" pitchFamily="34" charset="0"/>
            <a:cs typeface="Calibri Light" panose="020F0302020204030204" pitchFamily="34" charset="0"/>
          </a:endParaRPr>
        </a:p>
      </dsp:txBody>
      <dsp:txXfrm>
        <a:off x="5001895" y="963592"/>
        <a:ext cx="1461427" cy="1818562"/>
      </dsp:txXfrm>
    </dsp:sp>
    <dsp:sp modelId="{51E3DFFB-0053-4A78-8DA8-804F13F5D959}">
      <dsp:nvSpPr>
        <dsp:cNvPr id="0" name=""/>
        <dsp:cNvSpPr/>
      </dsp:nvSpPr>
      <dsp:spPr>
        <a:xfrm>
          <a:off x="6667923" y="379021"/>
          <a:ext cx="1461427" cy="584571"/>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Calibri Light" panose="020F0302020204030204" pitchFamily="34" charset="0"/>
              <a:cs typeface="Calibri Light" panose="020F0302020204030204" pitchFamily="34" charset="0"/>
            </a:rPr>
            <a:t>ETAPE 5</a:t>
          </a:r>
          <a:endParaRPr lang="nl-NL" sz="2500" kern="1200" dirty="0"/>
        </a:p>
      </dsp:txBody>
      <dsp:txXfrm>
        <a:off x="6667923" y="379021"/>
        <a:ext cx="1461427" cy="584571"/>
      </dsp:txXfrm>
    </dsp:sp>
    <dsp:sp modelId="{E60F2F2C-1811-461B-B628-CF69FC2C3E2F}">
      <dsp:nvSpPr>
        <dsp:cNvPr id="0" name=""/>
        <dsp:cNvSpPr/>
      </dsp:nvSpPr>
      <dsp:spPr>
        <a:xfrm>
          <a:off x="6667923" y="963592"/>
          <a:ext cx="1461427" cy="1818562"/>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Attribuer une fonction manquante </a:t>
          </a:r>
          <a:endParaRPr lang="nl-NL" sz="1600" kern="1200" dirty="0">
            <a:latin typeface="Calibri Light" panose="020F0302020204030204" pitchFamily="34" charset="0"/>
            <a:cs typeface="Calibri Light" panose="020F0302020204030204" pitchFamily="34" charset="0"/>
          </a:endParaRPr>
        </a:p>
      </dsp:txBody>
      <dsp:txXfrm>
        <a:off x="6667923" y="963592"/>
        <a:ext cx="1461427" cy="1818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99490-5974-4EC4-96DD-56B703ACE791}">
      <dsp:nvSpPr>
        <dsp:cNvPr id="0" name=""/>
        <dsp:cNvSpPr/>
      </dsp:nvSpPr>
      <dsp:spPr>
        <a:xfrm>
          <a:off x="820316" y="769509"/>
          <a:ext cx="3280856" cy="2867881"/>
        </a:xfrm>
        <a:prstGeom prst="rightArrow">
          <a:avLst>
            <a:gd name="adj1" fmla="val 70000"/>
            <a:gd name="adj2" fmla="val 50000"/>
          </a:avLst>
        </a:prstGeom>
        <a:solidFill>
          <a:schemeClr val="bg2">
            <a:lumMod val="60000"/>
            <a:lumOff val="4000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fr-FR" sz="1700" b="1" u="sng" kern="1200" dirty="0">
              <a:solidFill>
                <a:schemeClr val="tx1">
                  <a:lumMod val="65000"/>
                  <a:lumOff val="35000"/>
                </a:schemeClr>
              </a:solidFill>
            </a:rPr>
            <a:t>FASE 1</a:t>
          </a:r>
        </a:p>
        <a:p>
          <a:pPr marL="0" lvl="0" indent="0" algn="ctr" defTabSz="755650">
            <a:lnSpc>
              <a:spcPct val="90000"/>
            </a:lnSpc>
            <a:spcBef>
              <a:spcPct val="0"/>
            </a:spcBef>
            <a:spcAft>
              <a:spcPct val="35000"/>
            </a:spcAft>
            <a:buNone/>
          </a:pPr>
          <a:r>
            <a:rPr lang="fr-FR" sz="1700" b="0" kern="1200" dirty="0" err="1">
              <a:solidFill>
                <a:schemeClr val="tx1">
                  <a:lumMod val="65000"/>
                  <a:lumOff val="35000"/>
                </a:schemeClr>
              </a:solidFill>
            </a:rPr>
            <a:t>Gedeeltelijke</a:t>
          </a:r>
          <a:r>
            <a:rPr lang="fr-FR" sz="1700" b="0" kern="1200" dirty="0">
              <a:solidFill>
                <a:schemeClr val="tx1">
                  <a:lumMod val="65000"/>
                  <a:lumOff val="35000"/>
                </a:schemeClr>
              </a:solidFill>
            </a:rPr>
            <a:t> </a:t>
          </a:r>
          <a:r>
            <a:rPr lang="fr-FR" sz="1700" b="0" kern="1200" dirty="0" err="1">
              <a:solidFill>
                <a:schemeClr val="tx1">
                  <a:lumMod val="65000"/>
                  <a:lumOff val="35000"/>
                </a:schemeClr>
              </a:solidFill>
            </a:rPr>
            <a:t>implementatie</a:t>
          </a:r>
          <a:r>
            <a:rPr lang="fr-FR" sz="1700" b="0" kern="1200" dirty="0">
              <a:solidFill>
                <a:schemeClr val="tx1">
                  <a:lumMod val="65000"/>
                  <a:lumOff val="35000"/>
                </a:schemeClr>
              </a:solidFill>
            </a:rPr>
            <a:t> op 01/01/2018 van </a:t>
          </a:r>
          <a:r>
            <a:rPr lang="fr-FR" sz="1700" b="0" kern="1200" dirty="0" err="1">
              <a:solidFill>
                <a:schemeClr val="tx1">
                  <a:lumMod val="65000"/>
                  <a:lumOff val="35000"/>
                </a:schemeClr>
              </a:solidFill>
            </a:rPr>
            <a:t>een</a:t>
          </a:r>
          <a:r>
            <a:rPr lang="fr-FR" sz="1700" b="0" kern="1200" dirty="0">
              <a:solidFill>
                <a:schemeClr val="tx1">
                  <a:lumMod val="65000"/>
                  <a:lumOff val="35000"/>
                </a:schemeClr>
              </a:solidFill>
            </a:rPr>
            <a:t> </a:t>
          </a:r>
          <a:r>
            <a:rPr lang="fr-FR" sz="1700" b="0" kern="1200" dirty="0" err="1">
              <a:solidFill>
                <a:schemeClr val="tx1">
                  <a:lumMod val="65000"/>
                  <a:lumOff val="35000"/>
                </a:schemeClr>
              </a:solidFill>
            </a:rPr>
            <a:t>nieuw</a:t>
          </a:r>
          <a:r>
            <a:rPr lang="fr-FR" sz="1700" b="0" kern="1200" dirty="0">
              <a:solidFill>
                <a:schemeClr val="tx1">
                  <a:lumMod val="65000"/>
                  <a:lumOff val="35000"/>
                </a:schemeClr>
              </a:solidFill>
            </a:rPr>
            <a:t> IFIC-</a:t>
          </a:r>
          <a:r>
            <a:rPr lang="fr-FR" sz="1700" b="0" kern="1200" dirty="0" err="1">
              <a:solidFill>
                <a:schemeClr val="tx1">
                  <a:lumMod val="65000"/>
                  <a:lumOff val="35000"/>
                </a:schemeClr>
              </a:solidFill>
            </a:rPr>
            <a:t>loonmodel</a:t>
          </a:r>
          <a:r>
            <a:rPr lang="fr-FR" sz="1700" b="0" kern="1200" dirty="0">
              <a:solidFill>
                <a:schemeClr val="tx1">
                  <a:lumMod val="65000"/>
                  <a:lumOff val="35000"/>
                </a:schemeClr>
              </a:solidFill>
            </a:rPr>
            <a:t> (</a:t>
          </a:r>
          <a:r>
            <a:rPr lang="fr-FR" sz="1700" b="0" kern="1200" dirty="0">
              <a:solidFill>
                <a:schemeClr val="tx1">
                  <a:lumMod val="65000"/>
                  <a:lumOff val="35000"/>
                </a:schemeClr>
              </a:solidFill>
              <a:latin typeface="Arial" panose="020B0604020202020204" pitchFamily="34" charset="0"/>
              <a:cs typeface="Arial" panose="020B0604020202020204" pitchFamily="34" charset="0"/>
            </a:rPr>
            <a:t>∆ </a:t>
          </a:r>
          <a:r>
            <a:rPr lang="fr-FR" sz="1700" b="0" kern="1200" dirty="0">
              <a:solidFill>
                <a:schemeClr val="tx1">
                  <a:lumMod val="65000"/>
                  <a:lumOff val="35000"/>
                </a:schemeClr>
              </a:solidFill>
              <a:latin typeface="+mj-lt"/>
              <a:cs typeface="Arial" panose="020B0604020202020204" pitchFamily="34" charset="0"/>
            </a:rPr>
            <a:t>van</a:t>
          </a:r>
          <a:r>
            <a:rPr lang="fr-FR" sz="1700" b="0" kern="1200" dirty="0">
              <a:solidFill>
                <a:schemeClr val="tx1">
                  <a:lumMod val="65000"/>
                  <a:lumOff val="35000"/>
                </a:schemeClr>
              </a:solidFill>
              <a:latin typeface="Arial" panose="020B0604020202020204" pitchFamily="34" charset="0"/>
              <a:cs typeface="Arial" panose="020B0604020202020204" pitchFamily="34" charset="0"/>
            </a:rPr>
            <a:t> </a:t>
          </a:r>
          <a:r>
            <a:rPr lang="fr-FR" sz="1700" b="0" kern="1200" dirty="0">
              <a:solidFill>
                <a:schemeClr val="tx1">
                  <a:lumMod val="65000"/>
                  <a:lumOff val="35000"/>
                </a:schemeClr>
              </a:solidFill>
            </a:rPr>
            <a:t>18,25 %)</a:t>
          </a:r>
        </a:p>
      </dsp:txBody>
      <dsp:txXfrm>
        <a:off x="1640530" y="1199691"/>
        <a:ext cx="1599417" cy="2007517"/>
      </dsp:txXfrm>
    </dsp:sp>
    <dsp:sp modelId="{F4C872FA-6242-4DE3-971C-BF211EC45937}">
      <dsp:nvSpPr>
        <dsp:cNvPr id="0" name=""/>
        <dsp:cNvSpPr/>
      </dsp:nvSpPr>
      <dsp:spPr>
        <a:xfrm>
          <a:off x="102" y="1383235"/>
          <a:ext cx="1640428" cy="1640428"/>
        </a:xfrm>
        <a:prstGeom prst="ellipse">
          <a:avLst/>
        </a:prstGeom>
        <a:solidFill>
          <a:schemeClr val="bg2">
            <a:lumMod val="20000"/>
            <a:lumOff val="80000"/>
          </a:schemeClr>
        </a:solidFill>
        <a:ln w="1905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err="1">
              <a:solidFill>
                <a:schemeClr val="tx1">
                  <a:lumMod val="65000"/>
                  <a:lumOff val="35000"/>
                </a:schemeClr>
              </a:solidFill>
            </a:rPr>
            <a:t>Sociaal</a:t>
          </a:r>
          <a:r>
            <a:rPr lang="fr-FR" sz="1200" b="1" kern="1200" dirty="0">
              <a:solidFill>
                <a:schemeClr val="tx1">
                  <a:lumMod val="65000"/>
                  <a:lumOff val="35000"/>
                </a:schemeClr>
              </a:solidFill>
            </a:rPr>
            <a:t> </a:t>
          </a:r>
          <a:r>
            <a:rPr lang="fr-FR" sz="1200" b="1" kern="1200" dirty="0" err="1">
              <a:solidFill>
                <a:schemeClr val="tx1">
                  <a:lumMod val="65000"/>
                  <a:lumOff val="35000"/>
                </a:schemeClr>
              </a:solidFill>
            </a:rPr>
            <a:t>akkoord</a:t>
          </a:r>
          <a:r>
            <a:rPr lang="fr-FR" sz="1200" b="1" kern="1200" dirty="0">
              <a:solidFill>
                <a:schemeClr val="tx1">
                  <a:lumMod val="65000"/>
                  <a:lumOff val="35000"/>
                </a:schemeClr>
              </a:solidFill>
            </a:rPr>
            <a:t> 2017</a:t>
          </a:r>
        </a:p>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a:t>
          </a:r>
        </a:p>
        <a:p>
          <a:pPr marL="0" lvl="0" indent="0" algn="ctr" defTabSz="533400">
            <a:lnSpc>
              <a:spcPct val="90000"/>
            </a:lnSpc>
            <a:spcBef>
              <a:spcPct val="0"/>
            </a:spcBef>
            <a:spcAft>
              <a:spcPct val="35000"/>
            </a:spcAft>
            <a:buNone/>
          </a:pPr>
          <a:r>
            <a:rPr lang="fr-FR" sz="1200" b="1" kern="1200" dirty="0" err="1">
              <a:solidFill>
                <a:schemeClr val="tx1">
                  <a:lumMod val="65000"/>
                  <a:lumOff val="35000"/>
                </a:schemeClr>
              </a:solidFill>
            </a:rPr>
            <a:t>Collectieve</a:t>
          </a:r>
          <a:r>
            <a:rPr lang="fr-FR" sz="1200" b="1" kern="1200" dirty="0">
              <a:solidFill>
                <a:schemeClr val="tx1">
                  <a:lumMod val="65000"/>
                  <a:lumOff val="35000"/>
                </a:schemeClr>
              </a:solidFill>
            </a:rPr>
            <a:t> </a:t>
          </a:r>
          <a:r>
            <a:rPr lang="fr-FR" sz="1200" b="1" kern="1200" dirty="0" err="1">
              <a:solidFill>
                <a:schemeClr val="tx1">
                  <a:lumMod val="65000"/>
                  <a:lumOff val="35000"/>
                </a:schemeClr>
              </a:solidFill>
            </a:rPr>
            <a:t>arbeids-overeenkomst</a:t>
          </a:r>
          <a:r>
            <a:rPr lang="fr-FR" sz="1200" b="1" kern="1200" dirty="0">
              <a:solidFill>
                <a:schemeClr val="tx1">
                  <a:lumMod val="65000"/>
                  <a:lumOff val="35000"/>
                </a:schemeClr>
              </a:solidFill>
            </a:rPr>
            <a:t> van 11/12/2017</a:t>
          </a:r>
        </a:p>
      </dsp:txBody>
      <dsp:txXfrm>
        <a:off x="240337" y="1623470"/>
        <a:ext cx="1159958" cy="1159958"/>
      </dsp:txXfrm>
    </dsp:sp>
    <dsp:sp modelId="{9258A090-637E-4A9A-8991-1B8A250B0D9F}">
      <dsp:nvSpPr>
        <dsp:cNvPr id="0" name=""/>
        <dsp:cNvSpPr/>
      </dsp:nvSpPr>
      <dsp:spPr>
        <a:xfrm>
          <a:off x="5126440" y="769509"/>
          <a:ext cx="3280856" cy="2867881"/>
        </a:xfrm>
        <a:prstGeom prst="rightArrow">
          <a:avLst>
            <a:gd name="adj1" fmla="val 70000"/>
            <a:gd name="adj2" fmla="val 50000"/>
          </a:avLst>
        </a:prstGeom>
        <a:solidFill>
          <a:schemeClr val="bg2"/>
        </a:solidFill>
        <a:ln w="19050" cap="flat" cmpd="sng" algn="ctr">
          <a:solidFill>
            <a:schemeClr val="accent2">
              <a:tint val="40000"/>
              <a:alpha val="90000"/>
              <a:hueOff val="812559"/>
              <a:satOff val="-25737"/>
              <a:lumOff val="-1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fr-FR" sz="1700" b="1" u="sng" kern="1200" dirty="0">
              <a:solidFill>
                <a:schemeClr val="tx1">
                  <a:lumMod val="65000"/>
                  <a:lumOff val="35000"/>
                </a:schemeClr>
              </a:solidFill>
            </a:rPr>
            <a:t>2e EN LAATSTE FASE:</a:t>
          </a:r>
        </a:p>
        <a:p>
          <a:pPr marL="0" lvl="0" indent="0" algn="ctr" defTabSz="755650">
            <a:lnSpc>
              <a:spcPct val="90000"/>
            </a:lnSpc>
            <a:spcBef>
              <a:spcPct val="0"/>
            </a:spcBef>
            <a:spcAft>
              <a:spcPct val="35000"/>
            </a:spcAft>
            <a:buNone/>
          </a:pPr>
          <a:r>
            <a:rPr lang="fr-FR" sz="1700" b="0" kern="1200" dirty="0" err="1">
              <a:solidFill>
                <a:schemeClr val="tx1">
                  <a:lumMod val="65000"/>
                  <a:lumOff val="35000"/>
                </a:schemeClr>
              </a:solidFill>
            </a:rPr>
            <a:t>Volledige</a:t>
          </a:r>
          <a:r>
            <a:rPr lang="fr-FR" sz="1700" b="0" kern="1200" dirty="0">
              <a:solidFill>
                <a:schemeClr val="tx1">
                  <a:lumMod val="65000"/>
                  <a:lumOff val="35000"/>
                </a:schemeClr>
              </a:solidFill>
            </a:rPr>
            <a:t> </a:t>
          </a:r>
          <a:r>
            <a:rPr lang="fr-FR" sz="1700" b="0" kern="1200" dirty="0" err="1">
              <a:solidFill>
                <a:schemeClr val="tx1">
                  <a:lumMod val="65000"/>
                  <a:lumOff val="35000"/>
                </a:schemeClr>
              </a:solidFill>
            </a:rPr>
            <a:t>implementatie</a:t>
          </a:r>
          <a:r>
            <a:rPr lang="fr-FR" sz="1700" b="0" kern="1200" dirty="0">
              <a:solidFill>
                <a:schemeClr val="tx1">
                  <a:lumMod val="65000"/>
                  <a:lumOff val="35000"/>
                </a:schemeClr>
              </a:solidFill>
            </a:rPr>
            <a:t> op 01/07/2021 van het IFIC-</a:t>
          </a:r>
          <a:r>
            <a:rPr lang="fr-FR" sz="1700" b="0" kern="1200" dirty="0" err="1">
              <a:solidFill>
                <a:schemeClr val="tx1">
                  <a:lumMod val="65000"/>
                  <a:lumOff val="35000"/>
                </a:schemeClr>
              </a:solidFill>
            </a:rPr>
            <a:t>loonmodel</a:t>
          </a:r>
          <a:r>
            <a:rPr lang="fr-FR" sz="1700" b="0" kern="1200" dirty="0">
              <a:solidFill>
                <a:schemeClr val="tx1">
                  <a:lumMod val="65000"/>
                  <a:lumOff val="35000"/>
                </a:schemeClr>
              </a:solidFill>
            </a:rPr>
            <a:t> (100%) </a:t>
          </a:r>
          <a:endParaRPr lang="fr-FR" sz="1700" kern="1200" dirty="0">
            <a:solidFill>
              <a:schemeClr val="tx1">
                <a:lumMod val="65000"/>
                <a:lumOff val="35000"/>
              </a:schemeClr>
            </a:solidFill>
          </a:endParaRPr>
        </a:p>
      </dsp:txBody>
      <dsp:txXfrm>
        <a:off x="5946655" y="1199691"/>
        <a:ext cx="1599417" cy="2007517"/>
      </dsp:txXfrm>
    </dsp:sp>
    <dsp:sp modelId="{F85DB8BC-045A-4360-85F8-9B9F6C0D1499}">
      <dsp:nvSpPr>
        <dsp:cNvPr id="0" name=""/>
        <dsp:cNvSpPr/>
      </dsp:nvSpPr>
      <dsp:spPr>
        <a:xfrm>
          <a:off x="4306226" y="1383235"/>
          <a:ext cx="1640428" cy="1640428"/>
        </a:xfrm>
        <a:prstGeom prst="ellipse">
          <a:avLst/>
        </a:prstGeom>
        <a:solidFill>
          <a:schemeClr val="bg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err="1">
              <a:solidFill>
                <a:schemeClr val="tx1">
                  <a:lumMod val="65000"/>
                  <a:lumOff val="35000"/>
                </a:schemeClr>
              </a:solidFill>
            </a:rPr>
            <a:t>Sociaal</a:t>
          </a:r>
          <a:r>
            <a:rPr lang="fr-FR" sz="1200" b="1" kern="1200" dirty="0">
              <a:solidFill>
                <a:schemeClr val="tx1">
                  <a:lumMod val="65000"/>
                  <a:lumOff val="35000"/>
                </a:schemeClr>
              </a:solidFill>
            </a:rPr>
            <a:t> </a:t>
          </a:r>
          <a:r>
            <a:rPr lang="fr-FR" sz="1200" b="1" kern="1200" dirty="0" err="1">
              <a:solidFill>
                <a:schemeClr val="tx1">
                  <a:lumMod val="65000"/>
                  <a:lumOff val="35000"/>
                </a:schemeClr>
              </a:solidFill>
            </a:rPr>
            <a:t>akkoord</a:t>
          </a:r>
          <a:r>
            <a:rPr lang="fr-FR" sz="1200" b="1" kern="1200" dirty="0">
              <a:solidFill>
                <a:schemeClr val="tx1">
                  <a:lumMod val="65000"/>
                  <a:lumOff val="35000"/>
                </a:schemeClr>
              </a:solidFill>
            </a:rPr>
            <a:t> 2020</a:t>
          </a:r>
        </a:p>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a:t>
          </a:r>
        </a:p>
        <a:p>
          <a:pPr marL="0" lvl="0" indent="0" algn="ctr" defTabSz="533400">
            <a:lnSpc>
              <a:spcPct val="90000"/>
            </a:lnSpc>
            <a:spcBef>
              <a:spcPct val="0"/>
            </a:spcBef>
            <a:spcAft>
              <a:spcPct val="35000"/>
            </a:spcAft>
            <a:buNone/>
          </a:pPr>
          <a:r>
            <a:rPr lang="fr-FR" sz="1200" b="1" kern="1200" dirty="0" err="1">
              <a:solidFill>
                <a:schemeClr val="tx1">
                  <a:lumMod val="65000"/>
                  <a:lumOff val="35000"/>
                </a:schemeClr>
              </a:solidFill>
            </a:rPr>
            <a:t>Collectieve</a:t>
          </a:r>
          <a:r>
            <a:rPr lang="fr-FR" sz="1200" b="1" kern="1200" dirty="0">
              <a:solidFill>
                <a:schemeClr val="tx1">
                  <a:lumMod val="65000"/>
                  <a:lumOff val="35000"/>
                </a:schemeClr>
              </a:solidFill>
            </a:rPr>
            <a:t> </a:t>
          </a:r>
          <a:r>
            <a:rPr lang="fr-FR" sz="1200" b="1" kern="1200" dirty="0" err="1">
              <a:solidFill>
                <a:schemeClr val="tx1">
                  <a:lumMod val="65000"/>
                  <a:lumOff val="35000"/>
                </a:schemeClr>
              </a:solidFill>
            </a:rPr>
            <a:t>arbeids-overeenkomst</a:t>
          </a:r>
          <a:r>
            <a:rPr lang="fr-FR" sz="1200" b="1" kern="1200" dirty="0">
              <a:solidFill>
                <a:schemeClr val="tx1">
                  <a:lumMod val="65000"/>
                  <a:lumOff val="35000"/>
                </a:schemeClr>
              </a:solidFill>
            </a:rPr>
            <a:t> van 31/03/2021 </a:t>
          </a:r>
          <a:endParaRPr lang="fr-FR" sz="1200" kern="1200" dirty="0">
            <a:solidFill>
              <a:schemeClr val="tx1">
                <a:lumMod val="65000"/>
                <a:lumOff val="35000"/>
              </a:schemeClr>
            </a:solidFill>
          </a:endParaRPr>
        </a:p>
      </dsp:txBody>
      <dsp:txXfrm>
        <a:off x="4546461" y="1623470"/>
        <a:ext cx="1159958" cy="1159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768E0-64A2-4006-AEC4-330F7E253AAB}">
      <dsp:nvSpPr>
        <dsp:cNvPr id="0" name=""/>
        <dsp:cNvSpPr/>
      </dsp:nvSpPr>
      <dsp:spPr>
        <a:xfrm>
          <a:off x="3058853" y="1741729"/>
          <a:ext cx="1886970" cy="1349460"/>
        </a:xfrm>
        <a:custGeom>
          <a:avLst/>
          <a:gdLst/>
          <a:ahLst/>
          <a:cxnLst/>
          <a:rect l="0" t="0" r="0" b="0"/>
          <a:pathLst>
            <a:path>
              <a:moveTo>
                <a:pt x="0" y="0"/>
              </a:moveTo>
              <a:lnTo>
                <a:pt x="0" y="1107986"/>
              </a:lnTo>
              <a:lnTo>
                <a:pt x="1886970" y="1107986"/>
              </a:lnTo>
              <a:lnTo>
                <a:pt x="1886970" y="134946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977FA-310B-476F-A74D-DFD542A1CDE9}">
      <dsp:nvSpPr>
        <dsp:cNvPr id="0" name=""/>
        <dsp:cNvSpPr/>
      </dsp:nvSpPr>
      <dsp:spPr>
        <a:xfrm>
          <a:off x="698940" y="1741729"/>
          <a:ext cx="2359912" cy="1343031"/>
        </a:xfrm>
        <a:custGeom>
          <a:avLst/>
          <a:gdLst/>
          <a:ahLst/>
          <a:cxnLst/>
          <a:rect l="0" t="0" r="0" b="0"/>
          <a:pathLst>
            <a:path>
              <a:moveTo>
                <a:pt x="2359912" y="0"/>
              </a:moveTo>
              <a:lnTo>
                <a:pt x="2359912" y="1101557"/>
              </a:lnTo>
              <a:lnTo>
                <a:pt x="0" y="1101557"/>
              </a:lnTo>
              <a:lnTo>
                <a:pt x="0" y="134303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F396E-05DC-45D0-B41D-9F4EDEE2F51A}">
      <dsp:nvSpPr>
        <dsp:cNvPr id="0" name=""/>
        <dsp:cNvSpPr/>
      </dsp:nvSpPr>
      <dsp:spPr>
        <a:xfrm>
          <a:off x="2286134" y="196291"/>
          <a:ext cx="1545437" cy="1545437"/>
        </a:xfrm>
        <a:prstGeom prst="ellipse">
          <a:avLst/>
        </a:prstGeom>
        <a:solidFill>
          <a:srgbClr val="AFCFD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16ADA-81FB-4105-B216-739D3E5EEA23}">
      <dsp:nvSpPr>
        <dsp:cNvPr id="0" name=""/>
        <dsp:cNvSpPr/>
      </dsp:nvSpPr>
      <dsp:spPr>
        <a:xfrm>
          <a:off x="1502678" y="1662711"/>
          <a:ext cx="3058784" cy="1067124"/>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fr-FR" sz="1300" b="0" kern="1200" dirty="0" err="1">
              <a:solidFill>
                <a:schemeClr val="tx1">
                  <a:lumMod val="65000"/>
                  <a:lumOff val="35000"/>
                </a:schemeClr>
              </a:solidFill>
            </a:rPr>
            <a:t>Voor</a:t>
          </a:r>
          <a:r>
            <a:rPr lang="fr-FR" sz="1300" b="0" kern="1200" dirty="0">
              <a:solidFill>
                <a:schemeClr val="tx1">
                  <a:lumMod val="65000"/>
                  <a:lumOff val="35000"/>
                </a:schemeClr>
              </a:solidFill>
            </a:rPr>
            <a:t> de </a:t>
          </a:r>
          <a:r>
            <a:rPr lang="fr-FR" sz="1300" b="0" kern="1200" dirty="0" err="1">
              <a:solidFill>
                <a:schemeClr val="tx1">
                  <a:lumMod val="65000"/>
                  <a:lumOff val="35000"/>
                </a:schemeClr>
              </a:solidFill>
            </a:rPr>
            <a:t>laatste</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keer</a:t>
          </a:r>
          <a:r>
            <a:rPr lang="fr-FR" sz="1300" b="0" kern="1200" dirty="0">
              <a:solidFill>
                <a:schemeClr val="tx1">
                  <a:lumMod val="65000"/>
                  <a:lumOff val="35000"/>
                </a:schemeClr>
              </a:solidFill>
            </a:rPr>
            <a:t> op </a:t>
          </a:r>
          <a:r>
            <a:rPr lang="fr-FR" sz="1300" b="0" kern="1200" dirty="0" err="1">
              <a:solidFill>
                <a:schemeClr val="tx1">
                  <a:lumMod val="65000"/>
                  <a:lumOff val="35000"/>
                </a:schemeClr>
              </a:solidFill>
            </a:rPr>
            <a:t>sectoraal</a:t>
          </a:r>
          <a:r>
            <a:rPr lang="fr-FR" sz="1300" b="0" kern="1200" dirty="0">
              <a:solidFill>
                <a:schemeClr val="tx1">
                  <a:lumMod val="65000"/>
                  <a:lumOff val="35000"/>
                </a:schemeClr>
              </a:solidFill>
            </a:rPr>
            <a:t> niveau, </a:t>
          </a:r>
          <a:r>
            <a:rPr lang="fr-FR" sz="1300" b="0" kern="1200" dirty="0" err="1">
              <a:solidFill>
                <a:schemeClr val="tx1">
                  <a:lumMod val="65000"/>
                  <a:lumOff val="35000"/>
                </a:schemeClr>
              </a:solidFill>
            </a:rPr>
            <a:t>mogelijkheid</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voor</a:t>
          </a:r>
          <a:r>
            <a:rPr lang="fr-FR" sz="1300" b="0" kern="1200" dirty="0">
              <a:solidFill>
                <a:schemeClr val="tx1">
                  <a:lumMod val="65000"/>
                  <a:lumOff val="35000"/>
                </a:schemeClr>
              </a:solidFill>
            </a:rPr>
            <a:t> ALLE </a:t>
          </a:r>
          <a:r>
            <a:rPr lang="fr-FR" sz="1300" b="0" kern="1200" dirty="0" err="1">
              <a:solidFill>
                <a:schemeClr val="tx1">
                  <a:lumMod val="65000"/>
                  <a:lumOff val="35000"/>
                </a:schemeClr>
              </a:solidFill>
            </a:rPr>
            <a:t>werknemers</a:t>
          </a:r>
          <a:r>
            <a:rPr lang="fr-FR" sz="1300" b="0" kern="1200" dirty="0">
              <a:solidFill>
                <a:schemeClr val="tx1">
                  <a:lumMod val="65000"/>
                  <a:lumOff val="35000"/>
                </a:schemeClr>
              </a:solidFill>
            </a:rPr>
            <a:t> die op </a:t>
          </a:r>
          <a:r>
            <a:rPr lang="fr-FR" sz="1300" b="1" kern="1200" dirty="0">
              <a:solidFill>
                <a:schemeClr val="tx1">
                  <a:lumMod val="65000"/>
                  <a:lumOff val="35000"/>
                </a:schemeClr>
              </a:solidFill>
            </a:rPr>
            <a:t>30/06/2021</a:t>
          </a:r>
          <a:r>
            <a:rPr lang="fr-FR" sz="1300" b="0" kern="1200" dirty="0">
              <a:solidFill>
                <a:schemeClr val="tx1">
                  <a:lumMod val="65000"/>
                  <a:lumOff val="35000"/>
                </a:schemeClr>
              </a:solidFill>
            </a:rPr>
            <a:t> </a:t>
          </a:r>
          <a:r>
            <a:rPr lang="fr-FR" sz="1300" b="1" kern="1200" dirty="0">
              <a:solidFill>
                <a:schemeClr val="tx1">
                  <a:lumMod val="65000"/>
                  <a:lumOff val="35000"/>
                </a:schemeClr>
              </a:solidFill>
            </a:rPr>
            <a:t>in </a:t>
          </a:r>
          <a:r>
            <a:rPr lang="fr-FR" sz="1300" b="1" kern="1200" dirty="0" err="1">
              <a:solidFill>
                <a:schemeClr val="tx1">
                  <a:lumMod val="65000"/>
                  <a:lumOff val="35000"/>
                </a:schemeClr>
              </a:solidFill>
            </a:rPr>
            <a:t>dienst</a:t>
          </a:r>
          <a:r>
            <a:rPr lang="fr-FR" sz="1300" b="1" kern="1200" dirty="0">
              <a:solidFill>
                <a:schemeClr val="tx1">
                  <a:lumMod val="65000"/>
                  <a:lumOff val="35000"/>
                </a:schemeClr>
              </a:solidFill>
            </a:rPr>
            <a:t> </a:t>
          </a:r>
          <a:r>
            <a:rPr lang="fr-FR" sz="1300" b="1" kern="1200" dirty="0" err="1">
              <a:solidFill>
                <a:schemeClr val="tx1">
                  <a:lumMod val="65000"/>
                  <a:lumOff val="35000"/>
                </a:schemeClr>
              </a:solidFill>
            </a:rPr>
            <a:t>zijn</a:t>
          </a:r>
          <a:r>
            <a:rPr lang="fr-FR" sz="1300" b="1" kern="1200" dirty="0">
              <a:solidFill>
                <a:schemeClr val="tx1">
                  <a:lumMod val="65000"/>
                  <a:lumOff val="35000"/>
                </a:schemeClr>
              </a:solidFill>
            </a:rPr>
            <a:t> </a:t>
          </a:r>
          <a:r>
            <a:rPr lang="fr-FR" sz="1300" b="0" kern="1200" dirty="0">
              <a:solidFill>
                <a:schemeClr val="tx1">
                  <a:lumMod val="65000"/>
                  <a:lumOff val="35000"/>
                </a:schemeClr>
              </a:solidFill>
            </a:rPr>
            <a:t>en die </a:t>
          </a:r>
          <a:r>
            <a:rPr lang="fr-FR" sz="1300" b="1" kern="1200" dirty="0" err="1">
              <a:solidFill>
                <a:schemeClr val="tx1">
                  <a:lumMod val="65000"/>
                  <a:lumOff val="35000"/>
                </a:schemeClr>
              </a:solidFill>
            </a:rPr>
            <a:t>nog</a:t>
          </a:r>
          <a:r>
            <a:rPr lang="fr-FR" sz="1300" b="1" kern="1200" dirty="0">
              <a:solidFill>
                <a:schemeClr val="tx1">
                  <a:lumMod val="65000"/>
                  <a:lumOff val="35000"/>
                </a:schemeClr>
              </a:solidFill>
            </a:rPr>
            <a:t> niet </a:t>
          </a:r>
          <a:r>
            <a:rPr lang="fr-FR" sz="1300" b="0" kern="1200" dirty="0">
              <a:solidFill>
                <a:schemeClr val="tx1">
                  <a:lumMod val="65000"/>
                  <a:lumOff val="35000"/>
                </a:schemeClr>
              </a:solidFill>
            </a:rPr>
            <a:t>met de IFIC-</a:t>
          </a:r>
          <a:r>
            <a:rPr lang="fr-FR" sz="1300" b="0" kern="1200" dirty="0" err="1">
              <a:solidFill>
                <a:schemeClr val="tx1">
                  <a:lumMod val="65000"/>
                  <a:lumOff val="35000"/>
                </a:schemeClr>
              </a:solidFill>
            </a:rPr>
            <a:t>barema’s</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verloond</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worden</a:t>
          </a:r>
          <a:r>
            <a:rPr lang="fr-FR" sz="1300" b="0" kern="1200" dirty="0">
              <a:solidFill>
                <a:schemeClr val="tx1">
                  <a:lumMod val="65000"/>
                  <a:lumOff val="35000"/>
                </a:schemeClr>
              </a:solidFill>
            </a:rPr>
            <a:t> om </a:t>
          </a:r>
          <a:r>
            <a:rPr lang="fr-FR" sz="1300" b="0" kern="1200" dirty="0" err="1">
              <a:solidFill>
                <a:schemeClr val="tx1">
                  <a:lumMod val="65000"/>
                  <a:lumOff val="35000"/>
                </a:schemeClr>
              </a:solidFill>
            </a:rPr>
            <a:t>wel</a:t>
          </a:r>
          <a:r>
            <a:rPr lang="fr-FR" sz="1300" b="0" kern="1200" dirty="0">
              <a:solidFill>
                <a:schemeClr val="tx1">
                  <a:lumMod val="65000"/>
                  <a:lumOff val="35000"/>
                </a:schemeClr>
              </a:solidFill>
            </a:rPr>
            <a:t> of niet te </a:t>
          </a:r>
          <a:r>
            <a:rPr lang="fr-FR" sz="1300" b="0" kern="1200" dirty="0" err="1">
              <a:solidFill>
                <a:schemeClr val="tx1">
                  <a:lumMod val="65000"/>
                  <a:lumOff val="35000"/>
                </a:schemeClr>
              </a:solidFill>
            </a:rPr>
            <a:t>kiezen</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voor</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deze</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nieuwe</a:t>
          </a:r>
          <a:r>
            <a:rPr lang="fr-FR" sz="1300" b="0" kern="1200" dirty="0">
              <a:solidFill>
                <a:schemeClr val="tx1">
                  <a:lumMod val="65000"/>
                  <a:lumOff val="35000"/>
                </a:schemeClr>
              </a:solidFill>
            </a:rPr>
            <a:t> </a:t>
          </a:r>
          <a:r>
            <a:rPr lang="fr-FR" sz="1300" b="0" kern="1200" dirty="0" err="1">
              <a:solidFill>
                <a:schemeClr val="tx1">
                  <a:lumMod val="65000"/>
                  <a:lumOff val="35000"/>
                </a:schemeClr>
              </a:solidFill>
            </a:rPr>
            <a:t>barema’s</a:t>
          </a:r>
          <a:endParaRPr lang="fr-FR" sz="1300" b="0" kern="1200" dirty="0">
            <a:solidFill>
              <a:schemeClr val="tx1">
                <a:lumMod val="65000"/>
                <a:lumOff val="35000"/>
              </a:schemeClr>
            </a:solidFill>
          </a:endParaRPr>
        </a:p>
      </dsp:txBody>
      <dsp:txXfrm>
        <a:off x="1502678" y="1662711"/>
        <a:ext cx="3058784" cy="1067124"/>
      </dsp:txXfrm>
    </dsp:sp>
    <dsp:sp modelId="{AD6BFD09-AD31-44A4-9796-9BCA0C181D18}">
      <dsp:nvSpPr>
        <dsp:cNvPr id="0" name=""/>
        <dsp:cNvSpPr/>
      </dsp:nvSpPr>
      <dsp:spPr>
        <a:xfrm>
          <a:off x="4142" y="3084761"/>
          <a:ext cx="1389595" cy="1413503"/>
        </a:xfrm>
        <a:prstGeom prst="ellipse">
          <a:avLst/>
        </a:prstGeom>
        <a:solidFill>
          <a:srgbClr val="8FA8D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78ED2-5ECB-4187-B808-77F85EBC20B2}">
      <dsp:nvSpPr>
        <dsp:cNvPr id="0" name=""/>
        <dsp:cNvSpPr/>
      </dsp:nvSpPr>
      <dsp:spPr>
        <a:xfrm>
          <a:off x="0" y="4482717"/>
          <a:ext cx="2390321" cy="789085"/>
        </a:xfrm>
        <a:prstGeom prst="rect">
          <a:avLst/>
        </a:prstGeom>
        <a:solidFill>
          <a:srgbClr val="336699">
            <a:alpha val="78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fr-FR" sz="1300" kern="1200" dirty="0">
              <a:solidFill>
                <a:schemeClr val="bg1"/>
              </a:solidFill>
            </a:rPr>
            <a:t>De </a:t>
          </a:r>
          <a:r>
            <a:rPr lang="fr-FR" sz="1300" kern="1200" dirty="0" err="1">
              <a:solidFill>
                <a:schemeClr val="bg1"/>
              </a:solidFill>
            </a:rPr>
            <a:t>bestaande</a:t>
          </a:r>
          <a:r>
            <a:rPr lang="fr-FR" sz="1300" kern="1200" dirty="0">
              <a:solidFill>
                <a:schemeClr val="bg1"/>
              </a:solidFill>
            </a:rPr>
            <a:t> </a:t>
          </a:r>
          <a:r>
            <a:rPr lang="fr-FR" sz="1300" kern="1200" dirty="0" err="1">
              <a:solidFill>
                <a:schemeClr val="bg1"/>
              </a:solidFill>
            </a:rPr>
            <a:t>loonsvoorwaarden</a:t>
          </a:r>
          <a:r>
            <a:rPr lang="fr-FR" sz="1300" kern="1200" dirty="0">
              <a:solidFill>
                <a:schemeClr val="bg1"/>
              </a:solidFill>
            </a:rPr>
            <a:t> </a:t>
          </a:r>
          <a:r>
            <a:rPr lang="fr-FR" sz="1300" kern="1200" dirty="0" err="1">
              <a:solidFill>
                <a:schemeClr val="bg1"/>
              </a:solidFill>
            </a:rPr>
            <a:t>behouden</a:t>
          </a:r>
          <a:r>
            <a:rPr lang="fr-FR" sz="1300" kern="1200" dirty="0">
              <a:solidFill>
                <a:schemeClr val="bg1"/>
              </a:solidFill>
            </a:rPr>
            <a:t> en </a:t>
          </a:r>
          <a:r>
            <a:rPr lang="fr-FR" sz="1300" kern="1200" dirty="0" err="1">
              <a:solidFill>
                <a:schemeClr val="bg1"/>
              </a:solidFill>
            </a:rPr>
            <a:t>alle</a:t>
          </a:r>
          <a:r>
            <a:rPr lang="fr-FR" sz="1300" kern="1200" dirty="0">
              <a:solidFill>
                <a:schemeClr val="bg1"/>
              </a:solidFill>
            </a:rPr>
            <a:t> </a:t>
          </a:r>
          <a:r>
            <a:rPr lang="fr-FR" sz="1300" kern="1200" dirty="0" err="1">
              <a:solidFill>
                <a:schemeClr val="bg1"/>
              </a:solidFill>
            </a:rPr>
            <a:t>overeengekomen</a:t>
          </a:r>
          <a:r>
            <a:rPr lang="fr-FR" sz="1300" kern="1200" dirty="0">
              <a:solidFill>
                <a:schemeClr val="bg1"/>
              </a:solidFill>
            </a:rPr>
            <a:t> </a:t>
          </a:r>
          <a:r>
            <a:rPr lang="fr-FR" sz="1300" kern="1200" dirty="0" err="1">
              <a:solidFill>
                <a:schemeClr val="bg1"/>
              </a:solidFill>
            </a:rPr>
            <a:t>toekomstige</a:t>
          </a:r>
          <a:r>
            <a:rPr lang="fr-FR" sz="1300" kern="1200" dirty="0">
              <a:solidFill>
                <a:schemeClr val="bg1"/>
              </a:solidFill>
            </a:rPr>
            <a:t> </a:t>
          </a:r>
          <a:r>
            <a:rPr lang="fr-FR" sz="1300" kern="1200" dirty="0" err="1">
              <a:solidFill>
                <a:schemeClr val="bg1"/>
              </a:solidFill>
            </a:rPr>
            <a:t>verhogingen</a:t>
          </a:r>
          <a:endParaRPr lang="fr-FR" sz="1300" kern="1200" dirty="0">
            <a:solidFill>
              <a:schemeClr val="bg1"/>
            </a:solidFill>
          </a:endParaRPr>
        </a:p>
      </dsp:txBody>
      <dsp:txXfrm>
        <a:off x="0" y="4482717"/>
        <a:ext cx="2390321" cy="789085"/>
      </dsp:txXfrm>
    </dsp:sp>
    <dsp:sp modelId="{70D2860A-423E-4050-A902-1261B09DCA08}">
      <dsp:nvSpPr>
        <dsp:cNvPr id="0" name=""/>
        <dsp:cNvSpPr/>
      </dsp:nvSpPr>
      <dsp:spPr>
        <a:xfrm>
          <a:off x="4220696" y="3091190"/>
          <a:ext cx="1450254" cy="1380137"/>
        </a:xfrm>
        <a:prstGeom prst="ellipse">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4E0C9-3058-44DB-991F-221DC141A5EC}">
      <dsp:nvSpPr>
        <dsp:cNvPr id="0" name=""/>
        <dsp:cNvSpPr/>
      </dsp:nvSpPr>
      <dsp:spPr>
        <a:xfrm>
          <a:off x="4227561" y="4453686"/>
          <a:ext cx="2824326" cy="799377"/>
        </a:xfrm>
        <a:prstGeom prst="rect">
          <a:avLst/>
        </a:prstGeom>
        <a:solidFill>
          <a:srgbClr val="00B050">
            <a:alpha val="78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chemeClr val="bg1"/>
              </a:solidFill>
            </a:rPr>
            <a:t>Overgaan</a:t>
          </a:r>
          <a:r>
            <a:rPr lang="fr-FR" sz="1300" kern="1200" dirty="0">
              <a:solidFill>
                <a:schemeClr val="bg1"/>
              </a:solidFill>
            </a:rPr>
            <a:t> </a:t>
          </a:r>
          <a:r>
            <a:rPr lang="fr-FR" sz="1300" kern="1200" dirty="0" err="1">
              <a:solidFill>
                <a:schemeClr val="bg1"/>
              </a:solidFill>
            </a:rPr>
            <a:t>naar</a:t>
          </a:r>
          <a:r>
            <a:rPr lang="fr-FR" sz="1300" kern="1200" dirty="0">
              <a:solidFill>
                <a:schemeClr val="bg1"/>
              </a:solidFill>
            </a:rPr>
            <a:t> het </a:t>
          </a:r>
          <a:r>
            <a:rPr lang="fr-FR" sz="1300" kern="1200" dirty="0" err="1">
              <a:solidFill>
                <a:schemeClr val="bg1"/>
              </a:solidFill>
            </a:rPr>
            <a:t>nieuwe</a:t>
          </a:r>
          <a:r>
            <a:rPr lang="fr-FR" sz="1300" kern="1200" dirty="0">
              <a:solidFill>
                <a:schemeClr val="bg1"/>
              </a:solidFill>
            </a:rPr>
            <a:t> </a:t>
          </a:r>
          <a:r>
            <a:rPr lang="fr-FR" sz="1300" kern="1200" dirty="0" err="1">
              <a:solidFill>
                <a:schemeClr val="bg1"/>
              </a:solidFill>
            </a:rPr>
            <a:t>loonmodel</a:t>
          </a:r>
          <a:r>
            <a:rPr lang="fr-FR" sz="1300" kern="1200" dirty="0">
              <a:solidFill>
                <a:schemeClr val="bg1"/>
              </a:solidFill>
            </a:rPr>
            <a:t>, </a:t>
          </a:r>
          <a:r>
            <a:rPr lang="fr-FR" sz="1300" kern="1200" dirty="0" err="1">
              <a:solidFill>
                <a:schemeClr val="bg1"/>
              </a:solidFill>
            </a:rPr>
            <a:t>namelijk</a:t>
          </a:r>
          <a:r>
            <a:rPr lang="fr-FR" sz="1300" kern="1200" dirty="0">
              <a:solidFill>
                <a:schemeClr val="bg1"/>
              </a:solidFill>
            </a:rPr>
            <a:t> 100%  van het IFIC-</a:t>
          </a:r>
          <a:r>
            <a:rPr lang="fr-FR" sz="1300" kern="1200" dirty="0" err="1">
              <a:solidFill>
                <a:schemeClr val="bg1"/>
              </a:solidFill>
            </a:rPr>
            <a:t>barema</a:t>
          </a:r>
          <a:r>
            <a:rPr lang="fr-FR" sz="1300" kern="1200" dirty="0">
              <a:solidFill>
                <a:schemeClr val="bg1"/>
              </a:solidFill>
            </a:rPr>
            <a:t> </a:t>
          </a:r>
          <a:r>
            <a:rPr lang="fr-FR" sz="1300" kern="1200" dirty="0" err="1">
              <a:solidFill>
                <a:schemeClr val="bg1"/>
              </a:solidFill>
            </a:rPr>
            <a:t>voor</a:t>
          </a:r>
          <a:r>
            <a:rPr lang="fr-FR" sz="1300" kern="1200" dirty="0">
              <a:solidFill>
                <a:schemeClr val="bg1"/>
              </a:solidFill>
            </a:rPr>
            <a:t> de </a:t>
          </a:r>
          <a:r>
            <a:rPr lang="fr-FR" sz="1300" kern="1200" dirty="0" err="1">
              <a:solidFill>
                <a:schemeClr val="bg1"/>
              </a:solidFill>
            </a:rPr>
            <a:t>verloningscategorie</a:t>
          </a:r>
          <a:r>
            <a:rPr lang="fr-FR" sz="1300" kern="1200" dirty="0">
              <a:solidFill>
                <a:schemeClr val="bg1"/>
              </a:solidFill>
            </a:rPr>
            <a:t> van </a:t>
          </a:r>
          <a:r>
            <a:rPr lang="fr-FR" sz="1300" kern="1200" dirty="0" err="1">
              <a:solidFill>
                <a:schemeClr val="bg1"/>
              </a:solidFill>
            </a:rPr>
            <a:t>toepassing</a:t>
          </a:r>
          <a:r>
            <a:rPr lang="fr-FR" sz="1300" kern="1200" dirty="0">
              <a:solidFill>
                <a:schemeClr val="bg1"/>
              </a:solidFill>
            </a:rPr>
            <a:t> op de </a:t>
          </a:r>
          <a:r>
            <a:rPr lang="fr-FR" sz="1300" kern="1200" dirty="0" err="1">
              <a:solidFill>
                <a:schemeClr val="bg1"/>
              </a:solidFill>
            </a:rPr>
            <a:t>werknemer</a:t>
          </a:r>
          <a:endParaRPr lang="fr-FR" sz="1300" kern="1200" dirty="0">
            <a:solidFill>
              <a:schemeClr val="bg1"/>
            </a:solidFill>
          </a:endParaRPr>
        </a:p>
      </dsp:txBody>
      <dsp:txXfrm>
        <a:off x="4227561" y="4453686"/>
        <a:ext cx="2824326" cy="79937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3078427" cy="511731"/>
          </a:xfrm>
          <a:prstGeom prst="rect">
            <a:avLst/>
          </a:prstGeom>
        </p:spPr>
        <p:txBody>
          <a:bodyPr vert="horz" lIns="94788" tIns="47394" rIns="94788" bIns="47394" rtlCol="0"/>
          <a:lstStyle>
            <a:lvl1pPr algn="l">
              <a:defRPr sz="1200"/>
            </a:lvl1pPr>
          </a:lstStyle>
          <a:p>
            <a:endParaRPr lang="nl-NL"/>
          </a:p>
        </p:txBody>
      </p:sp>
      <p:sp>
        <p:nvSpPr>
          <p:cNvPr id="3" name="Tijdelijke aanduiding voor datum 2"/>
          <p:cNvSpPr>
            <a:spLocks noGrp="1"/>
          </p:cNvSpPr>
          <p:nvPr>
            <p:ph type="dt" sz="quarter" idx="1"/>
          </p:nvPr>
        </p:nvSpPr>
        <p:spPr>
          <a:xfrm>
            <a:off x="4023994" y="1"/>
            <a:ext cx="3078427" cy="511731"/>
          </a:xfrm>
          <a:prstGeom prst="rect">
            <a:avLst/>
          </a:prstGeom>
        </p:spPr>
        <p:txBody>
          <a:bodyPr vert="horz" lIns="94788" tIns="47394" rIns="94788" bIns="47394" rtlCol="0"/>
          <a:lstStyle>
            <a:lvl1pPr algn="r">
              <a:defRPr sz="1200"/>
            </a:lvl1pPr>
          </a:lstStyle>
          <a:p>
            <a:fld id="{72758D4E-B143-974C-94CC-43E721061E22}" type="datetimeFigureOut">
              <a:rPr lang="nl-NL" smtClean="0"/>
              <a:pPr/>
              <a:t>25-6-2021</a:t>
            </a:fld>
            <a:endParaRPr lang="nl-NL"/>
          </a:p>
        </p:txBody>
      </p:sp>
      <p:sp>
        <p:nvSpPr>
          <p:cNvPr id="4" name="Tijdelijke aanduiding voor voettekst 3"/>
          <p:cNvSpPr>
            <a:spLocks noGrp="1"/>
          </p:cNvSpPr>
          <p:nvPr>
            <p:ph type="ftr" sz="quarter" idx="2"/>
          </p:nvPr>
        </p:nvSpPr>
        <p:spPr>
          <a:xfrm>
            <a:off x="2" y="9721107"/>
            <a:ext cx="3078427" cy="511731"/>
          </a:xfrm>
          <a:prstGeom prst="rect">
            <a:avLst/>
          </a:prstGeom>
        </p:spPr>
        <p:txBody>
          <a:bodyPr vert="horz" lIns="94788" tIns="47394" rIns="94788" bIns="47394"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3994" y="9721107"/>
            <a:ext cx="3078427" cy="511731"/>
          </a:xfrm>
          <a:prstGeom prst="rect">
            <a:avLst/>
          </a:prstGeom>
        </p:spPr>
        <p:txBody>
          <a:bodyPr vert="horz" lIns="94788" tIns="47394" rIns="94788" bIns="47394" rtlCol="0" anchor="b"/>
          <a:lstStyle>
            <a:lvl1pPr algn="r">
              <a:defRPr sz="1200"/>
            </a:lvl1pPr>
          </a:lstStyle>
          <a:p>
            <a:fld id="{923E5F64-8988-A74A-8DFC-76904E6AFEE5}" type="slidenum">
              <a:rPr lang="nl-NL" smtClean="0"/>
              <a:pPr/>
              <a:t>‹N°›</a:t>
            </a:fld>
            <a:endParaRPr lang="nl-NL"/>
          </a:p>
        </p:txBody>
      </p:sp>
    </p:spTree>
    <p:extLst>
      <p:ext uri="{BB962C8B-B14F-4D97-AF65-F5344CB8AC3E}">
        <p14:creationId xmlns:p14="http://schemas.microsoft.com/office/powerpoint/2010/main" val="3265617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3078427" cy="511731"/>
          </a:xfrm>
          <a:prstGeom prst="rect">
            <a:avLst/>
          </a:prstGeom>
        </p:spPr>
        <p:txBody>
          <a:bodyPr vert="horz" lIns="94788" tIns="47394" rIns="94788" bIns="47394" rtlCol="0"/>
          <a:lstStyle>
            <a:lvl1pPr algn="l">
              <a:defRPr sz="1200"/>
            </a:lvl1pPr>
          </a:lstStyle>
          <a:p>
            <a:endParaRPr lang="nl-NL"/>
          </a:p>
        </p:txBody>
      </p:sp>
      <p:sp>
        <p:nvSpPr>
          <p:cNvPr id="3" name="Tijdelijke aanduiding voor datum 2"/>
          <p:cNvSpPr>
            <a:spLocks noGrp="1"/>
          </p:cNvSpPr>
          <p:nvPr>
            <p:ph type="dt" idx="1"/>
          </p:nvPr>
        </p:nvSpPr>
        <p:spPr>
          <a:xfrm>
            <a:off x="4023994" y="1"/>
            <a:ext cx="3078427" cy="511731"/>
          </a:xfrm>
          <a:prstGeom prst="rect">
            <a:avLst/>
          </a:prstGeom>
        </p:spPr>
        <p:txBody>
          <a:bodyPr vert="horz" lIns="94788" tIns="47394" rIns="94788" bIns="47394" rtlCol="0"/>
          <a:lstStyle>
            <a:lvl1pPr algn="r">
              <a:defRPr sz="1200"/>
            </a:lvl1pPr>
          </a:lstStyle>
          <a:p>
            <a:fld id="{E9DF4843-2F4A-9344-B572-70F79E4571F4}" type="datetimeFigureOut">
              <a:rPr lang="nl-NL" smtClean="0"/>
              <a:pPr/>
              <a:t>25-6-2021</a:t>
            </a:fld>
            <a:endParaRPr lang="nl-NL"/>
          </a:p>
        </p:txBody>
      </p:sp>
      <p:sp>
        <p:nvSpPr>
          <p:cNvPr id="4" name="Tijdelijke aanduiding voor dia-afbeelding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88" tIns="47394" rIns="94788" bIns="47394" rtlCol="0" anchor="ctr"/>
          <a:lstStyle/>
          <a:p>
            <a:endParaRPr lang="nl-NL"/>
          </a:p>
        </p:txBody>
      </p:sp>
      <p:sp>
        <p:nvSpPr>
          <p:cNvPr id="5" name="Tijdelijke aanduiding voor notities 4"/>
          <p:cNvSpPr>
            <a:spLocks noGrp="1"/>
          </p:cNvSpPr>
          <p:nvPr>
            <p:ph type="body" sz="quarter" idx="3"/>
          </p:nvPr>
        </p:nvSpPr>
        <p:spPr>
          <a:xfrm>
            <a:off x="710407" y="4861443"/>
            <a:ext cx="5683250" cy="4605576"/>
          </a:xfrm>
          <a:prstGeom prst="rect">
            <a:avLst/>
          </a:prstGeom>
        </p:spPr>
        <p:txBody>
          <a:bodyPr vert="horz" lIns="94788" tIns="47394" rIns="94788" bIns="47394"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2" y="9721107"/>
            <a:ext cx="3078427" cy="511731"/>
          </a:xfrm>
          <a:prstGeom prst="rect">
            <a:avLst/>
          </a:prstGeom>
        </p:spPr>
        <p:txBody>
          <a:bodyPr vert="horz" lIns="94788" tIns="47394" rIns="94788" bIns="4739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994" y="9721107"/>
            <a:ext cx="3078427" cy="511731"/>
          </a:xfrm>
          <a:prstGeom prst="rect">
            <a:avLst/>
          </a:prstGeom>
        </p:spPr>
        <p:txBody>
          <a:bodyPr vert="horz" lIns="94788" tIns="47394" rIns="94788" bIns="47394" rtlCol="0" anchor="b"/>
          <a:lstStyle>
            <a:lvl1pPr algn="r">
              <a:defRPr sz="1200"/>
            </a:lvl1pPr>
          </a:lstStyle>
          <a:p>
            <a:fld id="{38C98FA9-988A-AD49-914B-95261FE0D7D8}" type="slidenum">
              <a:rPr lang="nl-NL" smtClean="0"/>
              <a:pPr/>
              <a:t>‹N°›</a:t>
            </a:fld>
            <a:endParaRPr lang="nl-NL"/>
          </a:p>
        </p:txBody>
      </p:sp>
    </p:spTree>
    <p:extLst>
      <p:ext uri="{BB962C8B-B14F-4D97-AF65-F5344CB8AC3E}">
        <p14:creationId xmlns:p14="http://schemas.microsoft.com/office/powerpoint/2010/main" val="5766675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4112" cy="3722687"/>
          </a:xfrm>
        </p:spPr>
      </p:sp>
      <p:sp>
        <p:nvSpPr>
          <p:cNvPr id="3" name="Tijdelijke aanduiding voor notities 2"/>
          <p:cNvSpPr>
            <a:spLocks noGrp="1"/>
          </p:cNvSpPr>
          <p:nvPr>
            <p:ph type="body" idx="1"/>
          </p:nvPr>
        </p:nvSpPr>
        <p:spPr/>
        <p:txBody>
          <a:bodyPr/>
          <a:lstStyle/>
          <a:p>
            <a:pPr marL="0" indent="0">
              <a:buFontTx/>
              <a:buNone/>
            </a:pPr>
            <a:endParaRPr lang="nl-NL" sz="1100" baseline="0"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1</a:t>
            </a:fld>
            <a:endParaRPr lang="nl-NL"/>
          </a:p>
        </p:txBody>
      </p:sp>
    </p:spTree>
    <p:extLst>
      <p:ext uri="{BB962C8B-B14F-4D97-AF65-F5344CB8AC3E}">
        <p14:creationId xmlns:p14="http://schemas.microsoft.com/office/powerpoint/2010/main" val="336470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16</a:t>
            </a:fld>
            <a:endParaRPr lang="nl-NL"/>
          </a:p>
        </p:txBody>
      </p:sp>
    </p:spTree>
    <p:extLst>
      <p:ext uri="{BB962C8B-B14F-4D97-AF65-F5344CB8AC3E}">
        <p14:creationId xmlns:p14="http://schemas.microsoft.com/office/powerpoint/2010/main" val="37765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17</a:t>
            </a:fld>
            <a:endParaRPr lang="nl-NL"/>
          </a:p>
        </p:txBody>
      </p:sp>
    </p:spTree>
    <p:extLst>
      <p:ext uri="{BB962C8B-B14F-4D97-AF65-F5344CB8AC3E}">
        <p14:creationId xmlns:p14="http://schemas.microsoft.com/office/powerpoint/2010/main" val="475401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18</a:t>
            </a:fld>
            <a:endParaRPr lang="nl-NL"/>
          </a:p>
        </p:txBody>
      </p:sp>
    </p:spTree>
    <p:extLst>
      <p:ext uri="{BB962C8B-B14F-4D97-AF65-F5344CB8AC3E}">
        <p14:creationId xmlns:p14="http://schemas.microsoft.com/office/powerpoint/2010/main" val="187101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22</a:t>
            </a:fld>
            <a:endParaRPr lang="nl-NL"/>
          </a:p>
        </p:txBody>
      </p:sp>
    </p:spTree>
    <p:extLst>
      <p:ext uri="{BB962C8B-B14F-4D97-AF65-F5344CB8AC3E}">
        <p14:creationId xmlns:p14="http://schemas.microsoft.com/office/powerpoint/2010/main" val="197041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24</a:t>
            </a:fld>
            <a:endParaRPr lang="nl-NL"/>
          </a:p>
        </p:txBody>
      </p:sp>
    </p:spTree>
    <p:extLst>
      <p:ext uri="{BB962C8B-B14F-4D97-AF65-F5344CB8AC3E}">
        <p14:creationId xmlns:p14="http://schemas.microsoft.com/office/powerpoint/2010/main" val="305518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25</a:t>
            </a:fld>
            <a:endParaRPr lang="nl-NL"/>
          </a:p>
        </p:txBody>
      </p:sp>
    </p:spTree>
    <p:extLst>
      <p:ext uri="{BB962C8B-B14F-4D97-AF65-F5344CB8AC3E}">
        <p14:creationId xmlns:p14="http://schemas.microsoft.com/office/powerpoint/2010/main" val="156125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26</a:t>
            </a:fld>
            <a:endParaRPr lang="nl-NL"/>
          </a:p>
        </p:txBody>
      </p:sp>
    </p:spTree>
    <p:extLst>
      <p:ext uri="{BB962C8B-B14F-4D97-AF65-F5344CB8AC3E}">
        <p14:creationId xmlns:p14="http://schemas.microsoft.com/office/powerpoint/2010/main" val="1814798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29</a:t>
            </a:fld>
            <a:endParaRPr lang="nl-NL"/>
          </a:p>
        </p:txBody>
      </p:sp>
    </p:spTree>
    <p:extLst>
      <p:ext uri="{BB962C8B-B14F-4D97-AF65-F5344CB8AC3E}">
        <p14:creationId xmlns:p14="http://schemas.microsoft.com/office/powerpoint/2010/main" val="4002371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30</a:t>
            </a:fld>
            <a:endParaRPr lang="nl-NL"/>
          </a:p>
        </p:txBody>
      </p:sp>
    </p:spTree>
    <p:extLst>
      <p:ext uri="{BB962C8B-B14F-4D97-AF65-F5344CB8AC3E}">
        <p14:creationId xmlns:p14="http://schemas.microsoft.com/office/powerpoint/2010/main" val="3099232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35</a:t>
            </a:fld>
            <a:endParaRPr lang="nl-NL"/>
          </a:p>
        </p:txBody>
      </p:sp>
    </p:spTree>
    <p:extLst>
      <p:ext uri="{BB962C8B-B14F-4D97-AF65-F5344CB8AC3E}">
        <p14:creationId xmlns:p14="http://schemas.microsoft.com/office/powerpoint/2010/main" val="277780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2</a:t>
            </a:fld>
            <a:endParaRPr lang="nl-NL"/>
          </a:p>
        </p:txBody>
      </p:sp>
    </p:spTree>
    <p:extLst>
      <p:ext uri="{BB962C8B-B14F-4D97-AF65-F5344CB8AC3E}">
        <p14:creationId xmlns:p14="http://schemas.microsoft.com/office/powerpoint/2010/main" val="405509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4</a:t>
            </a:fld>
            <a:endParaRPr lang="nl-NL"/>
          </a:p>
        </p:txBody>
      </p:sp>
    </p:spTree>
    <p:extLst>
      <p:ext uri="{BB962C8B-B14F-4D97-AF65-F5344CB8AC3E}">
        <p14:creationId xmlns:p14="http://schemas.microsoft.com/office/powerpoint/2010/main" val="17483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5</a:t>
            </a:fld>
            <a:endParaRPr lang="nl-NL"/>
          </a:p>
        </p:txBody>
      </p:sp>
    </p:spTree>
    <p:extLst>
      <p:ext uri="{BB962C8B-B14F-4D97-AF65-F5344CB8AC3E}">
        <p14:creationId xmlns:p14="http://schemas.microsoft.com/office/powerpoint/2010/main" val="359860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6</a:t>
            </a:fld>
            <a:endParaRPr lang="nl-NL"/>
          </a:p>
        </p:txBody>
      </p:sp>
    </p:spTree>
    <p:extLst>
      <p:ext uri="{BB962C8B-B14F-4D97-AF65-F5344CB8AC3E}">
        <p14:creationId xmlns:p14="http://schemas.microsoft.com/office/powerpoint/2010/main" val="409923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7</a:t>
            </a:fld>
            <a:endParaRPr lang="nl-NL"/>
          </a:p>
        </p:txBody>
      </p:sp>
    </p:spTree>
    <p:extLst>
      <p:ext uri="{BB962C8B-B14F-4D97-AF65-F5344CB8AC3E}">
        <p14:creationId xmlns:p14="http://schemas.microsoft.com/office/powerpoint/2010/main" val="289074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9</a:t>
            </a:fld>
            <a:endParaRPr lang="nl-NL"/>
          </a:p>
        </p:txBody>
      </p:sp>
    </p:spTree>
    <p:extLst>
      <p:ext uri="{BB962C8B-B14F-4D97-AF65-F5344CB8AC3E}">
        <p14:creationId xmlns:p14="http://schemas.microsoft.com/office/powerpoint/2010/main" val="322616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baseline="0"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13</a:t>
            </a:fld>
            <a:endParaRPr lang="nl-NL"/>
          </a:p>
        </p:txBody>
      </p:sp>
    </p:spTree>
    <p:extLst>
      <p:ext uri="{BB962C8B-B14F-4D97-AF65-F5344CB8AC3E}">
        <p14:creationId xmlns:p14="http://schemas.microsoft.com/office/powerpoint/2010/main" val="161947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15</a:t>
            </a:fld>
            <a:endParaRPr lang="nl-NL"/>
          </a:p>
        </p:txBody>
      </p:sp>
    </p:spTree>
    <p:extLst>
      <p:ext uri="{BB962C8B-B14F-4D97-AF65-F5344CB8AC3E}">
        <p14:creationId xmlns:p14="http://schemas.microsoft.com/office/powerpoint/2010/main" val="3745184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0" y="5022356"/>
            <a:ext cx="5769645" cy="1141759"/>
          </a:xfrm>
          <a:prstGeom prst="rect">
            <a:avLst/>
          </a:prstGeom>
        </p:spPr>
        <p:txBody>
          <a:bodyPr anchor="ctr">
            <a:normAutofit/>
          </a:bodyPr>
          <a:lstStyle>
            <a:lvl1pPr marL="0" indent="0" algn="r">
              <a:buNone/>
              <a:defRPr sz="1900">
                <a:solidFill>
                  <a:srgbClr val="5349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en-US" dirty="0"/>
          </a:p>
        </p:txBody>
      </p:sp>
      <p:sp>
        <p:nvSpPr>
          <p:cNvPr id="13" name="Title 12"/>
          <p:cNvSpPr>
            <a:spLocks noGrp="1"/>
          </p:cNvSpPr>
          <p:nvPr>
            <p:ph type="title"/>
          </p:nvPr>
        </p:nvSpPr>
        <p:spPr>
          <a:xfrm>
            <a:off x="190973" y="2052960"/>
            <a:ext cx="8626674" cy="1828800"/>
          </a:xfrm>
          <a:prstGeom prst="rect">
            <a:avLst/>
          </a:prstGeom>
        </p:spPr>
        <p:txBody>
          <a:bodyPr/>
          <a:lstStyle>
            <a:lvl1pPr algn="r">
              <a:defRPr sz="4200" b="1" i="0" cap="all" spc="150" baseline="0">
                <a:solidFill>
                  <a:srgbClr val="534949"/>
                </a:solidFill>
              </a:defRPr>
            </a:lvl1pPr>
          </a:lstStyle>
          <a:p>
            <a:r>
              <a:rPr lang="nl-BE"/>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392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18" name="Rectangle 8"/>
          <p:cNvSpPr/>
          <p:nvPr/>
        </p:nvSpPr>
        <p:spPr>
          <a:xfrm>
            <a:off x="152400" y="1644519"/>
            <a:ext cx="8831802" cy="5045476"/>
          </a:xfrm>
          <a:prstGeom prst="rect">
            <a:avLst/>
          </a:prstGeom>
          <a:solidFill>
            <a:srgbClr val="CD7C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0999" y="1719071"/>
            <a:ext cx="8407893" cy="4407408"/>
          </a:xfrm>
          <a:prstGeom prst="rect">
            <a:avLst/>
          </a:prstGeom>
        </p:spPr>
        <p:txBody>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en-US" dirty="0"/>
          </a:p>
        </p:txBody>
      </p:sp>
      <p:pic>
        <p:nvPicPr>
          <p:cNvPr id="13" name="Afbeelding 12" descr="la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393819"/>
            <a:ext cx="8814046" cy="136124"/>
          </a:xfrm>
          <a:prstGeom prst="rect">
            <a:avLst/>
          </a:prstGeom>
        </p:spPr>
      </p:pic>
      <p:sp>
        <p:nvSpPr>
          <p:cNvPr id="7" name="Title 5"/>
          <p:cNvSpPr>
            <a:spLocks noGrp="1"/>
          </p:cNvSpPr>
          <p:nvPr>
            <p:ph type="title"/>
          </p:nvPr>
        </p:nvSpPr>
        <p:spPr>
          <a:xfrm>
            <a:off x="381000" y="355847"/>
            <a:ext cx="8381260" cy="914065"/>
          </a:xfrm>
          <a:prstGeom prst="rect">
            <a:avLst/>
          </a:prstGeom>
          <a:ln>
            <a:noFill/>
          </a:ln>
        </p:spPr>
        <p:txBody>
          <a:bodyPr/>
          <a:lstStyle>
            <a:lvl1pPr>
              <a:defRPr>
                <a:solidFill>
                  <a:schemeClr val="bg1"/>
                </a:solidFill>
              </a:defRPr>
            </a:lvl1pPr>
          </a:lstStyle>
          <a:p>
            <a:r>
              <a:rPr lang="nl-BE"/>
              <a:t>Titelstijl van model bewerken</a:t>
            </a:r>
            <a:endParaRPr lang="en-US" dirty="0"/>
          </a:p>
        </p:txBody>
      </p:sp>
    </p:spTree>
    <p:extLst>
      <p:ext uri="{BB962C8B-B14F-4D97-AF65-F5344CB8AC3E}">
        <p14:creationId xmlns:p14="http://schemas.microsoft.com/office/powerpoint/2010/main" val="136071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8" name="Rectangle 8"/>
          <p:cNvSpPr/>
          <p:nvPr/>
        </p:nvSpPr>
        <p:spPr>
          <a:xfrm>
            <a:off x="152400" y="1644519"/>
            <a:ext cx="8831802" cy="5045476"/>
          </a:xfrm>
          <a:prstGeom prst="rect">
            <a:avLst/>
          </a:prstGeom>
          <a:solidFill>
            <a:srgbClr val="CD7C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0999" y="1719071"/>
            <a:ext cx="8407893" cy="4407408"/>
          </a:xfrm>
          <a:prstGeom prst="rect">
            <a:avLst/>
          </a:prstGeo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Title Placeholder 1"/>
          <p:cNvSpPr txBox="1">
            <a:spLocks/>
          </p:cNvSpPr>
          <p:nvPr/>
        </p:nvSpPr>
        <p:spPr>
          <a:xfrm>
            <a:off x="533400" y="345928"/>
            <a:ext cx="8381260" cy="9140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nl-BE" dirty="0"/>
              <a:t>Titelstijl van model bewerken</a:t>
            </a:r>
            <a:endParaRPr lang="en-US" dirty="0"/>
          </a:p>
        </p:txBody>
      </p:sp>
      <p:pic>
        <p:nvPicPr>
          <p:cNvPr id="13" name="Afbeelding 12" descr="la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393819"/>
            <a:ext cx="8814046" cy="136124"/>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eeg">
    <p:spTree>
      <p:nvGrpSpPr>
        <p:cNvPr id="1" name=""/>
        <p:cNvGrpSpPr/>
        <p:nvPr/>
      </p:nvGrpSpPr>
      <p:grpSpPr>
        <a:xfrm>
          <a:off x="0" y="0"/>
          <a:ext cx="0" cy="0"/>
          <a:chOff x="0" y="0"/>
          <a:chExt cx="0" cy="0"/>
        </a:xfrm>
      </p:grpSpPr>
      <p:sp>
        <p:nvSpPr>
          <p:cNvPr id="11" name="Rectangle 7"/>
          <p:cNvSpPr/>
          <p:nvPr/>
        </p:nvSpPr>
        <p:spPr>
          <a:xfrm>
            <a:off x="152399" y="152400"/>
            <a:ext cx="8814047" cy="1346447"/>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7" descr="sterlogo.png"/>
          <p:cNvPicPr>
            <a:picLocks noChangeAspect="1"/>
          </p:cNvPicPr>
          <p:nvPr/>
        </p:nvPicPr>
        <p:blipFill>
          <a:blip r:embed="rId2" cstate="email">
            <a:extLst>
              <a:ext uri="{28A0092B-C50C-407E-A947-70E740481C1C}">
                <a14:useLocalDpi xmlns:a14="http://schemas.microsoft.com/office/drawing/2010/main" val="0"/>
              </a:ext>
            </a:extLst>
          </a:blip>
          <a:srcRect l="-452" r="667"/>
          <a:stretch>
            <a:fillRect/>
          </a:stretch>
        </p:blipFill>
        <p:spPr>
          <a:xfrm>
            <a:off x="4643438" y="2343150"/>
            <a:ext cx="4500562" cy="4525963"/>
          </a:xfrm>
          <a:prstGeom prst="rect">
            <a:avLst/>
          </a:prstGeom>
        </p:spPr>
      </p:pic>
      <p:pic>
        <p:nvPicPr>
          <p:cNvPr id="7" name="Tijdelijke aanduiding voor inhoud 7" descr="lat.jpg"/>
          <p:cNvPicPr>
            <a:picLocks noChangeAspect="1"/>
          </p:cNvPicPr>
          <p:nvPr/>
        </p:nvPicPr>
        <p:blipFill>
          <a:blip r:embed="rId3" cstate="email">
            <a:extLst>
              <a:ext uri="{28A0092B-C50C-407E-A947-70E740481C1C}">
                <a14:useLocalDpi xmlns:a14="http://schemas.microsoft.com/office/drawing/2010/main" val="0"/>
              </a:ext>
            </a:extLst>
          </a:blip>
          <a:srcRect t="5254" b="-8348"/>
          <a:stretch>
            <a:fillRect/>
          </a:stretch>
        </p:blipFill>
        <p:spPr bwMode="auto">
          <a:xfrm>
            <a:off x="0" y="6654800"/>
            <a:ext cx="9144000"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381000" y="355847"/>
            <a:ext cx="8381260" cy="914065"/>
          </a:xfrm>
          <a:prstGeom prst="rect">
            <a:avLst/>
          </a:prstGeom>
          <a:ln>
            <a:noFill/>
          </a:ln>
        </p:spPr>
        <p:txBody>
          <a:bodyPr/>
          <a:lstStyle>
            <a:lvl1pPr>
              <a:defRPr>
                <a:solidFill>
                  <a:schemeClr val="bg1"/>
                </a:solidFill>
              </a:defRPr>
            </a:lvl1pPr>
          </a:lstStyle>
          <a:p>
            <a:r>
              <a:rPr lang="nl-BE"/>
              <a:t>Cliquez et modifiez le titre</a:t>
            </a:r>
            <a:endParaRPr lang="en-US" dirty="0"/>
          </a:p>
        </p:txBody>
      </p:sp>
      <p:sp>
        <p:nvSpPr>
          <p:cNvPr id="9" name="Content Placeholder 2"/>
          <p:cNvSpPr>
            <a:spLocks noGrp="1"/>
          </p:cNvSpPr>
          <p:nvPr>
            <p:ph idx="1"/>
          </p:nvPr>
        </p:nvSpPr>
        <p:spPr>
          <a:xfrm>
            <a:off x="380999" y="1719071"/>
            <a:ext cx="8407893" cy="4407408"/>
          </a:xfrm>
          <a:prstGeom prst="rect">
            <a:avLst/>
          </a:prstGeo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53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a:prstGeom prst="rect">
            <a:avLst/>
          </a:prstGeo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12" name="Title 11"/>
          <p:cNvSpPr>
            <a:spLocks noGrp="1"/>
          </p:cNvSpPr>
          <p:nvPr>
            <p:ph type="title"/>
          </p:nvPr>
        </p:nvSpPr>
        <p:spPr>
          <a:xfrm>
            <a:off x="381000" y="2892277"/>
            <a:ext cx="6324600" cy="1645920"/>
          </a:xfrm>
          <a:prstGeom prst="rect">
            <a:avLst/>
          </a:prstGeom>
        </p:spPr>
        <p:txBody>
          <a:bodyPr/>
          <a:lstStyle>
            <a:lvl1pPr algn="r">
              <a:defRPr sz="4200" spc="150" baseline="0"/>
            </a:lvl1pPr>
          </a:lstStyle>
          <a:p>
            <a:r>
              <a:rPr lang="nl-BE"/>
              <a:t>Cliquez et modifiez le titre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9" name="Rectangle 8"/>
          <p:cNvSpPr/>
          <p:nvPr/>
        </p:nvSpPr>
        <p:spPr>
          <a:xfrm>
            <a:off x="152400" y="1644519"/>
            <a:ext cx="8831802" cy="5045476"/>
          </a:xfrm>
          <a:prstGeom prst="rect">
            <a:avLst/>
          </a:prstGeom>
          <a:solidFill>
            <a:srgbClr val="CD7C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p:txBody>
      </p:sp>
      <p:sp>
        <p:nvSpPr>
          <p:cNvPr id="6"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p:cNvSpPr txBox="1">
            <a:spLocks/>
          </p:cNvSpPr>
          <p:nvPr/>
        </p:nvSpPr>
        <p:spPr>
          <a:xfrm>
            <a:off x="533400" y="345928"/>
            <a:ext cx="8381260" cy="9140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nl-BE" dirty="0"/>
              <a:t>Titelstijl van model bewerken</a:t>
            </a:r>
            <a:endParaRPr lang="en-US" dirty="0"/>
          </a:p>
        </p:txBody>
      </p:sp>
      <p:sp>
        <p:nvSpPr>
          <p:cNvPr id="3" name="Content Placeholder 2"/>
          <p:cNvSpPr>
            <a:spLocks noGrp="1"/>
          </p:cNvSpPr>
          <p:nvPr>
            <p:ph sz="half" idx="1"/>
          </p:nvPr>
        </p:nvSpPr>
        <p:spPr>
          <a:xfrm>
            <a:off x="457200" y="1719072"/>
            <a:ext cx="4038600" cy="4407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Content Placeholder 3"/>
          <p:cNvSpPr>
            <a:spLocks noGrp="1"/>
          </p:cNvSpPr>
          <p:nvPr>
            <p:ph sz="half" idx="2"/>
          </p:nvPr>
        </p:nvSpPr>
        <p:spPr>
          <a:xfrm>
            <a:off x="4648200" y="1719072"/>
            <a:ext cx="4038600" cy="4407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pic>
        <p:nvPicPr>
          <p:cNvPr id="5" name="Afbeelding 4" descr="la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432011"/>
            <a:ext cx="8814046" cy="136124"/>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Tile + ondertitel">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6705600" cy="6553200"/>
          </a:xfrm>
          <a:prstGeom prst="rect">
            <a:avLst/>
          </a:prstGeom>
          <a:solidFill>
            <a:srgbClr val="5349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Text Placeholder 3"/>
          <p:cNvSpPr>
            <a:spLocks noGrp="1"/>
          </p:cNvSpPr>
          <p:nvPr>
            <p:ph type="body" sz="half" idx="2"/>
          </p:nvPr>
        </p:nvSpPr>
        <p:spPr>
          <a:xfrm>
            <a:off x="7159752" y="2130552"/>
            <a:ext cx="1673352" cy="2816352"/>
          </a:xfrm>
          <a:prstGeom prst="rect">
            <a:avLst/>
          </a:prstGeo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1" name="Title 10"/>
          <p:cNvSpPr>
            <a:spLocks noGrp="1"/>
          </p:cNvSpPr>
          <p:nvPr>
            <p:ph type="title"/>
          </p:nvPr>
        </p:nvSpPr>
        <p:spPr>
          <a:xfrm>
            <a:off x="7159752" y="457200"/>
            <a:ext cx="1675660" cy="1673352"/>
          </a:xfrm>
          <a:prstGeom prst="rect">
            <a:avLst/>
          </a:prstGeom>
        </p:spPr>
        <p:txBody>
          <a:bodyPr anchor="b"/>
          <a:lstStyle>
            <a:lvl1pPr algn="l">
              <a:defRPr sz="2000" spc="150" baseline="0"/>
            </a:lvl1pPr>
          </a:lstStyle>
          <a:p>
            <a:r>
              <a:rPr lang="nl-BE"/>
              <a:t>Cliquez et modifiez le titre</a:t>
            </a:r>
            <a:endParaRPr lang="en-US" dirty="0"/>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Titel + ondertitel">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Faire glisser l'image vers l'espace réservé ou cliquer sur l'icône pour l'ajouter</a:t>
            </a:r>
            <a:endParaRPr lang="en-US" dirty="0"/>
          </a:p>
        </p:txBody>
      </p:sp>
      <p:sp>
        <p:nvSpPr>
          <p:cNvPr id="4" name="Text Placeholder 3"/>
          <p:cNvSpPr>
            <a:spLocks noGrp="1"/>
          </p:cNvSpPr>
          <p:nvPr>
            <p:ph type="body" sz="half" idx="2"/>
          </p:nvPr>
        </p:nvSpPr>
        <p:spPr>
          <a:xfrm>
            <a:off x="7162800" y="2133600"/>
            <a:ext cx="1676400" cy="2971800"/>
          </a:xfrm>
          <a:prstGeom prst="rect">
            <a:avLst/>
          </a:prstGeo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0" name="Title 9"/>
          <p:cNvSpPr>
            <a:spLocks noGrp="1"/>
          </p:cNvSpPr>
          <p:nvPr>
            <p:ph type="title"/>
          </p:nvPr>
        </p:nvSpPr>
        <p:spPr>
          <a:xfrm>
            <a:off x="7162800" y="460248"/>
            <a:ext cx="1676400" cy="1673352"/>
          </a:xfrm>
          <a:prstGeom prst="rect">
            <a:avLst/>
          </a:prstGeom>
        </p:spPr>
        <p:txBody>
          <a:bodyPr anchor="b"/>
          <a:lstStyle>
            <a:lvl1pPr algn="l">
              <a:defRPr sz="2000" spc="150" baseline="0">
                <a:solidFill>
                  <a:srgbClr val="595959"/>
                </a:solidFill>
              </a:defRPr>
            </a:lvl1pPr>
          </a:lstStyle>
          <a:p>
            <a:r>
              <a:rPr lang="nl-BE"/>
              <a:t>Cliquez et modifiez le titre</a:t>
            </a:r>
            <a:endParaRPr lang="en-US" dirty="0"/>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Enkel grote titel">
    <p:spTree>
      <p:nvGrpSpPr>
        <p:cNvPr id="1" name=""/>
        <p:cNvGrpSpPr/>
        <p:nvPr/>
      </p:nvGrpSpPr>
      <p:grpSpPr>
        <a:xfrm>
          <a:off x="0" y="0"/>
          <a:ext cx="0" cy="0"/>
          <a:chOff x="0" y="0"/>
          <a:chExt cx="0" cy="0"/>
        </a:xfrm>
      </p:grpSpPr>
      <p:sp>
        <p:nvSpPr>
          <p:cNvPr id="5" name="Rectangle 7"/>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p:cNvSpPr>
            <a:spLocks noGrp="1"/>
          </p:cNvSpPr>
          <p:nvPr>
            <p:ph type="title" orient="vert"/>
          </p:nvPr>
        </p:nvSpPr>
        <p:spPr>
          <a:xfrm>
            <a:off x="7134046" y="355600"/>
            <a:ext cx="1736825" cy="6190726"/>
          </a:xfrm>
          <a:prstGeom prst="rect">
            <a:avLst/>
          </a:prstGeom>
        </p:spPr>
        <p:txBody>
          <a:bodyPr vert="vert"/>
          <a:lstStyle/>
          <a:p>
            <a:r>
              <a:rPr lang="nl-BE"/>
              <a:t>Cliquez et modifiez le titre</a:t>
            </a:r>
            <a:endParaRPr lang="nl-NL" dirty="0"/>
          </a:p>
        </p:txBody>
      </p:sp>
      <p:sp>
        <p:nvSpPr>
          <p:cNvPr id="6" name="Content Placeholder 2"/>
          <p:cNvSpPr>
            <a:spLocks noGrp="1"/>
          </p:cNvSpPr>
          <p:nvPr>
            <p:ph idx="1"/>
          </p:nvPr>
        </p:nvSpPr>
        <p:spPr>
          <a:xfrm>
            <a:off x="364173" y="672376"/>
            <a:ext cx="6433715" cy="563114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Tree>
    <p:extLst>
      <p:ext uri="{BB962C8B-B14F-4D97-AF65-F5344CB8AC3E}">
        <p14:creationId xmlns:p14="http://schemas.microsoft.com/office/powerpoint/2010/main" val="327769685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Grote titel + grijs">
    <p:spTree>
      <p:nvGrpSpPr>
        <p:cNvPr id="1" name=""/>
        <p:cNvGrpSpPr/>
        <p:nvPr/>
      </p:nvGrpSpPr>
      <p:grpSpPr>
        <a:xfrm>
          <a:off x="0" y="0"/>
          <a:ext cx="0" cy="0"/>
          <a:chOff x="0" y="0"/>
          <a:chExt cx="0" cy="0"/>
        </a:xfrm>
      </p:grpSpPr>
      <p:sp>
        <p:nvSpPr>
          <p:cNvPr id="4" name="Rectangle 7"/>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orient="vert"/>
          </p:nvPr>
        </p:nvSpPr>
        <p:spPr>
          <a:xfrm>
            <a:off x="7152722" y="355600"/>
            <a:ext cx="1736824" cy="6228080"/>
          </a:xfrm>
          <a:prstGeom prst="rect">
            <a:avLst/>
          </a:prstGeom>
        </p:spPr>
        <p:txBody>
          <a:bodyPr vert="eaVert"/>
          <a:lstStyle/>
          <a:p>
            <a:r>
              <a:rPr lang="nl-BE"/>
              <a:t>Cliquez et modifiez le titre</a:t>
            </a:r>
            <a:endParaRPr lang="nl-NL" dirty="0"/>
          </a:p>
        </p:txBody>
      </p:sp>
      <p:sp>
        <p:nvSpPr>
          <p:cNvPr id="3" name="Rectangle 8"/>
          <p:cNvSpPr/>
          <p:nvPr/>
        </p:nvSpPr>
        <p:spPr>
          <a:xfrm>
            <a:off x="152400" y="152400"/>
            <a:ext cx="6705600" cy="6553200"/>
          </a:xfrm>
          <a:prstGeom prst="rect">
            <a:avLst/>
          </a:prstGeom>
          <a:solidFill>
            <a:srgbClr val="5349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09600" y="756423"/>
            <a:ext cx="5867400" cy="54014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Tree>
    <p:extLst>
      <p:ext uri="{BB962C8B-B14F-4D97-AF65-F5344CB8AC3E}">
        <p14:creationId xmlns:p14="http://schemas.microsoft.com/office/powerpoint/2010/main" val="401271420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6" descr="IF-IC_logo_transparant.png"/>
          <p:cNvPicPr>
            <a:picLocks noChangeAspect="1"/>
          </p:cNvPicPr>
          <p:nvPr/>
        </p:nvPicPr>
        <p:blipFill>
          <a:blip r:embed="rId13"/>
          <a:stretch>
            <a:fillRect/>
          </a:stretch>
        </p:blipFill>
        <p:spPr>
          <a:xfrm>
            <a:off x="7640963" y="6051505"/>
            <a:ext cx="1283726" cy="647700"/>
          </a:xfrm>
          <a:prstGeom prst="rect">
            <a:avLst/>
          </a:prstGeom>
        </p:spPr>
      </p:pic>
      <p:sp>
        <p:nvSpPr>
          <p:cNvPr id="12"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9"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if-ic.org/nl/betrokken-sectoren/federale-privesectoren-pc-330/documenten"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1" y="2683042"/>
            <a:ext cx="8474746" cy="1488910"/>
          </a:xfrm>
        </p:spPr>
        <p:txBody>
          <a:bodyPr anchor="ctr"/>
          <a:lstStyle/>
          <a:p>
            <a:pPr algn="ctr"/>
            <a:br>
              <a:rPr lang="fr-CA" sz="3200" dirty="0"/>
            </a:br>
            <a:br>
              <a:rPr lang="fr-CA" sz="3200" dirty="0"/>
            </a:br>
            <a:br>
              <a:rPr lang="fr-CA" sz="3200" dirty="0"/>
            </a:br>
            <a:br>
              <a:rPr lang="fr-CA" sz="3200" dirty="0"/>
            </a:br>
            <a:r>
              <a:rPr lang="fr-CA" sz="4400" dirty="0" err="1"/>
              <a:t>Webinar</a:t>
            </a:r>
            <a:r>
              <a:rPr lang="fr-CA" sz="4400" dirty="0"/>
              <a:t> UGIB/AUVB/AKVB</a:t>
            </a:r>
            <a:br>
              <a:rPr lang="fr-CA" sz="4400" dirty="0"/>
            </a:br>
            <a:r>
              <a:rPr lang="fr-CA" sz="4400" dirty="0" err="1"/>
              <a:t>UITrol</a:t>
            </a:r>
            <a:r>
              <a:rPr lang="fr-CA" sz="4400" dirty="0"/>
              <a:t> IFIC 100% </a:t>
            </a:r>
            <a:br>
              <a:rPr lang="fr-CA" sz="2600" b="0" dirty="0"/>
            </a:br>
            <a:br>
              <a:rPr lang="fr-CA" sz="2600" b="0" dirty="0"/>
            </a:br>
            <a:br>
              <a:rPr lang="fr-CA" sz="2600" b="0" dirty="0"/>
            </a:br>
            <a:br>
              <a:rPr lang="fr-CA" sz="2600" dirty="0"/>
            </a:br>
            <a:br>
              <a:rPr lang="fr-CA" sz="2600" dirty="0"/>
            </a:br>
            <a:br>
              <a:rPr lang="fr-CA" sz="2600" dirty="0"/>
            </a:br>
            <a:br>
              <a:rPr lang="fr-CA" sz="2600" dirty="0"/>
            </a:br>
            <a:br>
              <a:rPr lang="fr-CA" sz="2600" dirty="0"/>
            </a:br>
            <a:r>
              <a:rPr lang="fr-CA" sz="2800" dirty="0"/>
              <a:t>– IFIC –</a:t>
            </a:r>
            <a:br>
              <a:rPr lang="fr-CA" sz="2800" dirty="0"/>
            </a:br>
            <a:br>
              <a:rPr lang="fr-CA" sz="2600" dirty="0"/>
            </a:br>
            <a:endParaRPr lang="fr-CA" sz="2400" b="0" dirty="0"/>
          </a:p>
        </p:txBody>
      </p:sp>
      <p:sp>
        <p:nvSpPr>
          <p:cNvPr id="5" name="Tekstvak 4"/>
          <p:cNvSpPr txBox="1"/>
          <p:nvPr/>
        </p:nvSpPr>
        <p:spPr>
          <a:xfrm>
            <a:off x="342901" y="3153123"/>
            <a:ext cx="8474746" cy="830997"/>
          </a:xfrm>
          <a:prstGeom prst="rect">
            <a:avLst/>
          </a:prstGeom>
          <a:noFill/>
        </p:spPr>
        <p:txBody>
          <a:bodyPr wrap="square" rtlCol="0">
            <a:spAutoFit/>
          </a:bodyPr>
          <a:lstStyle/>
          <a:p>
            <a:pPr algn="ctr"/>
            <a:endParaRPr lang="nl-BE" sz="2400" cap="all" spc="150" dirty="0">
              <a:solidFill>
                <a:srgbClr val="534949"/>
              </a:solidFill>
              <a:latin typeface="+mj-lt"/>
              <a:ea typeface="+mj-ea"/>
              <a:cs typeface="+mj-cs"/>
            </a:endParaRPr>
          </a:p>
          <a:p>
            <a:pPr algn="ctr"/>
            <a:r>
              <a:rPr lang="nl-BE" sz="2400" cap="all" spc="150" dirty="0">
                <a:solidFill>
                  <a:srgbClr val="534949"/>
                </a:solidFill>
                <a:latin typeface="+mj-lt"/>
                <a:ea typeface="+mj-ea"/>
                <a:cs typeface="+mj-cs"/>
              </a:rPr>
              <a:t>Juni 2021</a:t>
            </a:r>
          </a:p>
        </p:txBody>
      </p:sp>
    </p:spTree>
    <p:extLst>
      <p:ext uri="{BB962C8B-B14F-4D97-AF65-F5344CB8AC3E}">
        <p14:creationId xmlns:p14="http://schemas.microsoft.com/office/powerpoint/2010/main" val="243468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Het </a:t>
            </a:r>
            <a:r>
              <a:rPr lang="fr-FR" dirty="0" err="1"/>
              <a:t>nieuwe</a:t>
            </a:r>
            <a:r>
              <a:rPr lang="fr-FR" dirty="0"/>
              <a:t> </a:t>
            </a:r>
            <a:r>
              <a:rPr lang="fr-FR" dirty="0" err="1"/>
              <a:t>loonmodel</a:t>
            </a:r>
            <a:r>
              <a:rPr lang="fr-FR" dirty="0"/>
              <a:t>: </a:t>
            </a:r>
            <a:br>
              <a:rPr lang="fr-FR" dirty="0"/>
            </a:br>
            <a:r>
              <a:rPr lang="fr-FR" dirty="0" err="1"/>
              <a:t>basisprincipes</a:t>
            </a:r>
            <a:endParaRPr lang="fr-BE" dirty="0"/>
          </a:p>
        </p:txBody>
      </p:sp>
      <p:sp>
        <p:nvSpPr>
          <p:cNvPr id="3" name="Espace réservé du contenu 2"/>
          <p:cNvSpPr>
            <a:spLocks noGrp="1"/>
          </p:cNvSpPr>
          <p:nvPr>
            <p:ph idx="1"/>
          </p:nvPr>
        </p:nvSpPr>
        <p:spPr>
          <a:xfrm>
            <a:off x="48713" y="1719070"/>
            <a:ext cx="2002052" cy="4656329"/>
          </a:xfrm>
        </p:spPr>
        <p:txBody>
          <a:bodyPr>
            <a:normAutofit/>
          </a:bodyPr>
          <a:lstStyle/>
          <a:p>
            <a:pPr>
              <a:spcBef>
                <a:spcPts val="600"/>
              </a:spcBef>
              <a:spcAft>
                <a:spcPts val="600"/>
              </a:spcAft>
            </a:pPr>
            <a:r>
              <a:rPr lang="nl-BE" sz="1800" dirty="0">
                <a:solidFill>
                  <a:schemeClr val="tx1">
                    <a:lumMod val="65000"/>
                    <a:lumOff val="35000"/>
                  </a:schemeClr>
                </a:solidFill>
              </a:rPr>
              <a:t>Volledige carrière (45 jaren): +3%</a:t>
            </a:r>
          </a:p>
          <a:p>
            <a:pPr>
              <a:spcBef>
                <a:spcPts val="600"/>
              </a:spcBef>
              <a:spcAft>
                <a:spcPts val="600"/>
              </a:spcAft>
            </a:pPr>
            <a:r>
              <a:rPr lang="nl-BE" sz="1800" dirty="0">
                <a:solidFill>
                  <a:schemeClr val="tx1">
                    <a:lumMod val="65000"/>
                    <a:lumOff val="35000"/>
                  </a:schemeClr>
                </a:solidFill>
              </a:rPr>
              <a:t>15 eerste jaren van de carrière: +10%</a:t>
            </a:r>
          </a:p>
          <a:p>
            <a:pPr>
              <a:spcBef>
                <a:spcPts val="600"/>
              </a:spcBef>
              <a:spcAft>
                <a:spcPts val="600"/>
              </a:spcAft>
            </a:pPr>
            <a:r>
              <a:rPr lang="nl-BE" sz="1800" dirty="0">
                <a:solidFill>
                  <a:schemeClr val="tx1">
                    <a:lumMod val="65000"/>
                    <a:lumOff val="35000"/>
                  </a:schemeClr>
                </a:solidFill>
              </a:rPr>
              <a:t>Maandelijkse brutoloon (jaar 0): + 280€</a:t>
            </a:r>
          </a:p>
          <a:p>
            <a:pPr>
              <a:spcBef>
                <a:spcPts val="600"/>
              </a:spcBef>
              <a:spcAft>
                <a:spcPts val="600"/>
              </a:spcAft>
            </a:pPr>
            <a:r>
              <a:rPr lang="nl-BE" sz="1800" dirty="0">
                <a:solidFill>
                  <a:schemeClr val="tx1">
                    <a:lumMod val="65000"/>
                    <a:lumOff val="35000"/>
                  </a:schemeClr>
                </a:solidFill>
              </a:rPr>
              <a:t>Maandelijkse brutoloon (45 jaren): + 44€</a:t>
            </a:r>
          </a:p>
        </p:txBody>
      </p:sp>
      <p:pic>
        <p:nvPicPr>
          <p:cNvPr id="4" name="Image 3"/>
          <p:cNvPicPr>
            <a:picLocks noChangeAspect="1"/>
          </p:cNvPicPr>
          <p:nvPr/>
        </p:nvPicPr>
        <p:blipFill>
          <a:blip r:embed="rId2"/>
          <a:stretch>
            <a:fillRect/>
          </a:stretch>
        </p:blipFill>
        <p:spPr>
          <a:xfrm>
            <a:off x="2019300" y="1719070"/>
            <a:ext cx="7117760" cy="4796030"/>
          </a:xfrm>
          <a:prstGeom prst="rect">
            <a:avLst/>
          </a:prstGeom>
        </p:spPr>
      </p:pic>
    </p:spTree>
    <p:extLst>
      <p:ext uri="{BB962C8B-B14F-4D97-AF65-F5344CB8AC3E}">
        <p14:creationId xmlns:p14="http://schemas.microsoft.com/office/powerpoint/2010/main" val="188960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z="2400" dirty="0"/>
              <a:t>Het nieuwe loonmodel: impact op de verloning van de verpleegkundigen (voorbeelden)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380252223"/>
              </p:ext>
            </p:extLst>
          </p:nvPr>
        </p:nvGraphicFramePr>
        <p:xfrm>
          <a:off x="154577" y="1571217"/>
          <a:ext cx="8797834" cy="4548820"/>
        </p:xfrm>
        <a:graphic>
          <a:graphicData uri="http://schemas.openxmlformats.org/drawingml/2006/table">
            <a:tbl>
              <a:tblPr firstRow="1" bandRow="1">
                <a:tableStyleId>{5C22544A-7EE6-4342-B048-85BDC9FD1C3A}</a:tableStyleId>
              </a:tblPr>
              <a:tblGrid>
                <a:gridCol w="3957316">
                  <a:extLst>
                    <a:ext uri="{9D8B030D-6E8A-4147-A177-3AD203B41FA5}">
                      <a16:colId xmlns:a16="http://schemas.microsoft.com/office/drawing/2014/main" val="1888336191"/>
                    </a:ext>
                  </a:extLst>
                </a:gridCol>
                <a:gridCol w="1069707">
                  <a:extLst>
                    <a:ext uri="{9D8B030D-6E8A-4147-A177-3AD203B41FA5}">
                      <a16:colId xmlns:a16="http://schemas.microsoft.com/office/drawing/2014/main" val="1395444407"/>
                    </a:ext>
                  </a:extLst>
                </a:gridCol>
                <a:gridCol w="1611086">
                  <a:extLst>
                    <a:ext uri="{9D8B030D-6E8A-4147-A177-3AD203B41FA5}">
                      <a16:colId xmlns:a16="http://schemas.microsoft.com/office/drawing/2014/main" val="3364233545"/>
                    </a:ext>
                  </a:extLst>
                </a:gridCol>
                <a:gridCol w="2159725">
                  <a:extLst>
                    <a:ext uri="{9D8B030D-6E8A-4147-A177-3AD203B41FA5}">
                      <a16:colId xmlns:a16="http://schemas.microsoft.com/office/drawing/2014/main" val="4037751352"/>
                    </a:ext>
                  </a:extLst>
                </a:gridCol>
              </a:tblGrid>
              <a:tr h="472350">
                <a:tc>
                  <a:txBody>
                    <a:bodyPr/>
                    <a:lstStyle/>
                    <a:p>
                      <a:endParaRPr lang="fr-BE" dirty="0"/>
                    </a:p>
                  </a:txBody>
                  <a:tcPr/>
                </a:tc>
                <a:tc>
                  <a:txBody>
                    <a:bodyPr/>
                    <a:lstStyle/>
                    <a:p>
                      <a:r>
                        <a:rPr lang="fr-FR" sz="1600" dirty="0" err="1"/>
                        <a:t>Loopbaan</a:t>
                      </a:r>
                      <a:r>
                        <a:rPr lang="fr-FR" sz="1600" baseline="0" dirty="0"/>
                        <a:t> (45 </a:t>
                      </a:r>
                      <a:r>
                        <a:rPr lang="fr-FR" sz="1600" baseline="0" dirty="0" err="1"/>
                        <a:t>jaren</a:t>
                      </a:r>
                      <a:r>
                        <a:rPr lang="fr-FR" sz="1600" baseline="0" dirty="0"/>
                        <a:t>)</a:t>
                      </a:r>
                      <a:endParaRPr lang="fr-BE" sz="1600" dirty="0"/>
                    </a:p>
                  </a:txBody>
                  <a:tcPr/>
                </a:tc>
                <a:tc>
                  <a:txBody>
                    <a:bodyPr/>
                    <a:lstStyle/>
                    <a:p>
                      <a:r>
                        <a:rPr lang="nl-BE" sz="1600" noProof="0" dirty="0"/>
                        <a:t>15 eerste jaren</a:t>
                      </a:r>
                      <a:r>
                        <a:rPr lang="fr-FR" sz="1600" baseline="0" dirty="0"/>
                        <a:t> van de </a:t>
                      </a:r>
                      <a:r>
                        <a:rPr lang="nl-BE" sz="1600" baseline="0" noProof="0" dirty="0"/>
                        <a:t>loopbaan</a:t>
                      </a:r>
                      <a:endParaRPr lang="nl-BE" sz="1600" noProof="0" dirty="0"/>
                    </a:p>
                  </a:txBody>
                  <a:tcPr/>
                </a:tc>
                <a:tc>
                  <a:txBody>
                    <a:bodyPr/>
                    <a:lstStyle/>
                    <a:p>
                      <a:r>
                        <a:rPr lang="nl-BE" sz="1600" noProof="0" dirty="0"/>
                        <a:t>Bruto</a:t>
                      </a:r>
                      <a:r>
                        <a:rPr lang="nl-BE" sz="1600" baseline="0" noProof="0" dirty="0"/>
                        <a:t> maandloon </a:t>
                      </a:r>
                    </a:p>
                    <a:p>
                      <a:r>
                        <a:rPr lang="nl-BE" sz="1600" baseline="0" noProof="0" dirty="0"/>
                        <a:t>(0 jaar anciënniteit)</a:t>
                      </a:r>
                      <a:endParaRPr lang="nl-BE" sz="1600" noProof="0" dirty="0"/>
                    </a:p>
                  </a:txBody>
                  <a:tcPr/>
                </a:tc>
                <a:extLst>
                  <a:ext uri="{0D108BD9-81ED-4DB2-BD59-A6C34878D82A}">
                    <a16:rowId xmlns:a16="http://schemas.microsoft.com/office/drawing/2014/main" val="1204759393"/>
                  </a:ext>
                </a:extLst>
              </a:tr>
              <a:tr h="472350">
                <a:tc>
                  <a:txBody>
                    <a:bodyPr/>
                    <a:lstStyle/>
                    <a:p>
                      <a:r>
                        <a:rPr lang="nl-BE" sz="1600" baseline="0" noProof="0" dirty="0"/>
                        <a:t>Verpleegkundige A2/HBO5</a:t>
                      </a:r>
                      <a:r>
                        <a:rPr lang="nl-BE" sz="1600" noProof="0" dirty="0"/>
                        <a:t> (14b)</a:t>
                      </a:r>
                    </a:p>
                  </a:txBody>
                  <a:tcPr/>
                </a:tc>
                <a:tc>
                  <a:txBody>
                    <a:bodyPr/>
                    <a:lstStyle/>
                    <a:p>
                      <a:r>
                        <a:rPr lang="fr-FR" sz="1600" dirty="0"/>
                        <a:t>+5,97%</a:t>
                      </a:r>
                      <a:endParaRPr lang="fr-BE" sz="1600" dirty="0"/>
                    </a:p>
                  </a:txBody>
                  <a:tcPr/>
                </a:tc>
                <a:tc>
                  <a:txBody>
                    <a:bodyPr/>
                    <a:lstStyle/>
                    <a:p>
                      <a:r>
                        <a:rPr lang="fr-FR" sz="1600" dirty="0"/>
                        <a:t>+10,16%</a:t>
                      </a:r>
                      <a:endParaRPr lang="fr-BE" sz="1600" dirty="0"/>
                    </a:p>
                  </a:txBody>
                  <a:tcPr/>
                </a:tc>
                <a:tc>
                  <a:txBody>
                    <a:bodyPr/>
                    <a:lstStyle/>
                    <a:p>
                      <a:r>
                        <a:rPr lang="fr-FR" sz="1600" dirty="0"/>
                        <a:t>+235,07€</a:t>
                      </a:r>
                      <a:endParaRPr lang="fr-BE" sz="1600" dirty="0"/>
                    </a:p>
                  </a:txBody>
                  <a:tcPr/>
                </a:tc>
                <a:extLst>
                  <a:ext uri="{0D108BD9-81ED-4DB2-BD59-A6C34878D82A}">
                    <a16:rowId xmlns:a16="http://schemas.microsoft.com/office/drawing/2014/main" val="4162517708"/>
                  </a:ext>
                </a:extLst>
              </a:tr>
              <a:tr h="472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aseline="0" noProof="0" dirty="0"/>
                        <a:t>Verpleegkundige A2/HBO5</a:t>
                      </a:r>
                      <a:r>
                        <a:rPr lang="nl-BE" sz="1600" noProof="0" dirty="0"/>
                        <a:t> </a:t>
                      </a:r>
                      <a:r>
                        <a:rPr lang="nl-BE" sz="1600" baseline="0" noProof="0" dirty="0"/>
                        <a:t> met premie BBK</a:t>
                      </a:r>
                      <a:r>
                        <a:rPr lang="nl-BE" sz="1600" noProof="0" dirty="0"/>
                        <a:t> (14b)</a:t>
                      </a:r>
                    </a:p>
                  </a:txBody>
                  <a:tcPr/>
                </a:tc>
                <a:tc>
                  <a:txBody>
                    <a:bodyPr/>
                    <a:lstStyle/>
                    <a:p>
                      <a:r>
                        <a:rPr lang="fr-FR" sz="1600" dirty="0"/>
                        <a:t>+2,94%</a:t>
                      </a:r>
                      <a:endParaRPr lang="fr-BE" sz="1600" dirty="0"/>
                    </a:p>
                  </a:txBody>
                  <a:tcPr/>
                </a:tc>
                <a:tc>
                  <a:txBody>
                    <a:bodyPr/>
                    <a:lstStyle/>
                    <a:p>
                      <a:r>
                        <a:rPr lang="fr-FR" sz="1600" dirty="0"/>
                        <a:t>+6,38%</a:t>
                      </a:r>
                      <a:endParaRPr lang="fr-BE" sz="1600" dirty="0"/>
                    </a:p>
                  </a:txBody>
                  <a:tcPr/>
                </a:tc>
                <a:tc>
                  <a:txBody>
                    <a:bodyPr/>
                    <a:lstStyle/>
                    <a:p>
                      <a:r>
                        <a:rPr lang="fr-FR" sz="1600" dirty="0"/>
                        <a:t>+126,32€</a:t>
                      </a:r>
                      <a:endParaRPr lang="fr-BE" sz="1600" dirty="0"/>
                    </a:p>
                  </a:txBody>
                  <a:tcPr/>
                </a:tc>
                <a:extLst>
                  <a:ext uri="{0D108BD9-81ED-4DB2-BD59-A6C34878D82A}">
                    <a16:rowId xmlns:a16="http://schemas.microsoft.com/office/drawing/2014/main" val="876366800"/>
                  </a:ext>
                </a:extLst>
              </a:tr>
              <a:tr h="472350">
                <a:tc>
                  <a:txBody>
                    <a:bodyPr/>
                    <a:lstStyle/>
                    <a:p>
                      <a:r>
                        <a:rPr lang="nl-BE" sz="1600" baseline="0" noProof="0" dirty="0"/>
                        <a:t>Verpleegkundige A1/Bachelor (14)</a:t>
                      </a:r>
                      <a:endParaRPr lang="nl-BE" sz="1600" noProof="0" dirty="0"/>
                    </a:p>
                  </a:txBody>
                  <a:tcPr/>
                </a:tc>
                <a:tc>
                  <a:txBody>
                    <a:bodyPr/>
                    <a:lstStyle/>
                    <a:p>
                      <a:r>
                        <a:rPr lang="fr-FR" sz="1600" dirty="0"/>
                        <a:t>+3,02%</a:t>
                      </a:r>
                      <a:endParaRPr lang="fr-BE" sz="1600" dirty="0"/>
                    </a:p>
                  </a:txBody>
                  <a:tcPr/>
                </a:tc>
                <a:tc>
                  <a:txBody>
                    <a:bodyPr/>
                    <a:lstStyle/>
                    <a:p>
                      <a:r>
                        <a:rPr lang="fr-FR" sz="1600" dirty="0"/>
                        <a:t>+9,97%</a:t>
                      </a:r>
                      <a:endParaRPr lang="fr-BE" sz="1600" dirty="0"/>
                    </a:p>
                  </a:txBody>
                  <a:tcPr/>
                </a:tc>
                <a:tc>
                  <a:txBody>
                    <a:bodyPr/>
                    <a:lstStyle/>
                    <a:p>
                      <a:r>
                        <a:rPr lang="fr-FR" sz="1600" dirty="0"/>
                        <a:t>+279,84€</a:t>
                      </a:r>
                      <a:endParaRPr lang="fr-BE" sz="1600" dirty="0"/>
                    </a:p>
                  </a:txBody>
                  <a:tcPr/>
                </a:tc>
                <a:extLst>
                  <a:ext uri="{0D108BD9-81ED-4DB2-BD59-A6C34878D82A}">
                    <a16:rowId xmlns:a16="http://schemas.microsoft.com/office/drawing/2014/main" val="726656586"/>
                  </a:ext>
                </a:extLst>
              </a:tr>
              <a:tr h="46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aseline="0" noProof="0" dirty="0"/>
                        <a:t>Verpleegkundige A1/Bachelor met premie </a:t>
                      </a:r>
                      <a:r>
                        <a:rPr lang="fr-FR" sz="1600" baseline="0" dirty="0"/>
                        <a:t>BBK (14)</a:t>
                      </a:r>
                      <a:endParaRPr lang="fr-BE" sz="1600" dirty="0"/>
                    </a:p>
                  </a:txBody>
                  <a:tcPr/>
                </a:tc>
                <a:tc>
                  <a:txBody>
                    <a:bodyPr/>
                    <a:lstStyle/>
                    <a:p>
                      <a:r>
                        <a:rPr lang="fr-FR" sz="1600" dirty="0"/>
                        <a:t>+0,43%</a:t>
                      </a:r>
                      <a:endParaRPr lang="fr-BE" sz="1600" dirty="0"/>
                    </a:p>
                  </a:txBody>
                  <a:tcPr/>
                </a:tc>
                <a:tc>
                  <a:txBody>
                    <a:bodyPr/>
                    <a:lstStyle/>
                    <a:p>
                      <a:r>
                        <a:rPr lang="fr-FR" sz="1600" dirty="0"/>
                        <a:t>+6,52%</a:t>
                      </a:r>
                      <a:endParaRPr lang="fr-BE" sz="1600" dirty="0"/>
                    </a:p>
                  </a:txBody>
                  <a:tcPr/>
                </a:tc>
                <a:tc>
                  <a:txBody>
                    <a:bodyPr/>
                    <a:lstStyle/>
                    <a:p>
                      <a:r>
                        <a:rPr lang="fr-FR" sz="1600" dirty="0"/>
                        <a:t>+171,09€</a:t>
                      </a:r>
                      <a:endParaRPr lang="fr-BE" sz="1600" dirty="0"/>
                    </a:p>
                  </a:txBody>
                  <a:tcPr/>
                </a:tc>
                <a:extLst>
                  <a:ext uri="{0D108BD9-81ED-4DB2-BD59-A6C34878D82A}">
                    <a16:rowId xmlns:a16="http://schemas.microsoft.com/office/drawing/2014/main" val="1621620294"/>
                  </a:ext>
                </a:extLst>
              </a:tr>
              <a:tr h="470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aseline="0" noProof="0" dirty="0"/>
                        <a:t>Verpleegkundige A1/Bachelor  met  premie</a:t>
                      </a:r>
                      <a:r>
                        <a:rPr lang="fr-FR" sz="1600" baseline="0" dirty="0"/>
                        <a:t> BBT (14)</a:t>
                      </a:r>
                      <a:endParaRPr lang="fr-BE" sz="1600" dirty="0"/>
                    </a:p>
                  </a:txBody>
                  <a:tcPr/>
                </a:tc>
                <a:tc>
                  <a:txBody>
                    <a:bodyPr/>
                    <a:lstStyle/>
                    <a:p>
                      <a:r>
                        <a:rPr lang="fr-FR" sz="1600" dirty="0"/>
                        <a:t>-4,38%</a:t>
                      </a:r>
                      <a:endParaRPr lang="fr-BE" sz="1600" dirty="0"/>
                    </a:p>
                  </a:txBody>
                  <a:tcPr/>
                </a:tc>
                <a:tc>
                  <a:txBody>
                    <a:bodyPr/>
                    <a:lstStyle/>
                    <a:p>
                      <a:r>
                        <a:rPr lang="fr-FR" sz="1600" dirty="0"/>
                        <a:t>+0,23%</a:t>
                      </a:r>
                      <a:endParaRPr lang="fr-BE" sz="1600" dirty="0"/>
                    </a:p>
                  </a:txBody>
                  <a:tcPr/>
                </a:tc>
                <a:tc>
                  <a:txBody>
                    <a:bodyPr/>
                    <a:lstStyle/>
                    <a:p>
                      <a:r>
                        <a:rPr lang="fr-FR" sz="1600" dirty="0"/>
                        <a:t>-46,43€</a:t>
                      </a:r>
                      <a:endParaRPr lang="fr-BE" sz="1600" dirty="0"/>
                    </a:p>
                  </a:txBody>
                  <a:tcPr/>
                </a:tc>
                <a:extLst>
                  <a:ext uri="{0D108BD9-81ED-4DB2-BD59-A6C34878D82A}">
                    <a16:rowId xmlns:a16="http://schemas.microsoft.com/office/drawing/2014/main" val="743458302"/>
                  </a:ext>
                </a:extLst>
              </a:tr>
              <a:tr h="815290">
                <a:tc>
                  <a:txBody>
                    <a:bodyPr/>
                    <a:lstStyle/>
                    <a:p>
                      <a:r>
                        <a:rPr lang="nl-BE" sz="1600" baseline="0" noProof="0" dirty="0"/>
                        <a:t>Verpleegkundige A1/Bachelor met premie BBT (15)</a:t>
                      </a:r>
                      <a:endParaRPr lang="nl-BE" sz="1600" noProof="0" dirty="0"/>
                    </a:p>
                  </a:txBody>
                  <a:tcPr/>
                </a:tc>
                <a:tc>
                  <a:txBody>
                    <a:bodyPr/>
                    <a:lstStyle/>
                    <a:p>
                      <a:r>
                        <a:rPr lang="fr-FR" sz="1600" dirty="0"/>
                        <a:t>+2,42%</a:t>
                      </a:r>
                      <a:endParaRPr lang="fr-BE" sz="1600" dirty="0"/>
                    </a:p>
                  </a:txBody>
                  <a:tcPr/>
                </a:tc>
                <a:tc>
                  <a:txBody>
                    <a:bodyPr/>
                    <a:lstStyle/>
                    <a:p>
                      <a:r>
                        <a:rPr lang="fr-FR" sz="1600" dirty="0"/>
                        <a:t>+7,36%</a:t>
                      </a:r>
                      <a:endParaRPr lang="fr-BE" sz="1600" dirty="0"/>
                    </a:p>
                  </a:txBody>
                  <a:tcPr/>
                </a:tc>
                <a:tc>
                  <a:txBody>
                    <a:bodyPr/>
                    <a:lstStyle/>
                    <a:p>
                      <a:r>
                        <a:rPr lang="fr-FR" sz="1600" dirty="0"/>
                        <a:t>+146,89€</a:t>
                      </a:r>
                      <a:endParaRPr lang="fr-BE" sz="1600" dirty="0"/>
                    </a:p>
                  </a:txBody>
                  <a:tcPr/>
                </a:tc>
                <a:extLst>
                  <a:ext uri="{0D108BD9-81ED-4DB2-BD59-A6C34878D82A}">
                    <a16:rowId xmlns:a16="http://schemas.microsoft.com/office/drawing/2014/main" val="2293189739"/>
                  </a:ext>
                </a:extLst>
              </a:tr>
              <a:tr h="472350">
                <a:tc>
                  <a:txBody>
                    <a:bodyPr/>
                    <a:lstStyle/>
                    <a:p>
                      <a:r>
                        <a:rPr lang="nl-BE" sz="1600" noProof="0" dirty="0"/>
                        <a:t>Hoofdverpleegkundige</a:t>
                      </a:r>
                      <a:r>
                        <a:rPr lang="fr-FR" sz="1600" baseline="0" dirty="0"/>
                        <a:t> </a:t>
                      </a:r>
                      <a:r>
                        <a:rPr lang="fr-FR" sz="1600" dirty="0"/>
                        <a:t>(17)</a:t>
                      </a:r>
                      <a:endParaRPr lang="fr-BE" sz="1600" dirty="0"/>
                    </a:p>
                  </a:txBody>
                  <a:tcPr/>
                </a:tc>
                <a:tc>
                  <a:txBody>
                    <a:bodyPr/>
                    <a:lstStyle/>
                    <a:p>
                      <a:r>
                        <a:rPr lang="fr-FR" sz="1600" dirty="0"/>
                        <a:t>+6,25%</a:t>
                      </a:r>
                      <a:endParaRPr lang="fr-BE" sz="1600" dirty="0"/>
                    </a:p>
                  </a:txBody>
                  <a:tcPr/>
                </a:tc>
                <a:tc>
                  <a:txBody>
                    <a:bodyPr/>
                    <a:lstStyle/>
                    <a:p>
                      <a:r>
                        <a:rPr lang="fr-FR" sz="1600" dirty="0"/>
                        <a:t>+11,54%</a:t>
                      </a:r>
                      <a:endParaRPr lang="fr-BE" sz="1600" dirty="0"/>
                    </a:p>
                  </a:txBody>
                  <a:tcPr/>
                </a:tc>
                <a:tc>
                  <a:txBody>
                    <a:bodyPr/>
                    <a:lstStyle/>
                    <a:p>
                      <a:r>
                        <a:rPr lang="fr-FR" sz="1600" dirty="0"/>
                        <a:t>+198,15€</a:t>
                      </a:r>
                      <a:endParaRPr lang="fr-BE" sz="1600" dirty="0"/>
                    </a:p>
                  </a:txBody>
                  <a:tcPr/>
                </a:tc>
                <a:extLst>
                  <a:ext uri="{0D108BD9-81ED-4DB2-BD59-A6C34878D82A}">
                    <a16:rowId xmlns:a16="http://schemas.microsoft.com/office/drawing/2014/main" val="1427813746"/>
                  </a:ext>
                </a:extLst>
              </a:tr>
            </a:tbl>
          </a:graphicData>
        </a:graphic>
      </p:graphicFrame>
    </p:spTree>
    <p:extLst>
      <p:ext uri="{BB962C8B-B14F-4D97-AF65-F5344CB8AC3E}">
        <p14:creationId xmlns:p14="http://schemas.microsoft.com/office/powerpoint/2010/main" val="361962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Het </a:t>
            </a:r>
            <a:r>
              <a:rPr lang="fr-FR" dirty="0" err="1"/>
              <a:t>nieuwe</a:t>
            </a:r>
            <a:r>
              <a:rPr lang="fr-FR" dirty="0"/>
              <a:t> </a:t>
            </a:r>
            <a:r>
              <a:rPr lang="fr-FR" dirty="0" err="1"/>
              <a:t>loonmodel</a:t>
            </a:r>
            <a:r>
              <a:rPr lang="fr-FR" dirty="0"/>
              <a:t>: </a:t>
            </a:r>
            <a:br>
              <a:rPr lang="fr-FR" dirty="0"/>
            </a:br>
            <a:r>
              <a:rPr lang="fr-FR" dirty="0" err="1"/>
              <a:t>basisprincipes</a:t>
            </a:r>
            <a:endParaRPr lang="fr-BE" dirty="0"/>
          </a:p>
        </p:txBody>
      </p:sp>
      <p:sp>
        <p:nvSpPr>
          <p:cNvPr id="3" name="Espace réservé du contenu 2"/>
          <p:cNvSpPr>
            <a:spLocks noGrp="1"/>
          </p:cNvSpPr>
          <p:nvPr>
            <p:ph idx="1"/>
          </p:nvPr>
        </p:nvSpPr>
        <p:spPr/>
        <p:txBody>
          <a:bodyPr/>
          <a:lstStyle/>
          <a:p>
            <a:pPr algn="just">
              <a:spcBef>
                <a:spcPts val="600"/>
              </a:spcBef>
              <a:spcAft>
                <a:spcPts val="600"/>
              </a:spcAft>
            </a:pPr>
            <a:r>
              <a:rPr lang="nl-NL" dirty="0"/>
              <a:t>IFIC levert niet voor alle (sub)groepen een gelijke loonsverhoging op. Dat kan niet anders bij het introduceren van een volledig nieuw baremasysteem dat oude inconsequenties verbetert en rechttrekt.</a:t>
            </a:r>
          </a:p>
          <a:p>
            <a:pPr algn="just">
              <a:spcBef>
                <a:spcPts val="600"/>
              </a:spcBef>
              <a:spcAft>
                <a:spcPts val="600"/>
              </a:spcAft>
            </a:pPr>
            <a:r>
              <a:rPr lang="nl-NL" dirty="0"/>
              <a:t>Bij de uitrol van IFIC zal </a:t>
            </a:r>
            <a:r>
              <a:rPr lang="nl-NL" u="sng" dirty="0"/>
              <a:t>geen enkele medewerker loon verliezen</a:t>
            </a:r>
            <a:r>
              <a:rPr lang="nl-NL" dirty="0"/>
              <a:t>.</a:t>
            </a:r>
          </a:p>
          <a:p>
            <a:pPr algn="just">
              <a:spcBef>
                <a:spcPts val="600"/>
              </a:spcBef>
              <a:spcAft>
                <a:spcPts val="600"/>
              </a:spcAft>
            </a:pPr>
            <a:r>
              <a:rPr lang="nl-NL" dirty="0"/>
              <a:t>Of iemand extra verdient met het IFIC-barema, hangt af van de anciënniteit en de </a:t>
            </a:r>
            <a:r>
              <a:rPr lang="fr-BE" dirty="0" err="1"/>
              <a:t>persoonlijke</a:t>
            </a:r>
            <a:r>
              <a:rPr lang="fr-BE" dirty="0"/>
              <a:t> </a:t>
            </a:r>
            <a:r>
              <a:rPr lang="fr-BE" dirty="0" err="1"/>
              <a:t>situatie</a:t>
            </a:r>
            <a:r>
              <a:rPr lang="fr-BE" dirty="0"/>
              <a:t> (</a:t>
            </a:r>
            <a:r>
              <a:rPr lang="fr-BE" dirty="0" err="1"/>
              <a:t>functie</a:t>
            </a:r>
            <a:r>
              <a:rPr lang="fr-BE" dirty="0"/>
              <a:t>, </a:t>
            </a:r>
            <a:r>
              <a:rPr lang="fr-BE" dirty="0" err="1"/>
              <a:t>startbarema</a:t>
            </a:r>
            <a:r>
              <a:rPr lang="fr-BE" dirty="0"/>
              <a:t>, </a:t>
            </a:r>
            <a:r>
              <a:rPr lang="fr-BE" dirty="0" err="1"/>
              <a:t>enz</a:t>
            </a:r>
            <a:r>
              <a:rPr lang="fr-BE" dirty="0"/>
              <a:t>.).</a:t>
            </a:r>
          </a:p>
        </p:txBody>
      </p:sp>
    </p:spTree>
    <p:extLst>
      <p:ext uri="{BB962C8B-B14F-4D97-AF65-F5344CB8AC3E}">
        <p14:creationId xmlns:p14="http://schemas.microsoft.com/office/powerpoint/2010/main" val="9756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301729"/>
            <a:ext cx="8381260" cy="914065"/>
          </a:xfrm>
        </p:spPr>
        <p:txBody>
          <a:bodyPr/>
          <a:lstStyle/>
          <a:p>
            <a:pPr>
              <a:lnSpc>
                <a:spcPct val="107000"/>
              </a:lnSpc>
              <a:spcAft>
                <a:spcPts val="800"/>
              </a:spcAft>
            </a:pPr>
            <a:r>
              <a:rPr lang="fr-FR" dirty="0"/>
              <a:t>Het </a:t>
            </a:r>
            <a:r>
              <a:rPr lang="fr-FR" dirty="0" err="1"/>
              <a:t>nieuwe</a:t>
            </a:r>
            <a:r>
              <a:rPr lang="fr-FR" dirty="0"/>
              <a:t> </a:t>
            </a:r>
            <a:r>
              <a:rPr lang="fr-FR" dirty="0" err="1"/>
              <a:t>loonmodel</a:t>
            </a:r>
            <a:r>
              <a:rPr lang="fr-FR" dirty="0"/>
              <a:t>: </a:t>
            </a:r>
            <a:br>
              <a:rPr lang="fr-FR" dirty="0"/>
            </a:br>
            <a:r>
              <a:rPr lang="fr-FR" dirty="0" err="1"/>
              <a:t>basisprincipes</a:t>
            </a:r>
            <a:endParaRPr lang="nl-BE" b="1" u="sng" dirty="0"/>
          </a:p>
        </p:txBody>
      </p:sp>
      <p:sp>
        <p:nvSpPr>
          <p:cNvPr id="6" name="Tijdelijke aanduiding voor inhoud 3"/>
          <p:cNvSpPr txBox="1">
            <a:spLocks/>
          </p:cNvSpPr>
          <p:nvPr/>
        </p:nvSpPr>
        <p:spPr>
          <a:xfrm>
            <a:off x="380999" y="1738860"/>
            <a:ext cx="8407893" cy="4736892"/>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nl-BE" sz="2800" dirty="0"/>
              <a:t> </a:t>
            </a:r>
            <a:r>
              <a:rPr lang="nl-BE" sz="2800" u="sng" dirty="0" err="1"/>
              <a:t>Simplifiëring</a:t>
            </a:r>
            <a:r>
              <a:rPr lang="nl-BE" sz="2800" dirty="0"/>
              <a:t> van baremastructuur</a:t>
            </a:r>
          </a:p>
          <a:p>
            <a:pPr algn="just"/>
            <a:endParaRPr lang="nl-BE" sz="2800" dirty="0"/>
          </a:p>
          <a:p>
            <a:pPr algn="just"/>
            <a:r>
              <a:rPr lang="nl-BE" sz="2800" dirty="0"/>
              <a:t> </a:t>
            </a:r>
            <a:r>
              <a:rPr lang="nl-BE" sz="2800" u="sng" dirty="0"/>
              <a:t>Harmonisering</a:t>
            </a:r>
            <a:r>
              <a:rPr lang="nl-BE" sz="2800" dirty="0"/>
              <a:t>: jaarlijkse vooruitgang voor alle barema’s</a:t>
            </a:r>
            <a:r>
              <a:rPr lang="nl-BE" sz="2800" dirty="0">
                <a:solidFill>
                  <a:srgbClr val="0070C0"/>
                </a:solidFill>
              </a:rPr>
              <a:t> </a:t>
            </a:r>
            <a:r>
              <a:rPr lang="nl-BE" sz="2800" dirty="0"/>
              <a:t>op 35 jaar</a:t>
            </a:r>
          </a:p>
          <a:p>
            <a:pPr algn="just"/>
            <a:endParaRPr lang="nl-BE" sz="2800" dirty="0"/>
          </a:p>
          <a:p>
            <a:pPr algn="just"/>
            <a:r>
              <a:rPr lang="nl-BE" sz="2800" dirty="0"/>
              <a:t> </a:t>
            </a:r>
            <a:r>
              <a:rPr lang="nl-BE" sz="2800" u="sng" dirty="0"/>
              <a:t>Herwaardering</a:t>
            </a:r>
            <a:r>
              <a:rPr lang="nl-BE" sz="2800" dirty="0"/>
              <a:t> voor een reeks “sleutel”-functies</a:t>
            </a:r>
          </a:p>
          <a:p>
            <a:pPr algn="just"/>
            <a:endParaRPr lang="nl-BE" sz="2800" dirty="0">
              <a:solidFill>
                <a:schemeClr val="tx1">
                  <a:lumMod val="65000"/>
                  <a:lumOff val="35000"/>
                </a:schemeClr>
              </a:solidFill>
            </a:endParaRPr>
          </a:p>
          <a:p>
            <a:pPr algn="just"/>
            <a:r>
              <a:rPr lang="nl-BE" sz="2800" dirty="0">
                <a:solidFill>
                  <a:schemeClr val="tx1">
                    <a:lumMod val="65000"/>
                    <a:lumOff val="35000"/>
                  </a:schemeClr>
                </a:solidFill>
              </a:rPr>
              <a:t>Het model is voordelig voor meer dan 80% van de werknemers in dienst (GEEN enkele werknemer verliest)</a:t>
            </a:r>
          </a:p>
          <a:p>
            <a:pPr algn="just"/>
            <a:endParaRPr lang="nl-BE" sz="2800" dirty="0">
              <a:solidFill>
                <a:schemeClr val="tx1">
                  <a:lumMod val="65000"/>
                  <a:lumOff val="35000"/>
                </a:schemeClr>
              </a:solidFill>
            </a:endParaRPr>
          </a:p>
          <a:p>
            <a:pPr algn="just"/>
            <a:r>
              <a:rPr lang="nl-BE" sz="2800" dirty="0">
                <a:solidFill>
                  <a:schemeClr val="tx1">
                    <a:lumMod val="65000"/>
                    <a:lumOff val="35000"/>
                  </a:schemeClr>
                </a:solidFill>
              </a:rPr>
              <a:t> Hefboom voor het </a:t>
            </a:r>
            <a:r>
              <a:rPr lang="nl-BE" sz="2800" u="sng" dirty="0">
                <a:solidFill>
                  <a:schemeClr val="tx1">
                    <a:lumMod val="65000"/>
                    <a:lumOff val="35000"/>
                  </a:schemeClr>
                </a:solidFill>
              </a:rPr>
              <a:t>harmoniseren</a:t>
            </a:r>
            <a:r>
              <a:rPr lang="nl-BE" sz="2800" dirty="0">
                <a:solidFill>
                  <a:schemeClr val="tx1">
                    <a:lumMod val="65000"/>
                    <a:lumOff val="35000"/>
                  </a:schemeClr>
                </a:solidFill>
              </a:rPr>
              <a:t> tussen de publieke en privésectoren en de federale en geregionaliseerde zorgsectoren</a:t>
            </a:r>
          </a:p>
          <a:p>
            <a:pPr algn="just"/>
            <a:endParaRPr lang="nl-BE" sz="2800" dirty="0">
              <a:solidFill>
                <a:schemeClr val="tx1">
                  <a:lumMod val="65000"/>
                  <a:lumOff val="35000"/>
                </a:schemeClr>
              </a:solidFill>
            </a:endParaRPr>
          </a:p>
          <a:p>
            <a:pPr algn="just"/>
            <a:r>
              <a:rPr lang="nl-BE" sz="2800" dirty="0">
                <a:solidFill>
                  <a:schemeClr val="tx1">
                    <a:lumMod val="65000"/>
                    <a:lumOff val="35000"/>
                  </a:schemeClr>
                </a:solidFill>
              </a:rPr>
              <a:t> Globale kost voor de federale privé zorgsectoren: </a:t>
            </a:r>
            <a:r>
              <a:rPr lang="nl-BE" sz="2800" u="sng" dirty="0">
                <a:solidFill>
                  <a:schemeClr val="tx1">
                    <a:lumMod val="65000"/>
                    <a:lumOff val="35000"/>
                  </a:schemeClr>
                </a:solidFill>
              </a:rPr>
              <a:t>stijging van 6% </a:t>
            </a:r>
            <a:r>
              <a:rPr lang="nl-BE" sz="2800" dirty="0">
                <a:solidFill>
                  <a:schemeClr val="tx1">
                    <a:lumMod val="65000"/>
                    <a:lumOff val="35000"/>
                  </a:schemeClr>
                </a:solidFill>
              </a:rPr>
              <a:t>van de loonmassa (+/-450 miljoen euro's voor de federale privésectoren)</a:t>
            </a:r>
          </a:p>
          <a:p>
            <a:pPr algn="just"/>
            <a:endParaRPr lang="nl-BE" dirty="0"/>
          </a:p>
        </p:txBody>
      </p:sp>
    </p:spTree>
    <p:extLst>
      <p:ext uri="{BB962C8B-B14F-4D97-AF65-F5344CB8AC3E}">
        <p14:creationId xmlns:p14="http://schemas.microsoft.com/office/powerpoint/2010/main" val="102977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fr-BE" sz="3600" b="1" dirty="0"/>
              <a:t>Raisons de sa création et développement</a:t>
            </a:r>
          </a:p>
        </p:txBody>
      </p:sp>
      <p:sp>
        <p:nvSpPr>
          <p:cNvPr id="3" name="Titel 2"/>
          <p:cNvSpPr>
            <a:spLocks noGrp="1"/>
          </p:cNvSpPr>
          <p:nvPr>
            <p:ph type="title"/>
          </p:nvPr>
        </p:nvSpPr>
        <p:spPr/>
        <p:txBody>
          <a:bodyPr/>
          <a:lstStyle/>
          <a:p>
            <a:r>
              <a:rPr lang="fr-BE" sz="4800" dirty="0"/>
              <a:t>La classification de fonctions IFIC</a:t>
            </a:r>
          </a:p>
        </p:txBody>
      </p:sp>
    </p:spTree>
    <p:extLst>
      <p:ext uri="{BB962C8B-B14F-4D97-AF65-F5344CB8AC3E}">
        <p14:creationId xmlns:p14="http://schemas.microsoft.com/office/powerpoint/2010/main" val="413477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434168"/>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Pourquoi une nouvelle classification de fonctions ?</a:t>
            </a:r>
            <a:endParaRPr lang="nl-BE" b="1" u="sng" dirty="0"/>
          </a:p>
        </p:txBody>
      </p:sp>
      <p:sp>
        <p:nvSpPr>
          <p:cNvPr id="6" name="Tijdelijke aanduiding voor inhoud 3"/>
          <p:cNvSpPr txBox="1">
            <a:spLocks/>
          </p:cNvSpPr>
          <p:nvPr/>
        </p:nvSpPr>
        <p:spPr>
          <a:xfrm>
            <a:off x="354366" y="1854096"/>
            <a:ext cx="8407893" cy="244579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fr-BE" sz="2400" dirty="0">
                <a:solidFill>
                  <a:schemeClr val="tx1">
                    <a:lumMod val="65000"/>
                    <a:lumOff val="35000"/>
                  </a:schemeClr>
                </a:solidFill>
              </a:rPr>
              <a:t>Nouvelle classification </a:t>
            </a:r>
            <a:r>
              <a:rPr lang="fr-BE" sz="2400" u="sng" dirty="0">
                <a:solidFill>
                  <a:schemeClr val="tx1">
                    <a:lumMod val="65000"/>
                    <a:lumOff val="35000"/>
                  </a:schemeClr>
                </a:solidFill>
              </a:rPr>
              <a:t>adaptée au secteur</a:t>
            </a:r>
            <a:r>
              <a:rPr lang="fr-BE" sz="2400" dirty="0">
                <a:solidFill>
                  <a:schemeClr val="tx1">
                    <a:lumMod val="65000"/>
                    <a:lumOff val="35000"/>
                  </a:schemeClr>
                </a:solidFill>
              </a:rPr>
              <a:t>, élaborée et testée sur le terrain, validée de manière paritaire</a:t>
            </a:r>
          </a:p>
          <a:p>
            <a:pPr algn="just"/>
            <a:endParaRPr lang="fr-BE" sz="2400" dirty="0">
              <a:solidFill>
                <a:schemeClr val="tx1">
                  <a:lumMod val="65000"/>
                  <a:lumOff val="35000"/>
                </a:schemeClr>
              </a:solidFill>
            </a:endParaRPr>
          </a:p>
          <a:p>
            <a:pPr algn="just"/>
            <a:r>
              <a:rPr lang="fr-BE" sz="2400" u="sng" dirty="0">
                <a:solidFill>
                  <a:schemeClr val="tx1">
                    <a:lumMod val="65000"/>
                    <a:lumOff val="35000"/>
                  </a:schemeClr>
                </a:solidFill>
              </a:rPr>
              <a:t>Contenu évolutif </a:t>
            </a:r>
            <a:r>
              <a:rPr lang="fr-BE" sz="2400" dirty="0">
                <a:solidFill>
                  <a:schemeClr val="tx1">
                    <a:lumMod val="65000"/>
                    <a:lumOff val="35000"/>
                  </a:schemeClr>
                </a:solidFill>
              </a:rPr>
              <a:t>et procédure d’entretien prévue</a:t>
            </a:r>
          </a:p>
          <a:p>
            <a:pPr marL="45720" indent="0" algn="just">
              <a:buNone/>
            </a:pPr>
            <a:endParaRPr lang="fr-BE" sz="2400" dirty="0">
              <a:solidFill>
                <a:schemeClr val="tx1">
                  <a:lumMod val="65000"/>
                  <a:lumOff val="35000"/>
                </a:schemeClr>
              </a:solidFill>
            </a:endParaRPr>
          </a:p>
          <a:p>
            <a:pPr algn="just"/>
            <a:r>
              <a:rPr lang="fr-BE" sz="2400" dirty="0">
                <a:solidFill>
                  <a:schemeClr val="tx1">
                    <a:lumMod val="65000"/>
                    <a:lumOff val="35000"/>
                  </a:schemeClr>
                </a:solidFill>
              </a:rPr>
              <a:t>Nouveau modèle, pas uniquement basé sur les diplômes : </a:t>
            </a:r>
            <a:r>
              <a:rPr lang="fr-BE" sz="2400" u="sng" dirty="0">
                <a:solidFill>
                  <a:schemeClr val="tx1">
                    <a:lumMod val="65000"/>
                    <a:lumOff val="35000"/>
                  </a:schemeClr>
                </a:solidFill>
              </a:rPr>
              <a:t>le contenu et le poids </a:t>
            </a:r>
            <a:r>
              <a:rPr lang="fr-BE" sz="2400" dirty="0">
                <a:solidFill>
                  <a:schemeClr val="tx1">
                    <a:lumMod val="65000"/>
                    <a:lumOff val="35000"/>
                  </a:schemeClr>
                </a:solidFill>
              </a:rPr>
              <a:t>(valeur) de la fonction sont au cœur du modèle (“A travail égal, salaire égal”)</a:t>
            </a:r>
          </a:p>
        </p:txBody>
      </p:sp>
    </p:spTree>
    <p:extLst>
      <p:ext uri="{BB962C8B-B14F-4D97-AF65-F5344CB8AC3E}">
        <p14:creationId xmlns:p14="http://schemas.microsoft.com/office/powerpoint/2010/main" val="414805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latin typeface="Calibri" panose="020F0502020204030204" pitchFamily="34" charset="0"/>
                <a:ea typeface="Calibri" panose="020F0502020204030204" pitchFamily="34" charset="0"/>
                <a:cs typeface="Times New Roman" panose="02020603050405020304" pitchFamily="18" charset="0"/>
              </a:rPr>
              <a:t>Qu’est ce qu’une classification de fonctions analytique ? </a:t>
            </a:r>
            <a:endParaRPr lang="nl-BE" dirty="0"/>
          </a:p>
        </p:txBody>
      </p:sp>
      <p:graphicFrame>
        <p:nvGraphicFramePr>
          <p:cNvPr id="4" name="Diagramme 1"/>
          <p:cNvGraphicFramePr>
            <a:graphicFrameLocks noGrp="1"/>
          </p:cNvGraphicFramePr>
          <p:nvPr>
            <p:ph idx="1"/>
          </p:nvPr>
        </p:nvGraphicFramePr>
        <p:xfrm>
          <a:off x="532263" y="2477729"/>
          <a:ext cx="7751090" cy="265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201;p20"/>
          <p:cNvSpPr txBox="1">
            <a:spLocks/>
          </p:cNvSpPr>
          <p:nvPr/>
        </p:nvSpPr>
        <p:spPr>
          <a:xfrm>
            <a:off x="3988441" y="3335944"/>
            <a:ext cx="1006695" cy="938279"/>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9pPr>
          </a:lstStyle>
          <a:p>
            <a:r>
              <a:rPr lang="fr-FR" sz="7200" b="0" dirty="0">
                <a:solidFill>
                  <a:schemeClr val="tx1">
                    <a:lumMod val="50000"/>
                    <a:lumOff val="50000"/>
                  </a:schemeClr>
                </a:solidFill>
                <a:latin typeface="Calibri" panose="020F0502020204030204" pitchFamily="34" charset="0"/>
                <a:cs typeface="Calibri" panose="020F0502020204030204" pitchFamily="34" charset="0"/>
              </a:rPr>
              <a:t>VS</a:t>
            </a:r>
            <a:endParaRPr lang="fr-FR" sz="4400" b="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Tekstvak 5"/>
          <p:cNvSpPr txBox="1"/>
          <p:nvPr/>
        </p:nvSpPr>
        <p:spPr>
          <a:xfrm>
            <a:off x="381000" y="5259006"/>
            <a:ext cx="8381260" cy="984885"/>
          </a:xfrm>
          <a:prstGeom prst="rect">
            <a:avLst/>
          </a:prstGeom>
          <a:noFill/>
        </p:spPr>
        <p:txBody>
          <a:bodyPr wrap="square" rtlCol="0">
            <a:spAutoFit/>
          </a:bodyPr>
          <a:lstStyle/>
          <a:p>
            <a:pPr algn="ctr"/>
            <a:r>
              <a:rPr lang="fr-BE" sz="2000" b="1" spc="150" dirty="0">
                <a:solidFill>
                  <a:schemeClr val="tx2"/>
                </a:solidFill>
                <a:latin typeface="Calibri Light" panose="020F0302020204030204" pitchFamily="34" charset="0"/>
                <a:cs typeface="Calibri Light" panose="020F0302020204030204" pitchFamily="34" charset="0"/>
              </a:rPr>
              <a:t>Décrire les fonctions de manière </a:t>
            </a:r>
            <a:r>
              <a:rPr lang="fr-BE" sz="2000" b="1" spc="150" dirty="0">
                <a:solidFill>
                  <a:schemeClr val="accent2"/>
                </a:solidFill>
                <a:latin typeface="Calibri Light" panose="020F0302020204030204" pitchFamily="34" charset="0"/>
                <a:cs typeface="Calibri Light" panose="020F0302020204030204" pitchFamily="34" charset="0"/>
              </a:rPr>
              <a:t>systématique</a:t>
            </a:r>
            <a:r>
              <a:rPr lang="fr-BE" sz="2000" b="1" spc="150" dirty="0">
                <a:solidFill>
                  <a:schemeClr val="tx2"/>
                </a:solidFill>
                <a:latin typeface="Calibri Light" panose="020F0302020204030204" pitchFamily="34" charset="0"/>
                <a:cs typeface="Calibri Light" panose="020F0302020204030204" pitchFamily="34" charset="0"/>
              </a:rPr>
              <a:t> dans une organisation et déterminer leur </a:t>
            </a:r>
            <a:r>
              <a:rPr lang="fr-BE" sz="2000" b="1" spc="150" dirty="0">
                <a:solidFill>
                  <a:schemeClr val="accent2"/>
                </a:solidFill>
                <a:latin typeface="Calibri Light" panose="020F0302020204030204" pitchFamily="34" charset="0"/>
                <a:cs typeface="Calibri Light" panose="020F0302020204030204" pitchFamily="34" charset="0"/>
              </a:rPr>
              <a:t>valeur relative </a:t>
            </a:r>
            <a:r>
              <a:rPr lang="fr-BE" sz="2000" b="1" spc="150" dirty="0">
                <a:solidFill>
                  <a:schemeClr val="tx2"/>
                </a:solidFill>
                <a:latin typeface="Calibri Light" panose="020F0302020204030204" pitchFamily="34" charset="0"/>
                <a:cs typeface="Calibri Light" panose="020F0302020204030204" pitchFamily="34" charset="0"/>
              </a:rPr>
              <a:t>à l’aide de </a:t>
            </a:r>
            <a:r>
              <a:rPr lang="fr-BE" sz="2000" b="1" spc="150" dirty="0">
                <a:solidFill>
                  <a:schemeClr val="accent2"/>
                </a:solidFill>
                <a:latin typeface="Calibri Light" panose="020F0302020204030204" pitchFamily="34" charset="0"/>
                <a:cs typeface="Calibri Light" panose="020F0302020204030204" pitchFamily="34" charset="0"/>
              </a:rPr>
              <a:t>critères fixés à l’avance</a:t>
            </a:r>
            <a:r>
              <a:rPr lang="fr-BE" sz="2000" b="1" spc="150" dirty="0">
                <a:solidFill>
                  <a:schemeClr val="bg2">
                    <a:lumMod val="75000"/>
                  </a:schemeClr>
                </a:solidFill>
                <a:latin typeface="Calibri Light" panose="020F0302020204030204" pitchFamily="34" charset="0"/>
                <a:cs typeface="Calibri Light" panose="020F0302020204030204" pitchFamily="34" charset="0"/>
              </a:rPr>
              <a:t>.</a:t>
            </a:r>
          </a:p>
          <a:p>
            <a:endParaRPr lang="fr-BE" dirty="0"/>
          </a:p>
        </p:txBody>
      </p:sp>
      <p:sp>
        <p:nvSpPr>
          <p:cNvPr id="7" name="Tekstvak 6"/>
          <p:cNvSpPr txBox="1"/>
          <p:nvPr/>
        </p:nvSpPr>
        <p:spPr>
          <a:xfrm>
            <a:off x="381000" y="1695958"/>
            <a:ext cx="8407400" cy="1292662"/>
          </a:xfrm>
          <a:prstGeom prst="rect">
            <a:avLst/>
          </a:prstGeom>
          <a:noFill/>
        </p:spPr>
        <p:txBody>
          <a:bodyPr wrap="square" rtlCol="0">
            <a:spAutoFit/>
          </a:bodyPr>
          <a:lstStyle/>
          <a:p>
            <a:pPr algn="ctr"/>
            <a:r>
              <a:rPr lang="fr-BE" sz="2000" b="1" spc="150" dirty="0">
                <a:solidFill>
                  <a:schemeClr val="tx2"/>
                </a:solidFill>
                <a:latin typeface="Calibri Light" panose="020F0302020204030204" pitchFamily="34" charset="0"/>
                <a:cs typeface="Calibri Light" panose="020F0302020204030204" pitchFamily="34" charset="0"/>
              </a:rPr>
              <a:t>La classification de fonctions est un outil de ressources neutre et objectif qui sert de base à l’élaboration d’une maison salariale cohérente et juste.</a:t>
            </a:r>
          </a:p>
          <a:p>
            <a:endParaRPr lang="fr-BE" dirty="0"/>
          </a:p>
        </p:txBody>
      </p:sp>
    </p:spTree>
    <p:extLst>
      <p:ext uri="{BB962C8B-B14F-4D97-AF65-F5344CB8AC3E}">
        <p14:creationId xmlns:p14="http://schemas.microsoft.com/office/powerpoint/2010/main" val="3591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A8B12F8-F134-4727-900D-2693432D4A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2AD67A6-B392-4677-8A4E-898F23A4F33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298854"/>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Comment est établie une description de fonction (procédure 2021)</a:t>
            </a:r>
            <a:endParaRPr lang="nl-BE" b="1" u="sng" dirty="0"/>
          </a:p>
        </p:txBody>
      </p:sp>
      <p:graphicFrame>
        <p:nvGraphicFramePr>
          <p:cNvPr id="6" name="Diagram 4"/>
          <p:cNvGraphicFramePr/>
          <p:nvPr/>
        </p:nvGraphicFramePr>
        <p:xfrm>
          <a:off x="176463" y="1612669"/>
          <a:ext cx="8755394" cy="4675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01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456725"/>
            <a:ext cx="8503694"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Comment pondérer une fonction ?</a:t>
            </a:r>
            <a:endParaRPr lang="nl-BE" b="1" u="sng" dirty="0"/>
          </a:p>
        </p:txBody>
      </p:sp>
      <p:graphicFrame>
        <p:nvGraphicFramePr>
          <p:cNvPr id="5" name="Diagramme 3"/>
          <p:cNvGraphicFramePr/>
          <p:nvPr/>
        </p:nvGraphicFramePr>
        <p:xfrm>
          <a:off x="3425588" y="1774210"/>
          <a:ext cx="5227093" cy="4599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p:cNvSpPr txBox="1"/>
          <p:nvPr/>
        </p:nvSpPr>
        <p:spPr>
          <a:xfrm>
            <a:off x="491319" y="3519859"/>
            <a:ext cx="2674962" cy="1107996"/>
          </a:xfrm>
          <a:prstGeom prst="rect">
            <a:avLst/>
          </a:prstGeom>
          <a:noFill/>
        </p:spPr>
        <p:txBody>
          <a:bodyPr wrap="square" rtlCol="0">
            <a:spAutoFit/>
          </a:bodyPr>
          <a:lstStyle/>
          <a:p>
            <a:r>
              <a:rPr lang="fr-FR" sz="4800" dirty="0">
                <a:solidFill>
                  <a:schemeClr val="tx2"/>
                </a:solidFill>
                <a:latin typeface="Calibri" panose="020F0502020204030204" pitchFamily="34" charset="0"/>
                <a:cs typeface="Calibri" panose="020F0502020204030204" pitchFamily="34" charset="0"/>
              </a:rPr>
              <a:t>6 critères</a:t>
            </a:r>
          </a:p>
          <a:p>
            <a:endParaRPr lang="nl-BE" dirty="0"/>
          </a:p>
        </p:txBody>
      </p:sp>
    </p:spTree>
    <p:extLst>
      <p:ext uri="{BB962C8B-B14F-4D97-AF65-F5344CB8AC3E}">
        <p14:creationId xmlns:p14="http://schemas.microsoft.com/office/powerpoint/2010/main" val="6878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053E467-A69F-47E2-ADBD-EF87A7467AA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E36DDA3-C0E8-4CA9-BAD9-9DA758AFE77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7484CBDB-C700-4DB9-99F0-12718BB37C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985C272-BD84-48AD-A660-DCCEF05B714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3B2D9618-6983-435B-B366-BC0414A4BF6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447F6851-7246-4AA4-8BC5-50A29CEA96E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7E5E3E59-4455-41A1-A7A5-97AAECCBFB9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EF0A8C3-50B4-42AA-8ACE-07B9B219734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BD2DDAAF-2D95-4BDF-8C26-AB6238B6FD7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A4CA1AF1-2D52-4FE5-97E7-AEDB5C12F3F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49A2D8E5-DB05-4CC7-9EF5-20CB6FEC82F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EF8BCCCD-D9E1-4CF6-AFA4-142E22E7589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DDB6DC90-88DC-4BED-9650-3D38CAC33AF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fonction de référence sectorielle</a:t>
            </a:r>
          </a:p>
        </p:txBody>
      </p:sp>
      <p:sp>
        <p:nvSpPr>
          <p:cNvPr id="3" name="Espace réservé du contenu 2"/>
          <p:cNvSpPr>
            <a:spLocks noGrp="1"/>
          </p:cNvSpPr>
          <p:nvPr>
            <p:ph idx="1"/>
          </p:nvPr>
        </p:nvSpPr>
        <p:spPr/>
        <p:txBody>
          <a:bodyPr>
            <a:normAutofit/>
          </a:bodyPr>
          <a:lstStyle/>
          <a:p>
            <a:r>
              <a:rPr lang="fr-FR" dirty="0">
                <a:solidFill>
                  <a:schemeClr val="tx1">
                    <a:lumMod val="65000"/>
                    <a:lumOff val="35000"/>
                  </a:schemeClr>
                </a:solidFill>
              </a:rPr>
              <a:t>Fonctions IFIC = fonctions de référence SECTORIELLES</a:t>
            </a:r>
          </a:p>
          <a:p>
            <a:r>
              <a:rPr lang="fr-FR" dirty="0">
                <a:solidFill>
                  <a:schemeClr val="tx1">
                    <a:lumMod val="65000"/>
                    <a:lumOff val="35000"/>
                  </a:schemeClr>
                </a:solidFill>
              </a:rPr>
              <a:t>N’a pas le même objectif (et ne vise pas à remplacer): définition de la profession, texte réglementaire, référentiel de compétences, descriptions de fonctions internes, etc.</a:t>
            </a:r>
          </a:p>
          <a:p>
            <a:r>
              <a:rPr lang="fr-FR" dirty="0">
                <a:solidFill>
                  <a:schemeClr val="tx1">
                    <a:lumMod val="65000"/>
                    <a:lumOff val="35000"/>
                  </a:schemeClr>
                </a:solidFill>
              </a:rPr>
              <a:t>Objectif: décrire, pondérer et positionner les fonctions de référence les unes par rapport aux autres afin de déterminer la rémunération sectorielle minimum d’application aux travailleurs</a:t>
            </a:r>
            <a:endParaRPr lang="fr-BE" dirty="0">
              <a:solidFill>
                <a:schemeClr val="tx1">
                  <a:lumMod val="65000"/>
                  <a:lumOff val="35000"/>
                </a:schemeClr>
              </a:solidFill>
            </a:endParaRPr>
          </a:p>
        </p:txBody>
      </p:sp>
      <p:graphicFrame>
        <p:nvGraphicFramePr>
          <p:cNvPr id="7" name="Diagram 5"/>
          <p:cNvGraphicFramePr/>
          <p:nvPr/>
        </p:nvGraphicFramePr>
        <p:xfrm>
          <a:off x="296091" y="3805645"/>
          <a:ext cx="8133164" cy="316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hthoek 7"/>
          <p:cNvSpPr/>
          <p:nvPr/>
        </p:nvSpPr>
        <p:spPr>
          <a:xfrm>
            <a:off x="3372073" y="4095750"/>
            <a:ext cx="1981200" cy="27622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7858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Inhoud presentatie</a:t>
            </a:r>
          </a:p>
        </p:txBody>
      </p:sp>
      <p:sp>
        <p:nvSpPr>
          <p:cNvPr id="3" name="Tijdelijke aanduiding voor inhoud 2"/>
          <p:cNvSpPr>
            <a:spLocks noGrp="1"/>
          </p:cNvSpPr>
          <p:nvPr>
            <p:ph idx="1"/>
          </p:nvPr>
        </p:nvSpPr>
        <p:spPr/>
        <p:txBody>
          <a:bodyPr/>
          <a:lstStyle/>
          <a:p>
            <a:r>
              <a:rPr lang="nl-BE" sz="2800" dirty="0"/>
              <a:t>IFIC loonmodel</a:t>
            </a:r>
          </a:p>
          <a:p>
            <a:pPr lvl="1"/>
            <a:r>
              <a:rPr lang="nl-BE" sz="2400" dirty="0"/>
              <a:t>Ontstaan nieuw loonmodel en functieclassificatie</a:t>
            </a:r>
          </a:p>
          <a:p>
            <a:pPr lvl="1"/>
            <a:r>
              <a:rPr lang="nl-BE" sz="2400" dirty="0"/>
              <a:t>Basisprincipes </a:t>
            </a:r>
          </a:p>
          <a:p>
            <a:r>
              <a:rPr lang="nl-BE" sz="2800" dirty="0"/>
              <a:t>IFIC functieclassificatie</a:t>
            </a:r>
          </a:p>
          <a:p>
            <a:pPr lvl="1"/>
            <a:r>
              <a:rPr lang="nl-BE" sz="2400" dirty="0"/>
              <a:t>Waarom een nieuwe classificatie</a:t>
            </a:r>
          </a:p>
          <a:p>
            <a:pPr lvl="1"/>
            <a:r>
              <a:rPr lang="nl-BE" sz="2400" dirty="0"/>
              <a:t>Opmaak en weging van een functiebeschrijving</a:t>
            </a:r>
          </a:p>
          <a:p>
            <a:r>
              <a:rPr lang="nl-BE" sz="2800" dirty="0"/>
              <a:t>Onderhoudsprocedure</a:t>
            </a:r>
          </a:p>
          <a:p>
            <a:r>
              <a:rPr lang="nl-BE" sz="2800" dirty="0"/>
              <a:t>Implementatie van IFIC 100%</a:t>
            </a:r>
          </a:p>
          <a:p>
            <a:endParaRPr lang="nl-BE" dirty="0"/>
          </a:p>
        </p:txBody>
      </p:sp>
    </p:spTree>
    <p:extLst>
      <p:ext uri="{BB962C8B-B14F-4D97-AF65-F5344CB8AC3E}">
        <p14:creationId xmlns:p14="http://schemas.microsoft.com/office/powerpoint/2010/main" val="366175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nl-BE" sz="3600" b="1" dirty="0" err="1"/>
              <a:t>Contenu</a:t>
            </a:r>
            <a:r>
              <a:rPr lang="nl-BE" sz="3600" b="1" dirty="0"/>
              <a:t> et principes</a:t>
            </a:r>
          </a:p>
        </p:txBody>
      </p:sp>
      <p:sp>
        <p:nvSpPr>
          <p:cNvPr id="3" name="Titel 2"/>
          <p:cNvSpPr>
            <a:spLocks noGrp="1"/>
          </p:cNvSpPr>
          <p:nvPr>
            <p:ph type="title"/>
          </p:nvPr>
        </p:nvSpPr>
        <p:spPr/>
        <p:txBody>
          <a:bodyPr/>
          <a:lstStyle/>
          <a:p>
            <a:r>
              <a:rPr lang="nl-BE" sz="4800" dirty="0"/>
              <a:t>Procédure </a:t>
            </a:r>
            <a:r>
              <a:rPr lang="nl-BE" sz="4800" dirty="0" err="1"/>
              <a:t>d’entretien</a:t>
            </a:r>
            <a:endParaRPr lang="nl-BE" sz="4800" dirty="0"/>
          </a:p>
        </p:txBody>
      </p:sp>
    </p:spTree>
    <p:extLst>
      <p:ext uri="{BB962C8B-B14F-4D97-AF65-F5344CB8AC3E}">
        <p14:creationId xmlns:p14="http://schemas.microsoft.com/office/powerpoint/2010/main" val="408573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45720" indent="0">
              <a:buNone/>
            </a:pPr>
            <a:endParaRPr lang="fr-BE" sz="2400" dirty="0"/>
          </a:p>
          <a:p>
            <a:pPr marL="45720" indent="0">
              <a:buNone/>
            </a:pPr>
            <a:r>
              <a:rPr lang="fr-BE" sz="2400" b="1" dirty="0">
                <a:solidFill>
                  <a:srgbClr val="CB7D0B"/>
                </a:solidFill>
              </a:rPr>
              <a:t>Pendant la procédure d’entretien, les fonctions sectorielles de référence peuvent être : </a:t>
            </a:r>
          </a:p>
          <a:p>
            <a:pPr marL="45720" indent="0">
              <a:buNone/>
            </a:pPr>
            <a:endParaRPr lang="fr-BE" sz="2400" b="1" dirty="0">
              <a:solidFill>
                <a:srgbClr val="CB7D0B"/>
              </a:solidFill>
            </a:endParaRPr>
          </a:p>
          <a:p>
            <a:pPr lvl="3" indent="-360000"/>
            <a:r>
              <a:rPr lang="fr-BE" sz="2400" b="1" dirty="0">
                <a:solidFill>
                  <a:schemeClr val="tx1">
                    <a:lumMod val="65000"/>
                    <a:lumOff val="35000"/>
                  </a:schemeClr>
                </a:solidFill>
              </a:rPr>
              <a:t>Modifiées</a:t>
            </a:r>
          </a:p>
          <a:p>
            <a:pPr lvl="3" indent="-360000"/>
            <a:r>
              <a:rPr lang="fr-BE" sz="2400" b="1" dirty="0">
                <a:solidFill>
                  <a:schemeClr val="tx1">
                    <a:lumMod val="65000"/>
                    <a:lumOff val="35000"/>
                  </a:schemeClr>
                </a:solidFill>
              </a:rPr>
              <a:t>Ajoutées</a:t>
            </a:r>
          </a:p>
          <a:p>
            <a:pPr lvl="3" indent="-360000"/>
            <a:r>
              <a:rPr lang="fr-BE" sz="2400" b="1" dirty="0">
                <a:solidFill>
                  <a:schemeClr val="tx1">
                    <a:lumMod val="65000"/>
                    <a:lumOff val="35000"/>
                  </a:schemeClr>
                </a:solidFill>
              </a:rPr>
              <a:t>Supprimées</a:t>
            </a:r>
          </a:p>
        </p:txBody>
      </p:sp>
      <p:sp>
        <p:nvSpPr>
          <p:cNvPr id="4" name="Titre 3"/>
          <p:cNvSpPr>
            <a:spLocks noGrp="1"/>
          </p:cNvSpPr>
          <p:nvPr>
            <p:ph type="title"/>
          </p:nvPr>
        </p:nvSpPr>
        <p:spPr>
          <a:xfrm>
            <a:off x="381000" y="333215"/>
            <a:ext cx="8381260" cy="914065"/>
          </a:xfrm>
        </p:spPr>
        <p:txBody>
          <a:bodyPr/>
          <a:lstStyle/>
          <a:p>
            <a:r>
              <a:rPr lang="fr-BE" dirty="0"/>
              <a:t>Entretien périodique des fonctions sectorielles </a:t>
            </a:r>
          </a:p>
        </p:txBody>
      </p:sp>
      <p:pic>
        <p:nvPicPr>
          <p:cNvPr id="7" name="Picture 2" descr="Icône Automobile, reparation Gratuit de Game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888" y="3576718"/>
            <a:ext cx="2470377" cy="247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Entretien périodique des fonctions sectorielles de référence</a:t>
            </a:r>
          </a:p>
        </p:txBody>
      </p:sp>
      <p:sp>
        <p:nvSpPr>
          <p:cNvPr id="3" name="Espace réservé du contenu 2"/>
          <p:cNvSpPr>
            <a:spLocks noGrp="1"/>
          </p:cNvSpPr>
          <p:nvPr>
            <p:ph idx="1"/>
          </p:nvPr>
        </p:nvSpPr>
        <p:spPr/>
        <p:txBody>
          <a:bodyPr>
            <a:normAutofit/>
          </a:bodyPr>
          <a:lstStyle/>
          <a:p>
            <a:endParaRPr lang="fr-BE" dirty="0"/>
          </a:p>
          <a:p>
            <a:pPr algn="just">
              <a:spcBef>
                <a:spcPts val="600"/>
              </a:spcBef>
              <a:spcAft>
                <a:spcPts val="600"/>
              </a:spcAft>
            </a:pPr>
            <a:r>
              <a:rPr lang="fr-BE" u="sng" dirty="0"/>
              <a:t>automne 2019 – printemps 2021</a:t>
            </a:r>
            <a:r>
              <a:rPr lang="fr-BE" dirty="0"/>
              <a:t>: premier entretien “juridique”</a:t>
            </a:r>
          </a:p>
          <a:p>
            <a:pPr marL="45720" indent="0" algn="just">
              <a:spcBef>
                <a:spcPts val="600"/>
              </a:spcBef>
              <a:spcAft>
                <a:spcPts val="600"/>
              </a:spcAft>
              <a:buNone/>
            </a:pPr>
            <a:r>
              <a:rPr lang="fr-BE" dirty="0">
                <a:sym typeface="Wingdings" panose="05000000000000000000" pitchFamily="2" charset="2"/>
              </a:rPr>
              <a:t> </a:t>
            </a:r>
            <a:r>
              <a:rPr lang="fr-BE" dirty="0"/>
              <a:t>Entretien prioritaire sur base de critères juridiques pour une série de fonctions afin d’assurer que la classification reste en ligne avec les évolutions juridiques. </a:t>
            </a:r>
            <a:endParaRPr lang="fr-BE" dirty="0">
              <a:solidFill>
                <a:srgbClr val="0070C0"/>
              </a:solidFill>
            </a:endParaRPr>
          </a:p>
          <a:p>
            <a:pPr algn="just">
              <a:spcBef>
                <a:spcPts val="600"/>
              </a:spcBef>
              <a:spcAft>
                <a:spcPts val="600"/>
              </a:spcAft>
            </a:pPr>
            <a:r>
              <a:rPr lang="fr-BE" u="sng" dirty="0"/>
              <a:t>Dès l’été 2021</a:t>
            </a:r>
            <a:r>
              <a:rPr lang="fr-BE" dirty="0"/>
              <a:t>: travaux d’entretien généraux</a:t>
            </a:r>
          </a:p>
          <a:p>
            <a:pPr algn="just">
              <a:spcBef>
                <a:spcPts val="600"/>
              </a:spcBef>
              <a:spcAft>
                <a:spcPts val="600"/>
              </a:spcAft>
            </a:pPr>
            <a:r>
              <a:rPr lang="fr-BE" dirty="0"/>
              <a:t>Il n’est pas impossible que des fonctions, retenues dans le cadre de l’entretien juridique lors de la première phase de l’entretien soient à nouveau entretenues à court ou à long terme, dans le cadre de l’entretien structurel. </a:t>
            </a:r>
          </a:p>
        </p:txBody>
      </p:sp>
    </p:spTree>
    <p:extLst>
      <p:ext uri="{BB962C8B-B14F-4D97-AF65-F5344CB8AC3E}">
        <p14:creationId xmlns:p14="http://schemas.microsoft.com/office/powerpoint/2010/main" val="164771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BE" dirty="0"/>
          </a:p>
        </p:txBody>
      </p:sp>
      <p:sp>
        <p:nvSpPr>
          <p:cNvPr id="5" name="Tekstvak 4"/>
          <p:cNvSpPr txBox="1"/>
          <p:nvPr/>
        </p:nvSpPr>
        <p:spPr>
          <a:xfrm>
            <a:off x="259234" y="6160624"/>
            <a:ext cx="8659913" cy="461665"/>
          </a:xfrm>
          <a:prstGeom prst="rect">
            <a:avLst/>
          </a:prstGeom>
          <a:noFill/>
        </p:spPr>
        <p:txBody>
          <a:bodyPr wrap="square" rtlCol="0">
            <a:spAutoFit/>
          </a:bodyPr>
          <a:lstStyle/>
          <a:p>
            <a:pPr marL="45720" algn="ctr">
              <a:spcBef>
                <a:spcPct val="20000"/>
              </a:spcBef>
              <a:buClr>
                <a:schemeClr val="accent1"/>
              </a:buClr>
            </a:pPr>
            <a:r>
              <a:rPr lang="nl-BE" sz="2400" b="1" spc="150" dirty="0">
                <a:solidFill>
                  <a:srgbClr val="CB7D0B"/>
                </a:solidFill>
              </a:rPr>
              <a:t>2021: 16 </a:t>
            </a:r>
            <a:r>
              <a:rPr lang="nl-BE" sz="2400" b="1" spc="150" dirty="0" err="1">
                <a:solidFill>
                  <a:srgbClr val="CB7D0B"/>
                </a:solidFill>
              </a:rPr>
              <a:t>fonctions</a:t>
            </a:r>
            <a:r>
              <a:rPr lang="nl-BE" sz="2400" b="1" spc="150" dirty="0">
                <a:solidFill>
                  <a:srgbClr val="CB7D0B"/>
                </a:solidFill>
              </a:rPr>
              <a:t> </a:t>
            </a:r>
            <a:r>
              <a:rPr lang="nl-BE" sz="2400" b="1" spc="150" dirty="0" err="1">
                <a:solidFill>
                  <a:srgbClr val="CB7D0B"/>
                </a:solidFill>
              </a:rPr>
              <a:t>adaptées</a:t>
            </a:r>
            <a:r>
              <a:rPr lang="nl-BE" sz="2400" b="1" spc="150" dirty="0">
                <a:solidFill>
                  <a:srgbClr val="CB7D0B"/>
                </a:solidFill>
              </a:rPr>
              <a:t>; 3 </a:t>
            </a:r>
            <a:r>
              <a:rPr lang="nl-BE" sz="2400" b="1" spc="150" dirty="0" err="1">
                <a:solidFill>
                  <a:srgbClr val="CB7D0B"/>
                </a:solidFill>
              </a:rPr>
              <a:t>nouvelles</a:t>
            </a:r>
            <a:r>
              <a:rPr lang="nl-BE" sz="2400" b="1" spc="150" dirty="0">
                <a:solidFill>
                  <a:srgbClr val="CB7D0B"/>
                </a:solidFill>
              </a:rPr>
              <a:t> </a:t>
            </a:r>
            <a:r>
              <a:rPr lang="nl-BE" sz="2400" b="1" spc="150" dirty="0" err="1">
                <a:solidFill>
                  <a:srgbClr val="CB7D0B"/>
                </a:solidFill>
              </a:rPr>
              <a:t>fonctions</a:t>
            </a:r>
            <a:endParaRPr lang="nl-BE" sz="2400" b="1" spc="150" dirty="0">
              <a:solidFill>
                <a:srgbClr val="CB7D0B"/>
              </a:solidFill>
            </a:endParaRPr>
          </a:p>
        </p:txBody>
      </p:sp>
      <p:graphicFrame>
        <p:nvGraphicFramePr>
          <p:cNvPr id="7" name="Tableau 6"/>
          <p:cNvGraphicFramePr>
            <a:graphicFrameLocks noGrp="1"/>
          </p:cNvGraphicFramePr>
          <p:nvPr/>
        </p:nvGraphicFramePr>
        <p:xfrm>
          <a:off x="136478" y="0"/>
          <a:ext cx="8898339" cy="6258818"/>
        </p:xfrm>
        <a:graphic>
          <a:graphicData uri="http://schemas.openxmlformats.org/drawingml/2006/table">
            <a:tbl>
              <a:tblPr firstRow="1" firstCol="1" bandRow="1"/>
              <a:tblGrid>
                <a:gridCol w="1642291">
                  <a:extLst>
                    <a:ext uri="{9D8B030D-6E8A-4147-A177-3AD203B41FA5}">
                      <a16:colId xmlns:a16="http://schemas.microsoft.com/office/drawing/2014/main" val="45319314"/>
                    </a:ext>
                  </a:extLst>
                </a:gridCol>
                <a:gridCol w="1844126">
                  <a:extLst>
                    <a:ext uri="{9D8B030D-6E8A-4147-A177-3AD203B41FA5}">
                      <a16:colId xmlns:a16="http://schemas.microsoft.com/office/drawing/2014/main" val="1749917929"/>
                    </a:ext>
                  </a:extLst>
                </a:gridCol>
                <a:gridCol w="5411922">
                  <a:extLst>
                    <a:ext uri="{9D8B030D-6E8A-4147-A177-3AD203B41FA5}">
                      <a16:colId xmlns:a16="http://schemas.microsoft.com/office/drawing/2014/main" val="4091165880"/>
                    </a:ext>
                  </a:extLst>
                </a:gridCol>
              </a:tblGrid>
              <a:tr h="155557">
                <a:tc>
                  <a:txBody>
                    <a:bodyPr/>
                    <a:lstStyle/>
                    <a:p>
                      <a:pPr marL="342900" lvl="0" indent="-342900" algn="ctr">
                        <a:spcAft>
                          <a:spcPts val="1200"/>
                        </a:spcAft>
                        <a:buFont typeface="Arial" panose="020B0604020202020204" pitchFamily="34" charset="0"/>
                        <a:buChar char=""/>
                        <a:tabLst>
                          <a:tab pos="139700" algn="l"/>
                          <a:tab pos="457200" algn="l"/>
                        </a:tabLst>
                      </a:pPr>
                      <a:r>
                        <a:rPr lang="fr-FR" sz="1050" b="1" dirty="0">
                          <a:solidFill>
                            <a:srgbClr val="FFFFFF"/>
                          </a:solidFill>
                          <a:effectLst/>
                          <a:latin typeface="Calibri" panose="020F0502020204030204" pitchFamily="34" charset="0"/>
                          <a:ea typeface="MS Mincho"/>
                          <a:cs typeface="Cambria" panose="02040503050406030204" pitchFamily="18" charset="0"/>
                        </a:rPr>
                        <a:t>DEPARTEMENT</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spcAft>
                          <a:spcPts val="1200"/>
                        </a:spcAft>
                        <a:tabLst>
                          <a:tab pos="139700" algn="l"/>
                          <a:tab pos="457200" algn="l"/>
                        </a:tabLst>
                      </a:pPr>
                      <a:r>
                        <a:rPr lang="fr-FR" sz="1050" b="1" dirty="0">
                          <a:solidFill>
                            <a:srgbClr val="FFFFFF"/>
                          </a:solidFill>
                          <a:effectLst/>
                          <a:latin typeface="Calibri" panose="020F0502020204030204" pitchFamily="34" charset="0"/>
                          <a:ea typeface="MS Mincho"/>
                          <a:cs typeface="Cambria" panose="02040503050406030204" pitchFamily="18" charset="0"/>
                        </a:rPr>
                        <a:t>FAMILLE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342900" lvl="0" indent="-342900" algn="ctr">
                        <a:spcAft>
                          <a:spcPts val="1200"/>
                        </a:spcAft>
                        <a:buFont typeface="Arial" panose="020B0604020202020204" pitchFamily="34" charset="0"/>
                        <a:buChar char=""/>
                        <a:tabLst>
                          <a:tab pos="139700" algn="l"/>
                          <a:tab pos="457200" algn="l"/>
                        </a:tabLst>
                      </a:pPr>
                      <a:r>
                        <a:rPr lang="fr-FR" sz="1050" b="1" dirty="0">
                          <a:solidFill>
                            <a:srgbClr val="FFFFFF"/>
                          </a:solidFill>
                          <a:effectLst/>
                          <a:latin typeface="Calibri" panose="020F0502020204030204" pitchFamily="34" charset="0"/>
                          <a:ea typeface="MS Mincho"/>
                          <a:cs typeface="Cambria" panose="02040503050406030204" pitchFamily="18" charset="0"/>
                        </a:rPr>
                        <a:t>FONCTION</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13496801"/>
                  </a:ext>
                </a:extLst>
              </a:tr>
              <a:tr h="311113">
                <a:tc>
                  <a:txBody>
                    <a:bodyPr/>
                    <a:lstStyle/>
                    <a:p>
                      <a:pPr marL="342900" lvl="0" indent="-342900">
                        <a:spcAft>
                          <a:spcPts val="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ADMINISTRATION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8D9"/>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Service du personnel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8D9"/>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Changement de dénomination de la famille :</a:t>
                      </a: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Services du personnel/RH</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8D9"/>
                    </a:solidFill>
                  </a:tcPr>
                </a:tc>
                <a:extLst>
                  <a:ext uri="{0D108BD9-81ED-4DB2-BD59-A6C34878D82A}">
                    <a16:rowId xmlns:a16="http://schemas.microsoft.com/office/drawing/2014/main" val="2234863787"/>
                  </a:ext>
                </a:extLst>
              </a:tr>
              <a:tr h="368380">
                <a:tc rowSpan="2">
                  <a:txBody>
                    <a:bodyPr/>
                    <a:lstStyle/>
                    <a:p>
                      <a:pPr marL="342900" lvl="0" indent="-342900">
                        <a:spcAft>
                          <a:spcPts val="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MEDICO-TECHNIQUE &amp; PHARMACIE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Laboratoire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a:effectLst/>
                          <a:latin typeface="Calibri" panose="020F0502020204030204" pitchFamily="34" charset="0"/>
                          <a:ea typeface="MS Mincho"/>
                          <a:cs typeface="Cambria" panose="02040503050406030204" pitchFamily="18" charset="0"/>
                        </a:rPr>
                        <a:t>Adaptation du contenu de la fonction :</a:t>
                      </a:r>
                      <a:endParaRPr lang="fr-BE" sz="105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a:effectLst/>
                          <a:latin typeface="Calibri" panose="020F0502020204030204" pitchFamily="34" charset="0"/>
                          <a:ea typeface="MS Mincho"/>
                          <a:cs typeface="Cambria" panose="02040503050406030204" pitchFamily="18" charset="0"/>
                        </a:rPr>
                        <a:t>3270 – Technologue laboratoire médical</a:t>
                      </a:r>
                      <a:endParaRPr lang="fr-BE" sz="105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6453630"/>
                  </a:ext>
                </a:extLst>
              </a:tr>
              <a:tr h="828858">
                <a:tc vMerge="1">
                  <a:txBody>
                    <a:bodyPr/>
                    <a:lstStyle/>
                    <a:p>
                      <a:endParaRPr lang="fr-BE"/>
                    </a:p>
                  </a:txBody>
                  <a:tcPr/>
                </a:tc>
                <a:tc>
                  <a:txBody>
                    <a:bodyPr/>
                    <a:lstStyle/>
                    <a:p>
                      <a:pPr marL="342900" lvl="0" indent="-342900">
                        <a:spcAft>
                          <a:spcPts val="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Service </a:t>
                      </a:r>
                      <a:r>
                        <a:rPr lang="fr-FR" sz="1050" dirty="0" err="1">
                          <a:effectLst/>
                          <a:latin typeface="Calibri" panose="020F0502020204030204" pitchFamily="34" charset="0"/>
                          <a:ea typeface="MS Mincho"/>
                          <a:cs typeface="Cambria" panose="02040503050406030204" pitchFamily="18" charset="0"/>
                        </a:rPr>
                        <a:t>médico-technique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titre de la fonction et/ou contenu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3421 – </a:t>
                      </a:r>
                      <a:r>
                        <a:rPr lang="fr-FR" sz="1050" i="1" dirty="0" err="1">
                          <a:effectLst/>
                          <a:latin typeface="Calibri" panose="020F0502020204030204" pitchFamily="34" charset="0"/>
                          <a:ea typeface="MS Mincho"/>
                          <a:cs typeface="Cambria" panose="02040503050406030204" pitchFamily="18" charset="0"/>
                        </a:rPr>
                        <a:t>Radiophysicien</a:t>
                      </a:r>
                      <a:r>
                        <a:rPr lang="fr-FR" sz="1050" i="1" dirty="0">
                          <a:effectLst/>
                          <a:latin typeface="Calibri" panose="020F0502020204030204" pitchFamily="34" charset="0"/>
                          <a:ea typeface="MS Mincho"/>
                          <a:cs typeface="Cambria" panose="02040503050406030204" pitchFamily="18" charset="0"/>
                        </a:rPr>
                        <a:t> en chef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3470 – </a:t>
                      </a:r>
                      <a:r>
                        <a:rPr lang="fr-FR" sz="1050" i="1" dirty="0" err="1">
                          <a:effectLst/>
                          <a:latin typeface="Calibri" panose="020F0502020204030204" pitchFamily="34" charset="0"/>
                          <a:ea typeface="MS Mincho"/>
                          <a:cs typeface="Cambria" panose="02040503050406030204" pitchFamily="18" charset="0"/>
                        </a:rPr>
                        <a:t>Radiophysicien</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3471 – Technologue imagerie médicale/Infirmier imagerie médicale</a:t>
                      </a:r>
                      <a:endParaRPr lang="fr-BE" sz="1050" dirty="0">
                        <a:effectLst/>
                        <a:latin typeface="Cambria" panose="02040503050406030204" pitchFamily="18" charset="0"/>
                        <a:ea typeface="MS Mincho"/>
                        <a:cs typeface="Times New Roman" panose="02020603050405020304" pitchFamily="18" charset="0"/>
                      </a:endParaRPr>
                    </a:p>
                    <a:p>
                      <a:pPr>
                        <a:spcAft>
                          <a:spcPts val="0"/>
                        </a:spcAft>
                        <a:tabLst>
                          <a:tab pos="139700" algn="l"/>
                          <a:tab pos="457200" algn="l"/>
                        </a:tabLst>
                      </a:pP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157164909"/>
                  </a:ext>
                </a:extLst>
              </a:tr>
              <a:tr h="466670">
                <a:tc>
                  <a:txBody>
                    <a:bodyPr/>
                    <a:lstStyle/>
                    <a:p>
                      <a:pPr marL="342900" lvl="0" indent="-342900">
                        <a:spcAft>
                          <a:spcPts val="120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PARAMEDICAL</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tc>
                  <a:txBody>
                    <a:bodyPr/>
                    <a:lstStyle/>
                    <a:p>
                      <a:pPr>
                        <a:spcAft>
                          <a:spcPts val="1200"/>
                        </a:spcAft>
                        <a:tabLst>
                          <a:tab pos="457200" algn="l"/>
                        </a:tabLst>
                      </a:pPr>
                      <a:r>
                        <a:rPr lang="fr-FR" sz="1050" dirty="0">
                          <a:effectLst/>
                          <a:latin typeface="Calibri" panose="020F0502020204030204" pitchFamily="34" charset="0"/>
                          <a:ea typeface="MS Mincho"/>
                          <a:cs typeface="Cambria" panose="02040503050406030204" pitchFamily="18" charset="0"/>
                        </a:rPr>
                        <a:t>Services paramédicaux</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4081 – </a:t>
                      </a:r>
                      <a:r>
                        <a:rPr lang="fr-FR" sz="1050" i="1" dirty="0" err="1">
                          <a:effectLst/>
                          <a:latin typeface="Calibri" panose="020F0502020204030204" pitchFamily="34" charset="0"/>
                          <a:ea typeface="MS Mincho"/>
                          <a:cs typeface="Cambria" panose="02040503050406030204" pitchFamily="18" charset="0"/>
                        </a:rPr>
                        <a:t>Audiologue</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Arial" panose="020B0604020202020204" pitchFamily="34" charset="0"/>
                        <a:buChar char=""/>
                        <a:tabLst>
                          <a:tab pos="139700" algn="l"/>
                          <a:tab pos="457200" algn="l"/>
                        </a:tabLst>
                      </a:pPr>
                      <a:r>
                        <a:rPr lang="fr-FR" sz="1050" u="none" strike="noStrike"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extLst>
                  <a:ext uri="{0D108BD9-81ED-4DB2-BD59-A6C34878D82A}">
                    <a16:rowId xmlns:a16="http://schemas.microsoft.com/office/drawing/2014/main" val="2544064534"/>
                  </a:ext>
                </a:extLst>
              </a:tr>
              <a:tr h="933340">
                <a:tc>
                  <a:txBody>
                    <a:bodyPr/>
                    <a:lstStyle/>
                    <a:p>
                      <a:pPr marL="342900" lvl="0" indent="-342900">
                        <a:spcAft>
                          <a:spcPts val="120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PSYCHO-SOCIAL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73D3"/>
                    </a:solidFill>
                  </a:tcPr>
                </a:tc>
                <a:tc>
                  <a:txBody>
                    <a:bodyPr/>
                    <a:lstStyle/>
                    <a:p>
                      <a:pPr>
                        <a:spcAft>
                          <a:spcPts val="1200"/>
                        </a:spcAft>
                        <a:tabLst>
                          <a:tab pos="457200" algn="l"/>
                        </a:tabLst>
                      </a:pPr>
                      <a:r>
                        <a:rPr lang="fr-FR" sz="1050" dirty="0">
                          <a:effectLst/>
                          <a:latin typeface="Calibri" panose="020F0502020204030204" pitchFamily="34" charset="0"/>
                          <a:ea typeface="MS Mincho"/>
                          <a:cs typeface="Cambria" panose="02040503050406030204" pitchFamily="18" charset="0"/>
                        </a:rPr>
                        <a:t>Service Psycho-social</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73D3"/>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titre de la fonction et/ou contenu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5020 – Chef du service psychologie clinique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5070 – Psychologue clinique</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5078 –Médiateur droits du patient</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5079 – Médiateur interculturel</a:t>
                      </a:r>
                      <a:endParaRPr lang="fr-BE" sz="1050" dirty="0">
                        <a:effectLst/>
                        <a:latin typeface="Cambria" panose="02040503050406030204" pitchFamily="18" charset="0"/>
                        <a:ea typeface="MS Mincho"/>
                        <a:cs typeface="Times New Roman" panose="02020603050405020304" pitchFamily="18" charset="0"/>
                      </a:endParaRPr>
                    </a:p>
                    <a:p>
                      <a:pPr>
                        <a:spcAft>
                          <a:spcPts val="0"/>
                        </a:spcAft>
                        <a:tabLst>
                          <a:tab pos="139700" algn="l"/>
                          <a:tab pos="457200" algn="l"/>
                        </a:tabLst>
                      </a:pP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73D3"/>
                    </a:solidFill>
                  </a:tcPr>
                </a:tc>
                <a:extLst>
                  <a:ext uri="{0D108BD9-81ED-4DB2-BD59-A6C34878D82A}">
                    <a16:rowId xmlns:a16="http://schemas.microsoft.com/office/drawing/2014/main" val="2911445870"/>
                  </a:ext>
                </a:extLst>
              </a:tr>
              <a:tr h="622226">
                <a:tc rowSpan="6">
                  <a:txBody>
                    <a:bodyPr/>
                    <a:lstStyle/>
                    <a:p>
                      <a:pPr marL="342900" lvl="0" indent="-342900">
                        <a:spcAft>
                          <a:spcPts val="120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INFIRMIER-SOIGNANT</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marL="342900" lvl="0" indent="-342900">
                        <a:spcAft>
                          <a:spcPts val="120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Hôpitaux généraux</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6171 – Sage-femme</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6172 – Aide-soignant hôpital</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6176 – Sage-femme Post-partum</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84222683"/>
                  </a:ext>
                </a:extLst>
              </a:tr>
              <a:tr h="466670">
                <a:tc vMerge="1">
                  <a:txBody>
                    <a:bodyPr/>
                    <a:lstStyle/>
                    <a:p>
                      <a:endParaRPr lang="fr-BE"/>
                    </a:p>
                  </a:txBody>
                  <a:tcPr/>
                </a:tc>
                <a:tc vMerge="1">
                  <a:txBody>
                    <a:bodyPr/>
                    <a:lstStyle/>
                    <a:p>
                      <a:endParaRPr lang="fr-BE"/>
                    </a:p>
                  </a:txBody>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solidFill>
                            <a:srgbClr val="FF0000"/>
                          </a:solidFill>
                          <a:effectLst/>
                          <a:latin typeface="Calibri" panose="020F0502020204030204" pitchFamily="34" charset="0"/>
                          <a:ea typeface="MS Mincho"/>
                          <a:cs typeface="Cambria" panose="02040503050406030204" pitchFamily="18" charset="0"/>
                        </a:rPr>
                        <a:t>Ajout de nouvelles fonctions : </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p>
                      <a:pPr marL="358775" indent="-358775">
                        <a:spcAft>
                          <a:spcPts val="0"/>
                        </a:spcAft>
                        <a:buFont typeface="Arial" panose="020B0604020202020204" pitchFamily="34" charset="0"/>
                        <a:buChar char="•"/>
                        <a:tabLst>
                          <a:tab pos="268288" algn="l"/>
                          <a:tab pos="447675" algn="l"/>
                          <a:tab pos="627063" algn="l"/>
                        </a:tabLst>
                      </a:pPr>
                      <a:r>
                        <a:rPr lang="fr-FR" sz="1050" i="1" dirty="0">
                          <a:solidFill>
                            <a:srgbClr val="FF0000"/>
                          </a:solidFill>
                          <a:effectLst/>
                          <a:latin typeface="Calibri" panose="020F0502020204030204" pitchFamily="34" charset="0"/>
                          <a:ea typeface="MS Mincho"/>
                          <a:cs typeface="Cambria" panose="02040503050406030204" pitchFamily="18" charset="0"/>
                        </a:rPr>
                        <a:t>6187 - Infirmier </a:t>
                      </a:r>
                      <a:r>
                        <a:rPr lang="fr-FR" sz="1050" i="1" dirty="0" err="1">
                          <a:solidFill>
                            <a:srgbClr val="FF0000"/>
                          </a:solidFill>
                          <a:effectLst/>
                          <a:latin typeface="Calibri" panose="020F0502020204030204" pitchFamily="34" charset="0"/>
                          <a:ea typeface="MS Mincho"/>
                          <a:cs typeface="Cambria" panose="02040503050406030204" pitchFamily="18" charset="0"/>
                        </a:rPr>
                        <a:t>mid</a:t>
                      </a:r>
                      <a:r>
                        <a:rPr lang="fr-FR" sz="1050" i="1" dirty="0">
                          <a:solidFill>
                            <a:srgbClr val="FF0000"/>
                          </a:solidFill>
                          <a:effectLst/>
                          <a:latin typeface="Calibri" panose="020F0502020204030204" pitchFamily="34" charset="0"/>
                          <a:ea typeface="MS Mincho"/>
                          <a:cs typeface="Cambria" panose="02040503050406030204" pitchFamily="18" charset="0"/>
                        </a:rPr>
                        <a:t>-care</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p>
                      <a:pPr marL="358775" indent="-358775">
                        <a:spcAft>
                          <a:spcPts val="0"/>
                        </a:spcAft>
                        <a:buFont typeface="Arial" panose="020B0604020202020204" pitchFamily="34" charset="0"/>
                        <a:buChar char="•"/>
                        <a:tabLst>
                          <a:tab pos="268288" algn="l"/>
                          <a:tab pos="447675" algn="l"/>
                          <a:tab pos="627063" algn="l"/>
                        </a:tabLst>
                      </a:pPr>
                      <a:r>
                        <a:rPr lang="fr-FR" sz="1050" i="1" dirty="0">
                          <a:solidFill>
                            <a:srgbClr val="FF0000"/>
                          </a:solidFill>
                          <a:effectLst/>
                          <a:latin typeface="Calibri" panose="020F0502020204030204" pitchFamily="34" charset="0"/>
                          <a:ea typeface="MS Mincho"/>
                          <a:cs typeface="Cambria" panose="02040503050406030204" pitchFamily="18" charset="0"/>
                        </a:rPr>
                        <a:t>6188 – Infirmier en salle de réveil</a:t>
                      </a: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03922203"/>
                  </a:ext>
                </a:extLst>
              </a:tr>
              <a:tr h="552572">
                <a:tc vMerge="1">
                  <a:txBody>
                    <a:bodyPr/>
                    <a:lstStyle/>
                    <a:p>
                      <a:endParaRPr lang="fr-BE"/>
                    </a:p>
                  </a:txBody>
                  <a:tcPr/>
                </a:tc>
                <a:tc rowSpan="2">
                  <a:txBody>
                    <a:bodyPr/>
                    <a:lstStyle/>
                    <a:p>
                      <a:pPr marL="342900" lvl="0" indent="-342900">
                        <a:spcAft>
                          <a:spcPts val="120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Psychiatrie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solidFill>
                            <a:srgbClr val="FF0000"/>
                          </a:solidFill>
                          <a:effectLst/>
                          <a:latin typeface="Calibri" panose="020F0502020204030204" pitchFamily="34" charset="0"/>
                          <a:ea typeface="MS Mincho"/>
                          <a:cs typeface="Cambria" panose="02040503050406030204" pitchFamily="18" charset="0"/>
                        </a:rPr>
                        <a:t>Ajout d’une nouvelle fonction :</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solidFill>
                            <a:srgbClr val="FF0000"/>
                          </a:solidFill>
                          <a:effectLst/>
                          <a:latin typeface="Calibri" panose="020F0502020204030204" pitchFamily="34" charset="0"/>
                          <a:ea typeface="MS Mincho"/>
                          <a:cs typeface="Cambria" panose="02040503050406030204" pitchFamily="18" charset="0"/>
                        </a:rPr>
                        <a:t>6274 – Infirmier/Educateur/Collaborateur équipe mobile en soins psychiatriques</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74940274"/>
                  </a:ext>
                </a:extLst>
              </a:tr>
              <a:tr h="368380">
                <a:tc vMerge="1">
                  <a:txBody>
                    <a:bodyPr/>
                    <a:lstStyle/>
                    <a:p>
                      <a:endParaRPr lang="fr-BE"/>
                    </a:p>
                  </a:txBody>
                  <a:tcPr/>
                </a:tc>
                <a:tc vMerge="1">
                  <a:txBody>
                    <a:bodyPr/>
                    <a:lstStyle/>
                    <a:p>
                      <a:endParaRPr lang="fr-BE"/>
                    </a:p>
                  </a:txBody>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titre de la fonction et contenu fonction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6272 -  Aide-soignant unité/ centre psychiatrique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4667059"/>
                  </a:ext>
                </a:extLst>
              </a:tr>
              <a:tr h="620188">
                <a:tc vMerge="1">
                  <a:txBody>
                    <a:bodyPr/>
                    <a:lstStyle/>
                    <a:p>
                      <a:endParaRPr lang="fr-BE"/>
                    </a:p>
                  </a:txBody>
                  <a:tcPr/>
                </a:tc>
                <a:tc>
                  <a:txBody>
                    <a:bodyPr/>
                    <a:lstStyle/>
                    <a:p>
                      <a:pPr marL="342900" lvl="0" indent="-342900">
                        <a:spcAft>
                          <a:spcPts val="1200"/>
                        </a:spcAft>
                        <a:buFont typeface="Arial" panose="020B0604020202020204" pitchFamily="34" charset="0"/>
                        <a:buChar char=""/>
                        <a:tabLst>
                          <a:tab pos="139700" algn="l"/>
                          <a:tab pos="457200" algn="l"/>
                        </a:tabLst>
                      </a:pPr>
                      <a:r>
                        <a:rPr lang="fr-FR" sz="1050">
                          <a:effectLst/>
                          <a:latin typeface="Calibri" panose="020F0502020204030204" pitchFamily="34" charset="0"/>
                          <a:ea typeface="MS Mincho"/>
                          <a:cs typeface="Cambria" panose="02040503050406030204" pitchFamily="18" charset="0"/>
                        </a:rPr>
                        <a:t>Soins résidentiels personnes âgées/Soins à domicile</a:t>
                      </a:r>
                      <a:endParaRPr lang="fr-BE" sz="105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6372 - Aide-soignant soins résidentiels personnes âgées</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6472 – Aide-soignant à domicile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6292964"/>
                  </a:ext>
                </a:extLst>
              </a:tr>
              <a:tr h="466670">
                <a:tc vMerge="1">
                  <a:txBody>
                    <a:bodyPr/>
                    <a:lstStyle/>
                    <a:p>
                      <a:endParaRPr lang="fr-BE"/>
                    </a:p>
                  </a:txBody>
                  <a:tcPr/>
                </a:tc>
                <a:tc>
                  <a:txBody>
                    <a:bodyPr/>
                    <a:lstStyle/>
                    <a:p>
                      <a:pPr marL="342900" lvl="0" indent="-342900">
                        <a:spcAft>
                          <a:spcPts val="120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Revalidation/maisons médicales/Centre de transfusion sanguine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6672- Aide-soignant maison médicale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81365433"/>
                  </a:ext>
                </a:extLst>
              </a:tr>
            </a:tbl>
          </a:graphicData>
        </a:graphic>
      </p:graphicFrame>
    </p:spTree>
    <p:extLst>
      <p:ext uri="{BB962C8B-B14F-4D97-AF65-F5344CB8AC3E}">
        <p14:creationId xmlns:p14="http://schemas.microsoft.com/office/powerpoint/2010/main" val="239805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397320"/>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Procédure d’entretien : principes</a:t>
            </a:r>
            <a:endParaRPr lang="nl-BE" b="1" u="sng" dirty="0"/>
          </a:p>
        </p:txBody>
      </p:sp>
      <p:sp>
        <p:nvSpPr>
          <p:cNvPr id="4" name="Tijdelijke aanduiding voor inhoud 3"/>
          <p:cNvSpPr>
            <a:spLocks noGrp="1"/>
          </p:cNvSpPr>
          <p:nvPr>
            <p:ph idx="1"/>
          </p:nvPr>
        </p:nvSpPr>
        <p:spPr>
          <a:xfrm>
            <a:off x="122830" y="1588957"/>
            <a:ext cx="8789158" cy="4896510"/>
          </a:xfrm>
        </p:spPr>
        <p:txBody>
          <a:bodyPr>
            <a:noAutofit/>
          </a:bodyPr>
          <a:lstStyle/>
          <a:p>
            <a:pPr algn="just">
              <a:spcBef>
                <a:spcPts val="600"/>
              </a:spcBef>
              <a:spcAft>
                <a:spcPts val="600"/>
              </a:spcAft>
            </a:pPr>
            <a:r>
              <a:rPr lang="fr-BE" sz="1800" u="sng" dirty="0"/>
              <a:t>Input</a:t>
            </a:r>
            <a:r>
              <a:rPr lang="fr-BE" sz="1800" dirty="0"/>
              <a:t>: formulaires d’entretien/formulaires de notification de fonction manquante transmis à l’IFIC par des responsables-processus, partenaires sociaux, organisations professionnelles</a:t>
            </a:r>
          </a:p>
          <a:p>
            <a:pPr algn="just">
              <a:spcBef>
                <a:spcPts val="600"/>
              </a:spcBef>
              <a:spcAft>
                <a:spcPts val="600"/>
              </a:spcAft>
            </a:pPr>
            <a:r>
              <a:rPr lang="fr-BE" sz="1800" dirty="0"/>
              <a:t>Ce sont les partenaires sociaux qui fixent annuellement la liste des fonctions à entretenir. </a:t>
            </a:r>
          </a:p>
          <a:p>
            <a:pPr algn="just">
              <a:spcBef>
                <a:spcPts val="600"/>
              </a:spcBef>
              <a:spcAft>
                <a:spcPts val="600"/>
              </a:spcAft>
            </a:pPr>
            <a:r>
              <a:rPr lang="fr-BE" sz="1800" dirty="0"/>
              <a:t>Cette liste est établie sur base de certains </a:t>
            </a:r>
            <a:r>
              <a:rPr lang="fr-BE" sz="1800" u="sng" dirty="0"/>
              <a:t>critères objectifs </a:t>
            </a:r>
            <a:r>
              <a:rPr lang="fr-BE" sz="1800" dirty="0"/>
              <a:t>qui sont fixés au préalable : conformité juridique, représentativité des fonctions (nombre de travailleurs concernés), date de l’établissement ou des dernières adaptations de la description de fonction, analyse du feedback reçu via les formulaire d’entretien, etc.</a:t>
            </a:r>
          </a:p>
          <a:p>
            <a:pPr algn="just">
              <a:spcBef>
                <a:spcPts val="600"/>
              </a:spcBef>
              <a:spcAft>
                <a:spcPts val="600"/>
              </a:spcAft>
            </a:pPr>
            <a:r>
              <a:rPr lang="fr-BE" sz="1800" dirty="0"/>
              <a:t>L’objectif visé est de revoir annuellement 10% de l’éventail de fonctions (soit plus ou moins 20 fonctions/an).</a:t>
            </a:r>
          </a:p>
          <a:p>
            <a:pPr algn="just">
              <a:spcBef>
                <a:spcPts val="600"/>
              </a:spcBef>
              <a:spcAft>
                <a:spcPts val="600"/>
              </a:spcAft>
            </a:pPr>
            <a:r>
              <a:rPr lang="fr-BE" sz="1800" u="sng" dirty="0"/>
              <a:t>Processus continu et récurrent</a:t>
            </a:r>
          </a:p>
        </p:txBody>
      </p:sp>
    </p:spTree>
    <p:extLst>
      <p:ext uri="{BB962C8B-B14F-4D97-AF65-F5344CB8AC3E}">
        <p14:creationId xmlns:p14="http://schemas.microsoft.com/office/powerpoint/2010/main" val="344865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nl-BE" sz="3600" b="1" dirty="0"/>
              <a:t>Context en basisprincipes</a:t>
            </a:r>
          </a:p>
        </p:txBody>
      </p:sp>
      <p:sp>
        <p:nvSpPr>
          <p:cNvPr id="3" name="Titel 2"/>
          <p:cNvSpPr>
            <a:spLocks noGrp="1"/>
          </p:cNvSpPr>
          <p:nvPr>
            <p:ph type="title"/>
          </p:nvPr>
        </p:nvSpPr>
        <p:spPr/>
        <p:txBody>
          <a:bodyPr/>
          <a:lstStyle/>
          <a:p>
            <a:r>
              <a:rPr lang="nl-BE" sz="4800" dirty="0"/>
              <a:t>Implementatie van ific</a:t>
            </a:r>
          </a:p>
        </p:txBody>
      </p:sp>
    </p:spTree>
    <p:extLst>
      <p:ext uri="{BB962C8B-B14F-4D97-AF65-F5344CB8AC3E}">
        <p14:creationId xmlns:p14="http://schemas.microsoft.com/office/powerpoint/2010/main" val="161465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465013"/>
            <a:ext cx="8381260" cy="914065"/>
          </a:xfrm>
        </p:spPr>
        <p:txBody>
          <a:bodyPr/>
          <a:lstStyle/>
          <a:p>
            <a:r>
              <a:rPr lang="fr-BE" dirty="0" err="1">
                <a:latin typeface="Calibri" panose="020F0502020204030204" pitchFamily="34" charset="0"/>
                <a:ea typeface="Calibri" panose="020F0502020204030204" pitchFamily="34" charset="0"/>
                <a:cs typeface="Times New Roman" panose="02020603050405020304" pitchFamily="18" charset="0"/>
              </a:rPr>
              <a:t>Implementatie</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dirty="0" err="1">
                <a:latin typeface="Calibri" panose="020F0502020204030204" pitchFamily="34" charset="0"/>
                <a:ea typeface="Calibri" panose="020F0502020204030204" pitchFamily="34" charset="0"/>
                <a:cs typeface="Times New Roman" panose="02020603050405020304" pitchFamily="18" charset="0"/>
              </a:rPr>
              <a:t>context</a:t>
            </a:r>
            <a:endParaRPr lang="nl-BE" dirty="0"/>
          </a:p>
        </p:txBody>
      </p:sp>
      <p:graphicFrame>
        <p:nvGraphicFramePr>
          <p:cNvPr id="4" name="Diagramme 1"/>
          <p:cNvGraphicFramePr>
            <a:graphicFrameLocks noGrp="1"/>
          </p:cNvGraphicFramePr>
          <p:nvPr>
            <p:ph idx="1"/>
            <p:extLst>
              <p:ext uri="{D42A27DB-BD31-4B8C-83A1-F6EECF244321}">
                <p14:modId xmlns:p14="http://schemas.microsoft.com/office/powerpoint/2010/main" val="2990850909"/>
              </p:ext>
            </p:extLst>
          </p:nvPr>
        </p:nvGraphicFramePr>
        <p:xfrm>
          <a:off x="381000" y="1088642"/>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p:cNvSpPr txBox="1"/>
          <p:nvPr/>
        </p:nvSpPr>
        <p:spPr>
          <a:xfrm>
            <a:off x="421357" y="4918842"/>
            <a:ext cx="8300545" cy="1200329"/>
          </a:xfrm>
          <a:prstGeom prst="rect">
            <a:avLst/>
          </a:prstGeom>
          <a:noFill/>
          <a:ln>
            <a:solidFill>
              <a:schemeClr val="accent1"/>
            </a:solidFill>
          </a:ln>
        </p:spPr>
        <p:txBody>
          <a:bodyPr wrap="square" rtlCol="0">
            <a:spAutoFit/>
          </a:bodyPr>
          <a:lstStyle/>
          <a:p>
            <a:r>
              <a:rPr lang="fr-BE" sz="2400" baseline="30000" dirty="0" err="1">
                <a:solidFill>
                  <a:schemeClr val="tx1">
                    <a:lumMod val="75000"/>
                    <a:lumOff val="25000"/>
                  </a:schemeClr>
                </a:solidFill>
              </a:rPr>
              <a:t>Voor</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meer</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informatie</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zie</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collectieve</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arbeidsovereenkomst</a:t>
            </a:r>
            <a:r>
              <a:rPr lang="fr-BE" sz="2400" baseline="30000" dirty="0">
                <a:solidFill>
                  <a:schemeClr val="tx1">
                    <a:lumMod val="75000"/>
                    <a:lumOff val="25000"/>
                  </a:schemeClr>
                </a:solidFill>
              </a:rPr>
              <a:t> van 31 </a:t>
            </a:r>
            <a:r>
              <a:rPr lang="fr-BE" sz="2400" baseline="30000" dirty="0" err="1">
                <a:solidFill>
                  <a:schemeClr val="tx1">
                    <a:lumMod val="75000"/>
                    <a:lumOff val="25000"/>
                  </a:schemeClr>
                </a:solidFill>
              </a:rPr>
              <a:t>maart</a:t>
            </a:r>
            <a:r>
              <a:rPr lang="fr-BE" sz="2400" baseline="30000" dirty="0">
                <a:solidFill>
                  <a:schemeClr val="tx1">
                    <a:lumMod val="75000"/>
                    <a:lumOff val="25000"/>
                  </a:schemeClr>
                </a:solidFill>
              </a:rPr>
              <a:t> 2021 </a:t>
            </a:r>
            <a:r>
              <a:rPr lang="fr-BE" sz="2400" baseline="30000" dirty="0" err="1">
                <a:solidFill>
                  <a:schemeClr val="tx1">
                    <a:lumMod val="75000"/>
                    <a:lumOff val="25000"/>
                  </a:schemeClr>
                </a:solidFill>
              </a:rPr>
              <a:t>betreffende</a:t>
            </a:r>
            <a:r>
              <a:rPr lang="fr-BE" sz="2400" baseline="30000" dirty="0">
                <a:solidFill>
                  <a:schemeClr val="tx1">
                    <a:lumMod val="75000"/>
                    <a:lumOff val="25000"/>
                  </a:schemeClr>
                </a:solidFill>
              </a:rPr>
              <a:t> de </a:t>
            </a:r>
            <a:r>
              <a:rPr lang="fr-BE" sz="2400" baseline="30000" dirty="0" err="1">
                <a:solidFill>
                  <a:schemeClr val="tx1">
                    <a:lumMod val="75000"/>
                    <a:lumOff val="25000"/>
                  </a:schemeClr>
                </a:solidFill>
              </a:rPr>
              <a:t>volledige</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invoering</a:t>
            </a:r>
            <a:r>
              <a:rPr lang="fr-BE" sz="2400" baseline="30000" dirty="0">
                <a:solidFill>
                  <a:schemeClr val="tx1">
                    <a:lumMod val="75000"/>
                    <a:lumOff val="25000"/>
                  </a:schemeClr>
                </a:solidFill>
              </a:rPr>
              <a:t> van </a:t>
            </a:r>
            <a:r>
              <a:rPr lang="fr-BE" sz="2400" baseline="30000" dirty="0" err="1">
                <a:solidFill>
                  <a:schemeClr val="tx1">
                    <a:lumMod val="75000"/>
                    <a:lumOff val="25000"/>
                  </a:schemeClr>
                </a:solidFill>
              </a:rPr>
              <a:t>een</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nieuw</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loonmodel</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voor</a:t>
            </a:r>
            <a:r>
              <a:rPr lang="fr-BE" sz="2400" baseline="30000" dirty="0">
                <a:solidFill>
                  <a:schemeClr val="tx1">
                    <a:lumMod val="75000"/>
                    <a:lumOff val="25000"/>
                  </a:schemeClr>
                </a:solidFill>
              </a:rPr>
              <a:t> de </a:t>
            </a:r>
            <a:r>
              <a:rPr lang="fr-BE" sz="2400" baseline="30000" dirty="0" err="1">
                <a:solidFill>
                  <a:schemeClr val="tx1">
                    <a:lumMod val="75000"/>
                    <a:lumOff val="25000"/>
                  </a:schemeClr>
                </a:solidFill>
              </a:rPr>
              <a:t>federale</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zorgsectoren</a:t>
            </a:r>
            <a:r>
              <a:rPr lang="fr-BE" sz="2400" baseline="30000" dirty="0">
                <a:solidFill>
                  <a:schemeClr val="tx1">
                    <a:lumMod val="75000"/>
                    <a:lumOff val="25000"/>
                  </a:schemeClr>
                </a:solidFill>
              </a:rPr>
              <a:t>, </a:t>
            </a:r>
            <a:r>
              <a:rPr lang="fr-BE" sz="2400" baseline="30000" dirty="0" err="1">
                <a:solidFill>
                  <a:schemeClr val="tx1">
                    <a:lumMod val="75000"/>
                    <a:lumOff val="25000"/>
                  </a:schemeClr>
                </a:solidFill>
              </a:rPr>
              <a:t>beschikbaar</a:t>
            </a:r>
            <a:r>
              <a:rPr lang="fr-BE" sz="2400" baseline="30000" dirty="0">
                <a:solidFill>
                  <a:schemeClr val="tx1">
                    <a:lumMod val="75000"/>
                    <a:lumOff val="25000"/>
                  </a:schemeClr>
                </a:solidFill>
              </a:rPr>
              <a:t> op de </a:t>
            </a:r>
            <a:r>
              <a:rPr lang="fr-BE" sz="2400" baseline="30000" dirty="0" err="1">
                <a:solidFill>
                  <a:schemeClr val="tx1">
                    <a:lumMod val="75000"/>
                    <a:lumOff val="25000"/>
                  </a:schemeClr>
                </a:solidFill>
              </a:rPr>
              <a:t>website</a:t>
            </a:r>
            <a:r>
              <a:rPr lang="fr-BE" sz="2400" baseline="30000" dirty="0">
                <a:solidFill>
                  <a:schemeClr val="tx1">
                    <a:lumMod val="75000"/>
                    <a:lumOff val="25000"/>
                  </a:schemeClr>
                </a:solidFill>
              </a:rPr>
              <a:t> van IFIC:</a:t>
            </a:r>
          </a:p>
          <a:p>
            <a:r>
              <a:rPr lang="fr-BE" sz="2400" baseline="30000" dirty="0">
                <a:solidFill>
                  <a:schemeClr val="tx1">
                    <a:lumMod val="75000"/>
                    <a:lumOff val="25000"/>
                  </a:schemeClr>
                </a:solidFill>
                <a:hlinkClick r:id="rId8"/>
              </a:rPr>
              <a:t>https://www.if-ic.org/nl/betrokken-sectoren/federale-privesectoren-pc-330/documenten</a:t>
            </a:r>
            <a:r>
              <a:rPr lang="fr-BE" sz="2400" baseline="30000" dirty="0">
                <a:solidFill>
                  <a:schemeClr val="tx1">
                    <a:lumMod val="75000"/>
                    <a:lumOff val="25000"/>
                  </a:schemeClr>
                </a:solidFill>
              </a:rPr>
              <a:t> </a:t>
            </a:r>
            <a:r>
              <a:rPr lang="fr-BE" sz="2400" baseline="30000" dirty="0"/>
              <a:t> </a:t>
            </a:r>
            <a:endParaRPr lang="nl-BE" sz="2400" dirty="0"/>
          </a:p>
        </p:txBody>
      </p:sp>
    </p:spTree>
    <p:extLst>
      <p:ext uri="{BB962C8B-B14F-4D97-AF65-F5344CB8AC3E}">
        <p14:creationId xmlns:p14="http://schemas.microsoft.com/office/powerpoint/2010/main" val="1855951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Wie</a:t>
            </a:r>
            <a:r>
              <a:rPr lang="fr-BE" dirty="0"/>
              <a:t> </a:t>
            </a:r>
            <a:r>
              <a:rPr lang="fr-BE" dirty="0" err="1"/>
              <a:t>heeft</a:t>
            </a:r>
            <a:r>
              <a:rPr lang="fr-BE" dirty="0"/>
              <a:t> </a:t>
            </a:r>
            <a:r>
              <a:rPr lang="fr-BE" dirty="0" err="1"/>
              <a:t>recht</a:t>
            </a:r>
            <a:r>
              <a:rPr lang="fr-BE" dirty="0"/>
              <a:t> op het IFIC-</a:t>
            </a:r>
            <a:r>
              <a:rPr lang="fr-BE" dirty="0" err="1"/>
              <a:t>barema</a:t>
            </a:r>
            <a:r>
              <a:rPr lang="fr-BE" dirty="0"/>
              <a:t> 100% </a:t>
            </a:r>
            <a:r>
              <a:rPr lang="fr-BE" dirty="0" err="1"/>
              <a:t>vanaf</a:t>
            </a:r>
            <a:r>
              <a:rPr lang="fr-BE" dirty="0"/>
              <a:t> 01/07/2021?</a:t>
            </a:r>
          </a:p>
        </p:txBody>
      </p:sp>
      <p:sp>
        <p:nvSpPr>
          <p:cNvPr id="3" name="Espace réservé du contenu 2"/>
          <p:cNvSpPr>
            <a:spLocks noGrp="1"/>
          </p:cNvSpPr>
          <p:nvPr>
            <p:ph idx="1"/>
          </p:nvPr>
        </p:nvSpPr>
        <p:spPr>
          <a:xfrm>
            <a:off x="381000" y="2220686"/>
            <a:ext cx="8394576" cy="4231871"/>
          </a:xfrm>
        </p:spPr>
        <p:txBody>
          <a:bodyPr>
            <a:normAutofit fontScale="62500" lnSpcReduction="20000"/>
          </a:bodyPr>
          <a:lstStyle/>
          <a:p>
            <a:pPr>
              <a:spcBef>
                <a:spcPts val="300"/>
              </a:spcBef>
              <a:spcAft>
                <a:spcPts val="300"/>
              </a:spcAft>
            </a:pPr>
            <a:r>
              <a:rPr lang="nl-BE" sz="2200" dirty="0"/>
              <a:t>Instellingen onderworpen aan de wet op de ziekenhuizen</a:t>
            </a:r>
          </a:p>
          <a:p>
            <a:pPr>
              <a:spcBef>
                <a:spcPts val="300"/>
              </a:spcBef>
              <a:spcAft>
                <a:spcPts val="300"/>
              </a:spcAft>
            </a:pPr>
            <a:r>
              <a:rPr lang="nl-BE" sz="2200" dirty="0"/>
              <a:t>Centra voor wettelijke psychiatrie</a:t>
            </a:r>
          </a:p>
          <a:p>
            <a:pPr>
              <a:spcBef>
                <a:spcPts val="300"/>
              </a:spcBef>
              <a:spcAft>
                <a:spcPts val="300"/>
              </a:spcAft>
            </a:pPr>
            <a:r>
              <a:rPr lang="nl-BE" sz="2200" dirty="0"/>
              <a:t>Revalidatiecentra</a:t>
            </a:r>
          </a:p>
          <a:p>
            <a:pPr>
              <a:spcBef>
                <a:spcPts val="300"/>
              </a:spcBef>
              <a:spcAft>
                <a:spcPts val="300"/>
              </a:spcAft>
            </a:pPr>
            <a:r>
              <a:rPr lang="nl-BE" sz="2200" dirty="0"/>
              <a:t>Diensten voor het bloed van het Belgische Rode Kruis</a:t>
            </a:r>
          </a:p>
          <a:p>
            <a:pPr>
              <a:spcBef>
                <a:spcPts val="300"/>
              </a:spcBef>
              <a:spcAft>
                <a:spcPts val="300"/>
              </a:spcAft>
            </a:pPr>
            <a:r>
              <a:rPr lang="nl-BE" sz="2200" dirty="0"/>
              <a:t>Thuisverpleging</a:t>
            </a:r>
          </a:p>
          <a:p>
            <a:pPr>
              <a:spcBef>
                <a:spcPts val="300"/>
              </a:spcBef>
              <a:spcAft>
                <a:spcPts val="300"/>
              </a:spcAft>
            </a:pPr>
            <a:r>
              <a:rPr lang="nl-BE" sz="2200" dirty="0"/>
              <a:t>Medisch-pediatrische centra</a:t>
            </a:r>
          </a:p>
          <a:p>
            <a:pPr>
              <a:spcBef>
                <a:spcPts val="300"/>
              </a:spcBef>
              <a:spcAft>
                <a:spcPts val="300"/>
              </a:spcAft>
            </a:pPr>
            <a:r>
              <a:rPr lang="nl-BE" sz="2200" dirty="0"/>
              <a:t>Wijkgezondheidscentra </a:t>
            </a:r>
          </a:p>
          <a:p>
            <a:pPr marL="45720" indent="0">
              <a:spcBef>
                <a:spcPts val="300"/>
              </a:spcBef>
              <a:spcAft>
                <a:spcPts val="300"/>
              </a:spcAft>
              <a:buNone/>
            </a:pPr>
            <a:r>
              <a:rPr lang="nl-BE" sz="2200" dirty="0"/>
              <a:t>* </a:t>
            </a:r>
            <a:r>
              <a:rPr lang="nl-BE" sz="2100" dirty="0">
                <a:solidFill>
                  <a:srgbClr val="CB7D0B"/>
                </a:solidFill>
              </a:rPr>
              <a:t>Tewerkgesteld met een arbeidscontract (met inbegrip van studentencontracten en uitzendkrachten die in de betrokken instellingen werken)</a:t>
            </a:r>
          </a:p>
          <a:p>
            <a:pPr marL="45720" indent="0">
              <a:spcBef>
                <a:spcPts val="300"/>
              </a:spcBef>
              <a:spcAft>
                <a:spcPts val="300"/>
              </a:spcAft>
              <a:buNone/>
            </a:pPr>
            <a:endParaRPr lang="nl-BE" sz="1800" dirty="0"/>
          </a:p>
          <a:p>
            <a:pPr marL="45720" indent="0">
              <a:spcBef>
                <a:spcPts val="300"/>
              </a:spcBef>
              <a:spcAft>
                <a:spcPts val="300"/>
              </a:spcAft>
              <a:buNone/>
            </a:pPr>
            <a:r>
              <a:rPr lang="nl-BE" sz="2400" b="1" dirty="0">
                <a:solidFill>
                  <a:schemeClr val="tx1">
                    <a:lumMod val="65000"/>
                    <a:lumOff val="35000"/>
                  </a:schemeClr>
                </a:solidFill>
              </a:rPr>
              <a:t>DE WERKNEMERS VAN DEZE SECTOREN HEBBEN RECHT OP HET IFIC-BAREMA AAN 100% VANAF 01/07/2021 OP VOORWAARDE DAT</a:t>
            </a:r>
            <a:r>
              <a:rPr lang="nl-BE" sz="2100" b="1" dirty="0">
                <a:solidFill>
                  <a:schemeClr val="tx1">
                    <a:lumMod val="65000"/>
                    <a:lumOff val="35000"/>
                  </a:schemeClr>
                </a:solidFill>
              </a:rPr>
              <a:t>:</a:t>
            </a:r>
          </a:p>
          <a:p>
            <a:pPr>
              <a:spcBef>
                <a:spcPts val="300"/>
              </a:spcBef>
              <a:spcAft>
                <a:spcPts val="300"/>
              </a:spcAft>
              <a:buFontTx/>
              <a:buChar char="-"/>
            </a:pPr>
            <a:r>
              <a:rPr lang="nl-BE" sz="2100" dirty="0"/>
              <a:t>Ze al verloond worden volgens het IFIC-barema op 30/06/2021</a:t>
            </a:r>
          </a:p>
          <a:p>
            <a:pPr marL="45720" indent="0">
              <a:spcBef>
                <a:spcPts val="300"/>
              </a:spcBef>
              <a:spcAft>
                <a:spcPts val="300"/>
              </a:spcAft>
              <a:buNone/>
            </a:pPr>
            <a:r>
              <a:rPr lang="nl-BE" sz="2100" dirty="0"/>
              <a:t>OF</a:t>
            </a:r>
          </a:p>
          <a:p>
            <a:pPr>
              <a:spcBef>
                <a:spcPts val="300"/>
              </a:spcBef>
              <a:spcAft>
                <a:spcPts val="300"/>
              </a:spcAft>
              <a:buFontTx/>
              <a:buChar char="-"/>
            </a:pPr>
            <a:r>
              <a:rPr lang="nl-BE" sz="2100" dirty="0"/>
              <a:t>Ze kiezen voor het IFIC-barema in het kader van de implementatie aan 100%</a:t>
            </a:r>
          </a:p>
          <a:p>
            <a:pPr marL="45720" indent="0">
              <a:spcBef>
                <a:spcPts val="300"/>
              </a:spcBef>
              <a:spcAft>
                <a:spcPts val="300"/>
              </a:spcAft>
              <a:buNone/>
            </a:pPr>
            <a:r>
              <a:rPr lang="nl-BE" sz="2100" dirty="0"/>
              <a:t>OF</a:t>
            </a:r>
          </a:p>
          <a:p>
            <a:pPr>
              <a:spcBef>
                <a:spcPts val="300"/>
              </a:spcBef>
              <a:spcAft>
                <a:spcPts val="300"/>
              </a:spcAft>
              <a:buFontTx/>
              <a:buChar char="-"/>
            </a:pPr>
            <a:r>
              <a:rPr lang="nl-BE" sz="2100" dirty="0"/>
              <a:t>Ze treden in dienst vanaf 01/07/2021 (nieuwe werknemers – maar zie verder specifieke voorwaarden voor de werknemers met een BBT/BBK)</a:t>
            </a:r>
          </a:p>
          <a:p>
            <a:pPr>
              <a:spcBef>
                <a:spcPts val="300"/>
              </a:spcBef>
              <a:spcAft>
                <a:spcPts val="300"/>
              </a:spcAft>
              <a:buFontTx/>
              <a:buChar char="-"/>
            </a:pPr>
            <a:endParaRPr lang="nl-BE" sz="1000" dirty="0"/>
          </a:p>
        </p:txBody>
      </p:sp>
      <p:sp>
        <p:nvSpPr>
          <p:cNvPr id="4" name="ZoneTexte 3"/>
          <p:cNvSpPr txBox="1"/>
          <p:nvPr/>
        </p:nvSpPr>
        <p:spPr>
          <a:xfrm>
            <a:off x="380999" y="1757994"/>
            <a:ext cx="8381261" cy="369332"/>
          </a:xfrm>
          <a:prstGeom prst="rect">
            <a:avLst/>
          </a:prstGeom>
          <a:noFill/>
        </p:spPr>
        <p:txBody>
          <a:bodyPr wrap="square" rtlCol="0">
            <a:spAutoFit/>
          </a:bodyPr>
          <a:lstStyle/>
          <a:p>
            <a:r>
              <a:rPr lang="fr-BE" b="1" dirty="0">
                <a:solidFill>
                  <a:schemeClr val="tx1">
                    <a:lumMod val="65000"/>
                    <a:lumOff val="35000"/>
                  </a:schemeClr>
                </a:solidFill>
              </a:rPr>
              <a:t>DE WERKNEMERS</a:t>
            </a:r>
            <a:r>
              <a:rPr lang="fr-BE" b="1" dirty="0">
                <a:solidFill>
                  <a:srgbClr val="CB7D0B"/>
                </a:solidFill>
              </a:rPr>
              <a:t>*</a:t>
            </a:r>
            <a:r>
              <a:rPr lang="fr-BE" b="1" dirty="0">
                <a:solidFill>
                  <a:schemeClr val="tx1">
                    <a:lumMod val="65000"/>
                    <a:lumOff val="35000"/>
                  </a:schemeClr>
                </a:solidFill>
              </a:rPr>
              <a:t> VAN DE FEDERALE ZORGSECTOREN (PC 330). NAMELIJK: </a:t>
            </a:r>
          </a:p>
        </p:txBody>
      </p:sp>
    </p:spTree>
    <p:extLst>
      <p:ext uri="{BB962C8B-B14F-4D97-AF65-F5344CB8AC3E}">
        <p14:creationId xmlns:p14="http://schemas.microsoft.com/office/powerpoint/2010/main" val="169109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Bijzonder</a:t>
            </a:r>
            <a:r>
              <a:rPr lang="fr-BE" dirty="0"/>
              <a:t> </a:t>
            </a:r>
            <a:r>
              <a:rPr lang="fr-BE" dirty="0" err="1"/>
              <a:t>geval</a:t>
            </a:r>
            <a:r>
              <a:rPr lang="fr-BE" dirty="0"/>
              <a:t>: </a:t>
            </a:r>
            <a:r>
              <a:rPr lang="fr-BE" dirty="0" err="1"/>
              <a:t>werknemers</a:t>
            </a:r>
            <a:r>
              <a:rPr lang="fr-BE" dirty="0"/>
              <a:t> met </a:t>
            </a:r>
            <a:r>
              <a:rPr lang="fr-BE" dirty="0" err="1"/>
              <a:t>een</a:t>
            </a:r>
            <a:r>
              <a:rPr lang="fr-BE" dirty="0"/>
              <a:t> </a:t>
            </a:r>
            <a:r>
              <a:rPr lang="fr-BE" dirty="0" err="1"/>
              <a:t>bbt</a:t>
            </a:r>
            <a:r>
              <a:rPr lang="fr-BE" dirty="0"/>
              <a:t>/</a:t>
            </a:r>
            <a:r>
              <a:rPr lang="fr-BE" dirty="0" err="1"/>
              <a:t>bbk</a:t>
            </a:r>
            <a:r>
              <a:rPr lang="fr-BE" dirty="0"/>
              <a:t> </a:t>
            </a:r>
            <a:r>
              <a:rPr lang="fr-BE" dirty="0" err="1"/>
              <a:t>premie</a:t>
            </a:r>
            <a:endParaRPr lang="fr-BE" dirty="0"/>
          </a:p>
        </p:txBody>
      </p:sp>
      <p:sp>
        <p:nvSpPr>
          <p:cNvPr id="3" name="Espace réservé du contenu 2"/>
          <p:cNvSpPr>
            <a:spLocks noGrp="1"/>
          </p:cNvSpPr>
          <p:nvPr>
            <p:ph idx="1"/>
          </p:nvPr>
        </p:nvSpPr>
        <p:spPr>
          <a:xfrm>
            <a:off x="172529" y="1719071"/>
            <a:ext cx="8738558" cy="4612060"/>
          </a:xfrm>
        </p:spPr>
        <p:txBody>
          <a:bodyPr>
            <a:normAutofit fontScale="85000" lnSpcReduction="20000"/>
          </a:bodyPr>
          <a:lstStyle/>
          <a:p>
            <a:pPr marL="45720" indent="0" algn="just">
              <a:spcBef>
                <a:spcPts val="600"/>
              </a:spcBef>
              <a:spcAft>
                <a:spcPts val="600"/>
              </a:spcAft>
              <a:buNone/>
            </a:pPr>
            <a:r>
              <a:rPr lang="fr-BE" dirty="0">
                <a:solidFill>
                  <a:srgbClr val="CB7D0B"/>
                </a:solidFill>
              </a:rPr>
              <a:t>In </a:t>
            </a:r>
            <a:r>
              <a:rPr lang="fr-BE" dirty="0" err="1">
                <a:solidFill>
                  <a:srgbClr val="CB7D0B"/>
                </a:solidFill>
              </a:rPr>
              <a:t>tegenstelling</a:t>
            </a:r>
            <a:r>
              <a:rPr lang="fr-BE" dirty="0">
                <a:solidFill>
                  <a:srgbClr val="CB7D0B"/>
                </a:solidFill>
              </a:rPr>
              <a:t> </a:t>
            </a:r>
            <a:r>
              <a:rPr lang="fr-BE" dirty="0" err="1">
                <a:solidFill>
                  <a:srgbClr val="CB7D0B"/>
                </a:solidFill>
              </a:rPr>
              <a:t>tot</a:t>
            </a:r>
            <a:r>
              <a:rPr lang="fr-BE" dirty="0">
                <a:solidFill>
                  <a:srgbClr val="CB7D0B"/>
                </a:solidFill>
              </a:rPr>
              <a:t> de </a:t>
            </a:r>
            <a:r>
              <a:rPr lang="fr-BE" dirty="0" err="1">
                <a:solidFill>
                  <a:srgbClr val="CB7D0B"/>
                </a:solidFill>
              </a:rPr>
              <a:t>specifieke</a:t>
            </a:r>
            <a:r>
              <a:rPr lang="fr-BE" dirty="0">
                <a:solidFill>
                  <a:srgbClr val="CB7D0B"/>
                </a:solidFill>
              </a:rPr>
              <a:t> </a:t>
            </a:r>
            <a:r>
              <a:rPr lang="fr-BE" dirty="0" err="1">
                <a:solidFill>
                  <a:srgbClr val="CB7D0B"/>
                </a:solidFill>
              </a:rPr>
              <a:t>maatregelen</a:t>
            </a:r>
            <a:r>
              <a:rPr lang="fr-BE" dirty="0">
                <a:solidFill>
                  <a:srgbClr val="CB7D0B"/>
                </a:solidFill>
              </a:rPr>
              <a:t> die van </a:t>
            </a:r>
            <a:r>
              <a:rPr lang="fr-BE" dirty="0" err="1">
                <a:solidFill>
                  <a:srgbClr val="CB7D0B"/>
                </a:solidFill>
              </a:rPr>
              <a:t>toepassing</a:t>
            </a:r>
            <a:r>
              <a:rPr lang="fr-BE" dirty="0">
                <a:solidFill>
                  <a:srgbClr val="CB7D0B"/>
                </a:solidFill>
              </a:rPr>
              <a:t> </a:t>
            </a:r>
            <a:r>
              <a:rPr lang="fr-BE" dirty="0" err="1">
                <a:solidFill>
                  <a:srgbClr val="CB7D0B"/>
                </a:solidFill>
              </a:rPr>
              <a:t>waren</a:t>
            </a:r>
            <a:r>
              <a:rPr lang="fr-BE" dirty="0">
                <a:solidFill>
                  <a:srgbClr val="CB7D0B"/>
                </a:solidFill>
              </a:rPr>
              <a:t> </a:t>
            </a:r>
            <a:r>
              <a:rPr lang="fr-BE" dirty="0" err="1">
                <a:solidFill>
                  <a:srgbClr val="CB7D0B"/>
                </a:solidFill>
              </a:rPr>
              <a:t>tijdens</a:t>
            </a:r>
            <a:r>
              <a:rPr lang="fr-BE" dirty="0">
                <a:solidFill>
                  <a:srgbClr val="CB7D0B"/>
                </a:solidFill>
              </a:rPr>
              <a:t> </a:t>
            </a:r>
            <a:r>
              <a:rPr lang="fr-BE" dirty="0" err="1">
                <a:solidFill>
                  <a:srgbClr val="CB7D0B"/>
                </a:solidFill>
              </a:rPr>
              <a:t>fase</a:t>
            </a:r>
            <a:r>
              <a:rPr lang="fr-BE" dirty="0">
                <a:solidFill>
                  <a:srgbClr val="CB7D0B"/>
                </a:solidFill>
              </a:rPr>
              <a:t> 1, </a:t>
            </a:r>
            <a:r>
              <a:rPr lang="fr-BE" dirty="0" err="1">
                <a:solidFill>
                  <a:srgbClr val="CB7D0B"/>
                </a:solidFill>
              </a:rPr>
              <a:t>kunnen</a:t>
            </a:r>
            <a:r>
              <a:rPr lang="fr-BE" dirty="0">
                <a:solidFill>
                  <a:srgbClr val="CB7D0B"/>
                </a:solidFill>
              </a:rPr>
              <a:t> </a:t>
            </a:r>
            <a:r>
              <a:rPr lang="fr-BE" dirty="0" err="1">
                <a:solidFill>
                  <a:srgbClr val="CB7D0B"/>
                </a:solidFill>
              </a:rPr>
              <a:t>deze</a:t>
            </a:r>
            <a:r>
              <a:rPr lang="fr-BE" dirty="0">
                <a:solidFill>
                  <a:srgbClr val="CB7D0B"/>
                </a:solidFill>
              </a:rPr>
              <a:t> </a:t>
            </a:r>
            <a:r>
              <a:rPr lang="fr-BE" dirty="0" err="1">
                <a:solidFill>
                  <a:srgbClr val="CB7D0B"/>
                </a:solidFill>
              </a:rPr>
              <a:t>werknemers</a:t>
            </a:r>
            <a:r>
              <a:rPr lang="fr-BE" dirty="0">
                <a:solidFill>
                  <a:srgbClr val="CB7D0B"/>
                </a:solidFill>
              </a:rPr>
              <a:t> nu </a:t>
            </a:r>
            <a:r>
              <a:rPr lang="fr-BE" dirty="0" err="1">
                <a:solidFill>
                  <a:srgbClr val="CB7D0B"/>
                </a:solidFill>
              </a:rPr>
              <a:t>wel</a:t>
            </a:r>
            <a:r>
              <a:rPr lang="fr-BE" dirty="0">
                <a:solidFill>
                  <a:srgbClr val="CB7D0B"/>
                </a:solidFill>
              </a:rPr>
              <a:t> </a:t>
            </a:r>
            <a:r>
              <a:rPr lang="fr-BE" dirty="0" err="1">
                <a:solidFill>
                  <a:srgbClr val="CB7D0B"/>
                </a:solidFill>
              </a:rPr>
              <a:t>kiezen</a:t>
            </a:r>
            <a:r>
              <a:rPr lang="fr-BE" dirty="0">
                <a:solidFill>
                  <a:srgbClr val="CB7D0B"/>
                </a:solidFill>
              </a:rPr>
              <a:t> </a:t>
            </a:r>
            <a:r>
              <a:rPr lang="fr-BE" dirty="0" err="1">
                <a:solidFill>
                  <a:srgbClr val="CB7D0B"/>
                </a:solidFill>
              </a:rPr>
              <a:t>voor</a:t>
            </a:r>
            <a:r>
              <a:rPr lang="fr-BE" dirty="0">
                <a:solidFill>
                  <a:srgbClr val="CB7D0B"/>
                </a:solidFill>
              </a:rPr>
              <a:t> het IFIC-</a:t>
            </a:r>
            <a:r>
              <a:rPr lang="fr-BE" dirty="0" err="1">
                <a:solidFill>
                  <a:srgbClr val="CB7D0B"/>
                </a:solidFill>
              </a:rPr>
              <a:t>barema</a:t>
            </a:r>
            <a:r>
              <a:rPr lang="fr-BE" dirty="0">
                <a:solidFill>
                  <a:srgbClr val="CB7D0B"/>
                </a:solidFill>
              </a:rPr>
              <a:t> </a:t>
            </a:r>
            <a:r>
              <a:rPr lang="fr-BE" dirty="0" err="1">
                <a:solidFill>
                  <a:srgbClr val="CB7D0B"/>
                </a:solidFill>
              </a:rPr>
              <a:t>vanaf</a:t>
            </a:r>
            <a:r>
              <a:rPr lang="fr-BE" dirty="0">
                <a:solidFill>
                  <a:srgbClr val="CB7D0B"/>
                </a:solidFill>
              </a:rPr>
              <a:t> 01/07/2021 of </a:t>
            </a:r>
            <a:r>
              <a:rPr lang="fr-BE" dirty="0" err="1">
                <a:solidFill>
                  <a:srgbClr val="CB7D0B"/>
                </a:solidFill>
              </a:rPr>
              <a:t>ervoor</a:t>
            </a:r>
            <a:r>
              <a:rPr lang="fr-BE" dirty="0">
                <a:solidFill>
                  <a:srgbClr val="CB7D0B"/>
                </a:solidFill>
              </a:rPr>
              <a:t> </a:t>
            </a:r>
            <a:r>
              <a:rPr lang="fr-BE" dirty="0" err="1">
                <a:solidFill>
                  <a:srgbClr val="CB7D0B"/>
                </a:solidFill>
              </a:rPr>
              <a:t>kiezen</a:t>
            </a:r>
            <a:r>
              <a:rPr lang="fr-BE" dirty="0">
                <a:solidFill>
                  <a:srgbClr val="CB7D0B"/>
                </a:solidFill>
              </a:rPr>
              <a:t> om hun </a:t>
            </a:r>
            <a:r>
              <a:rPr lang="fr-BE" dirty="0" err="1">
                <a:solidFill>
                  <a:srgbClr val="CB7D0B"/>
                </a:solidFill>
              </a:rPr>
              <a:t>oude</a:t>
            </a:r>
            <a:r>
              <a:rPr lang="fr-BE" dirty="0">
                <a:solidFill>
                  <a:srgbClr val="CB7D0B"/>
                </a:solidFill>
              </a:rPr>
              <a:t> </a:t>
            </a:r>
            <a:r>
              <a:rPr lang="fr-BE" dirty="0" err="1">
                <a:solidFill>
                  <a:srgbClr val="CB7D0B"/>
                </a:solidFill>
              </a:rPr>
              <a:t>barema</a:t>
            </a:r>
            <a:r>
              <a:rPr lang="fr-BE" dirty="0">
                <a:solidFill>
                  <a:srgbClr val="CB7D0B"/>
                </a:solidFill>
              </a:rPr>
              <a:t> te </a:t>
            </a:r>
            <a:r>
              <a:rPr lang="fr-BE" dirty="0" err="1">
                <a:solidFill>
                  <a:srgbClr val="CB7D0B"/>
                </a:solidFill>
              </a:rPr>
              <a:t>behouden</a:t>
            </a:r>
            <a:r>
              <a:rPr lang="fr-BE" dirty="0">
                <a:solidFill>
                  <a:srgbClr val="CB7D0B"/>
                </a:solidFill>
              </a:rPr>
              <a:t> + BBT/BBK </a:t>
            </a:r>
            <a:r>
              <a:rPr lang="fr-BE" dirty="0" err="1">
                <a:solidFill>
                  <a:srgbClr val="CB7D0B"/>
                </a:solidFill>
              </a:rPr>
              <a:t>premie</a:t>
            </a:r>
            <a:r>
              <a:rPr lang="fr-BE" dirty="0">
                <a:solidFill>
                  <a:srgbClr val="CB7D0B"/>
                </a:solidFill>
              </a:rPr>
              <a:t>.</a:t>
            </a:r>
          </a:p>
          <a:p>
            <a:pPr marL="45720" indent="0" algn="just">
              <a:spcBef>
                <a:spcPts val="600"/>
              </a:spcBef>
              <a:spcAft>
                <a:spcPts val="600"/>
              </a:spcAft>
              <a:buNone/>
            </a:pPr>
            <a:r>
              <a:rPr lang="fr-BE" b="1" dirty="0" err="1">
                <a:solidFill>
                  <a:srgbClr val="CB7D0B"/>
                </a:solidFill>
              </a:rPr>
              <a:t>Bovendien</a:t>
            </a:r>
            <a:r>
              <a:rPr lang="fr-BE" b="1" dirty="0">
                <a:solidFill>
                  <a:srgbClr val="CB7D0B"/>
                </a:solidFill>
              </a:rPr>
              <a:t>, </a:t>
            </a:r>
            <a:r>
              <a:rPr lang="fr-BE" b="1" dirty="0" err="1">
                <a:solidFill>
                  <a:srgbClr val="CB7D0B"/>
                </a:solidFill>
              </a:rPr>
              <a:t>voor</a:t>
            </a:r>
            <a:r>
              <a:rPr lang="fr-BE" b="1" dirty="0">
                <a:solidFill>
                  <a:srgbClr val="CB7D0B"/>
                </a:solidFill>
              </a:rPr>
              <a:t> </a:t>
            </a:r>
            <a:r>
              <a:rPr lang="fr-BE" b="1" dirty="0" err="1">
                <a:solidFill>
                  <a:srgbClr val="CB7D0B"/>
                </a:solidFill>
              </a:rPr>
              <a:t>zover</a:t>
            </a:r>
            <a:r>
              <a:rPr lang="fr-BE" b="1" dirty="0">
                <a:solidFill>
                  <a:srgbClr val="CB7D0B"/>
                </a:solidFill>
              </a:rPr>
              <a:t> </a:t>
            </a:r>
            <a:r>
              <a:rPr lang="fr-BE" b="1" dirty="0" err="1">
                <a:solidFill>
                  <a:srgbClr val="CB7D0B"/>
                </a:solidFill>
              </a:rPr>
              <a:t>ze</a:t>
            </a:r>
            <a:r>
              <a:rPr lang="fr-BE" b="1" dirty="0">
                <a:solidFill>
                  <a:srgbClr val="CB7D0B"/>
                </a:solidFill>
              </a:rPr>
              <a:t> </a:t>
            </a:r>
            <a:r>
              <a:rPr lang="fr-BE" b="1" dirty="0" err="1">
                <a:solidFill>
                  <a:srgbClr val="CB7D0B"/>
                </a:solidFill>
              </a:rPr>
              <a:t>nog</a:t>
            </a:r>
            <a:r>
              <a:rPr lang="fr-BE" b="1" dirty="0">
                <a:solidFill>
                  <a:srgbClr val="CB7D0B"/>
                </a:solidFill>
              </a:rPr>
              <a:t> NOOIT </a:t>
            </a:r>
            <a:r>
              <a:rPr lang="fr-BE" b="1" dirty="0" err="1">
                <a:solidFill>
                  <a:srgbClr val="CB7D0B"/>
                </a:solidFill>
              </a:rPr>
              <a:t>voor</a:t>
            </a:r>
            <a:r>
              <a:rPr lang="fr-BE" b="1" dirty="0">
                <a:solidFill>
                  <a:srgbClr val="CB7D0B"/>
                </a:solidFill>
              </a:rPr>
              <a:t> het IFIC-</a:t>
            </a:r>
            <a:r>
              <a:rPr lang="fr-BE" b="1" dirty="0" err="1">
                <a:solidFill>
                  <a:srgbClr val="CB7D0B"/>
                </a:solidFill>
              </a:rPr>
              <a:t>barema</a:t>
            </a:r>
            <a:r>
              <a:rPr lang="fr-BE" b="1" dirty="0">
                <a:solidFill>
                  <a:srgbClr val="CB7D0B"/>
                </a:solidFill>
              </a:rPr>
              <a:t> </a:t>
            </a:r>
            <a:r>
              <a:rPr lang="fr-BE" b="1" dirty="0" err="1">
                <a:solidFill>
                  <a:srgbClr val="CB7D0B"/>
                </a:solidFill>
              </a:rPr>
              <a:t>hebben</a:t>
            </a:r>
            <a:r>
              <a:rPr lang="fr-BE" b="1" dirty="0">
                <a:solidFill>
                  <a:srgbClr val="CB7D0B"/>
                </a:solidFill>
              </a:rPr>
              <a:t> </a:t>
            </a:r>
            <a:r>
              <a:rPr lang="fr-BE" b="1" dirty="0" err="1">
                <a:solidFill>
                  <a:srgbClr val="CB7D0B"/>
                </a:solidFill>
              </a:rPr>
              <a:t>gekozen</a:t>
            </a:r>
            <a:r>
              <a:rPr lang="fr-BE" b="1" dirty="0">
                <a:solidFill>
                  <a:srgbClr val="CB7D0B"/>
                </a:solidFill>
              </a:rPr>
              <a:t>, </a:t>
            </a:r>
            <a:r>
              <a:rPr lang="fr-BE" b="1" dirty="0" err="1">
                <a:solidFill>
                  <a:srgbClr val="CB7D0B"/>
                </a:solidFill>
              </a:rPr>
              <a:t>behouden</a:t>
            </a:r>
            <a:r>
              <a:rPr lang="fr-BE" b="1" dirty="0">
                <a:solidFill>
                  <a:srgbClr val="CB7D0B"/>
                </a:solidFill>
              </a:rPr>
              <a:t> </a:t>
            </a:r>
            <a:r>
              <a:rPr lang="fr-BE" b="1" dirty="0" err="1">
                <a:solidFill>
                  <a:srgbClr val="CB7D0B"/>
                </a:solidFill>
              </a:rPr>
              <a:t>deze</a:t>
            </a:r>
            <a:r>
              <a:rPr lang="fr-BE" b="1" dirty="0">
                <a:solidFill>
                  <a:srgbClr val="CB7D0B"/>
                </a:solidFill>
              </a:rPr>
              <a:t> </a:t>
            </a:r>
            <a:r>
              <a:rPr lang="fr-BE" b="1" dirty="0" err="1">
                <a:solidFill>
                  <a:srgbClr val="CB7D0B"/>
                </a:solidFill>
              </a:rPr>
              <a:t>werknemers</a:t>
            </a:r>
            <a:r>
              <a:rPr lang="fr-BE" b="1" dirty="0">
                <a:solidFill>
                  <a:srgbClr val="CB7D0B"/>
                </a:solidFill>
              </a:rPr>
              <a:t> de </a:t>
            </a:r>
            <a:r>
              <a:rPr lang="fr-BE" b="1" dirty="0" err="1">
                <a:solidFill>
                  <a:srgbClr val="CB7D0B"/>
                </a:solidFill>
              </a:rPr>
              <a:t>mogelijkheid</a:t>
            </a:r>
            <a:r>
              <a:rPr lang="fr-BE" b="1" dirty="0">
                <a:solidFill>
                  <a:srgbClr val="CB7D0B"/>
                </a:solidFill>
              </a:rPr>
              <a:t> om te </a:t>
            </a:r>
            <a:r>
              <a:rPr lang="fr-BE" b="1" dirty="0" err="1">
                <a:solidFill>
                  <a:srgbClr val="CB7D0B"/>
                </a:solidFill>
              </a:rPr>
              <a:t>kiezen</a:t>
            </a:r>
            <a:r>
              <a:rPr lang="fr-BE" b="1" dirty="0">
                <a:solidFill>
                  <a:srgbClr val="CB7D0B"/>
                </a:solidFill>
              </a:rPr>
              <a:t> </a:t>
            </a:r>
            <a:r>
              <a:rPr lang="fr-BE" b="1" dirty="0" err="1">
                <a:solidFill>
                  <a:srgbClr val="CB7D0B"/>
                </a:solidFill>
              </a:rPr>
              <a:t>wanneer</a:t>
            </a:r>
            <a:r>
              <a:rPr lang="fr-BE" b="1" dirty="0">
                <a:solidFill>
                  <a:srgbClr val="CB7D0B"/>
                </a:solidFill>
              </a:rPr>
              <a:t> </a:t>
            </a:r>
            <a:r>
              <a:rPr lang="fr-BE" b="1" dirty="0" err="1">
                <a:solidFill>
                  <a:srgbClr val="CB7D0B"/>
                </a:solidFill>
              </a:rPr>
              <a:t>ze</a:t>
            </a:r>
            <a:r>
              <a:rPr lang="fr-BE" b="1" dirty="0">
                <a:solidFill>
                  <a:srgbClr val="CB7D0B"/>
                </a:solidFill>
              </a:rPr>
              <a:t> van </a:t>
            </a:r>
            <a:r>
              <a:rPr lang="fr-BE" b="1" dirty="0" err="1">
                <a:solidFill>
                  <a:srgbClr val="CB7D0B"/>
                </a:solidFill>
              </a:rPr>
              <a:t>werkgever</a:t>
            </a:r>
            <a:r>
              <a:rPr lang="fr-BE" b="1" dirty="0">
                <a:solidFill>
                  <a:srgbClr val="CB7D0B"/>
                </a:solidFill>
              </a:rPr>
              <a:t> </a:t>
            </a:r>
            <a:r>
              <a:rPr lang="fr-BE" b="1" dirty="0" err="1">
                <a:solidFill>
                  <a:srgbClr val="CB7D0B"/>
                </a:solidFill>
              </a:rPr>
              <a:t>veranderen</a:t>
            </a:r>
            <a:r>
              <a:rPr lang="fr-BE" b="1" dirty="0">
                <a:solidFill>
                  <a:srgbClr val="CB7D0B"/>
                </a:solidFill>
              </a:rPr>
              <a:t>.</a:t>
            </a:r>
            <a:endParaRPr lang="fr-FR" dirty="0">
              <a:sym typeface="Wingdings" panose="05000000000000000000" pitchFamily="2" charset="2"/>
            </a:endParaRPr>
          </a:p>
          <a:p>
            <a:pPr marL="45720" indent="0" algn="just">
              <a:spcBef>
                <a:spcPts val="600"/>
              </a:spcBef>
              <a:spcAft>
                <a:spcPts val="600"/>
              </a:spcAft>
              <a:buNone/>
            </a:pPr>
            <a:r>
              <a:rPr lang="fr-FR" dirty="0">
                <a:solidFill>
                  <a:schemeClr val="tx1">
                    <a:lumMod val="65000"/>
                    <a:lumOff val="35000"/>
                  </a:schemeClr>
                </a:solidFill>
                <a:sym typeface="Wingdings" panose="05000000000000000000" pitchFamily="2" charset="2"/>
              </a:rPr>
              <a:t>Dus, in het </a:t>
            </a:r>
            <a:r>
              <a:rPr lang="fr-FR" dirty="0" err="1">
                <a:solidFill>
                  <a:schemeClr val="tx1">
                    <a:lumMod val="65000"/>
                    <a:lumOff val="35000"/>
                  </a:schemeClr>
                </a:solidFill>
                <a:sym typeface="Wingdings" panose="05000000000000000000" pitchFamily="2" charset="2"/>
              </a:rPr>
              <a:t>geval</a:t>
            </a:r>
            <a:r>
              <a:rPr lang="fr-FR" dirty="0">
                <a:solidFill>
                  <a:schemeClr val="tx1">
                    <a:lumMod val="65000"/>
                    <a:lumOff val="35000"/>
                  </a:schemeClr>
                </a:solidFill>
                <a:sym typeface="Wingdings" panose="05000000000000000000" pitchFamily="2" charset="2"/>
              </a:rPr>
              <a:t> van </a:t>
            </a:r>
            <a:r>
              <a:rPr lang="fr-FR" dirty="0" err="1">
                <a:solidFill>
                  <a:schemeClr val="tx1">
                    <a:lumMod val="65000"/>
                    <a:lumOff val="35000"/>
                  </a:schemeClr>
                </a:solidFill>
                <a:sym typeface="Wingdings" panose="05000000000000000000" pitchFamily="2" charset="2"/>
              </a:rPr>
              <a:t>verandering</a:t>
            </a:r>
            <a:r>
              <a:rPr lang="fr-FR" dirty="0">
                <a:solidFill>
                  <a:schemeClr val="tx1">
                    <a:lumMod val="65000"/>
                    <a:lumOff val="35000"/>
                  </a:schemeClr>
                </a:solidFill>
                <a:sym typeface="Wingdings" panose="05000000000000000000" pitchFamily="2" charset="2"/>
              </a:rPr>
              <a:t> van </a:t>
            </a:r>
            <a:r>
              <a:rPr lang="fr-FR" dirty="0" err="1">
                <a:solidFill>
                  <a:schemeClr val="tx1">
                    <a:lumMod val="65000"/>
                    <a:lumOff val="35000"/>
                  </a:schemeClr>
                </a:solidFill>
                <a:sym typeface="Wingdings" panose="05000000000000000000" pitchFamily="2" charset="2"/>
              </a:rPr>
              <a:t>werkgever</a:t>
            </a:r>
            <a:r>
              <a:rPr lang="fr-FR" dirty="0">
                <a:solidFill>
                  <a:schemeClr val="tx1">
                    <a:lumMod val="65000"/>
                    <a:lumOff val="35000"/>
                  </a:schemeClr>
                </a:solidFill>
                <a:sym typeface="Wingdings" panose="05000000000000000000" pitchFamily="2" charset="2"/>
              </a:rPr>
              <a:t> na 01/07/2021:</a:t>
            </a:r>
          </a:p>
          <a:p>
            <a:pPr algn="just">
              <a:spcBef>
                <a:spcPts val="600"/>
              </a:spcBef>
              <a:spcAft>
                <a:spcPts val="600"/>
              </a:spcAft>
              <a:buFont typeface="Arial" panose="020B0604020202020204" pitchFamily="34" charset="0"/>
              <a:buChar char="•"/>
            </a:pPr>
            <a:r>
              <a:rPr lang="nl-BE" u="sng" dirty="0">
                <a:solidFill>
                  <a:schemeClr val="tx1">
                    <a:lumMod val="65000"/>
                    <a:lumOff val="35000"/>
                  </a:schemeClr>
                </a:solidFill>
              </a:rPr>
              <a:t>De werknemer die geniet van een BBT/BBK premie, krijgt éénmalig de keuze</a:t>
            </a:r>
            <a:r>
              <a:rPr lang="nl-BE" dirty="0">
                <a:solidFill>
                  <a:schemeClr val="tx1">
                    <a:lumMod val="65000"/>
                    <a:lumOff val="35000"/>
                  </a:schemeClr>
                </a:solidFill>
              </a:rPr>
              <a:t>, op het moment van zijn indiensttreding als “VERPLEEGKUNDIGE”, om te opteren voor het IFIC-barema of te opteren voor het oude barema + BBT/BBK premie</a:t>
            </a:r>
            <a:endParaRPr lang="nl-BE" dirty="0">
              <a:solidFill>
                <a:schemeClr val="tx1">
                  <a:lumMod val="65000"/>
                  <a:lumOff val="35000"/>
                </a:schemeClr>
              </a:solidFill>
              <a:sym typeface="Wingdings" panose="05000000000000000000" pitchFamily="2" charset="2"/>
            </a:endParaRPr>
          </a:p>
          <a:p>
            <a:pPr algn="just">
              <a:spcBef>
                <a:spcPts val="600"/>
              </a:spcBef>
              <a:spcAft>
                <a:spcPts val="600"/>
              </a:spcAft>
              <a:buFont typeface="Arial" panose="020B0604020202020204" pitchFamily="34" charset="0"/>
              <a:buChar char="•"/>
            </a:pPr>
            <a:r>
              <a:rPr lang="fr-FR" b="1" u="sng" dirty="0" err="1">
                <a:solidFill>
                  <a:schemeClr val="tx1">
                    <a:lumMod val="65000"/>
                    <a:lumOff val="35000"/>
                  </a:schemeClr>
                </a:solidFill>
                <a:sym typeface="Wingdings" panose="05000000000000000000" pitchFamily="2" charset="2"/>
              </a:rPr>
              <a:t>Voorwaarden</a:t>
            </a:r>
            <a:r>
              <a:rPr lang="fr-FR" b="1"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opdat</a:t>
            </a:r>
            <a:r>
              <a:rPr lang="fr-FR" dirty="0">
                <a:solidFill>
                  <a:schemeClr val="tx1">
                    <a:lumMod val="65000"/>
                    <a:lumOff val="35000"/>
                  </a:schemeClr>
                </a:solidFill>
                <a:sym typeface="Wingdings" panose="05000000000000000000" pitchFamily="2" charset="2"/>
              </a:rPr>
              <a:t> dit </a:t>
            </a:r>
            <a:r>
              <a:rPr lang="fr-FR" dirty="0" err="1">
                <a:solidFill>
                  <a:schemeClr val="tx1">
                    <a:lumMod val="65000"/>
                    <a:lumOff val="35000"/>
                  </a:schemeClr>
                </a:solidFill>
                <a:sym typeface="Wingdings" panose="05000000000000000000" pitchFamily="2" charset="2"/>
              </a:rPr>
              <a:t>mogelijk</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is</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moet</a:t>
            </a:r>
            <a:r>
              <a:rPr lang="fr-FR" dirty="0">
                <a:solidFill>
                  <a:schemeClr val="tx1">
                    <a:lumMod val="65000"/>
                    <a:lumOff val="35000"/>
                  </a:schemeClr>
                </a:solidFill>
                <a:sym typeface="Wingdings" panose="05000000000000000000" pitchFamily="2" charset="2"/>
              </a:rPr>
              <a:t> de </a:t>
            </a:r>
            <a:r>
              <a:rPr lang="fr-FR" dirty="0" err="1">
                <a:solidFill>
                  <a:schemeClr val="tx1">
                    <a:lumMod val="65000"/>
                    <a:lumOff val="35000"/>
                  </a:schemeClr>
                </a:solidFill>
                <a:sym typeface="Wingdings" panose="05000000000000000000" pitchFamily="2" charset="2"/>
              </a:rPr>
              <a:t>werknemer</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nog</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steeds</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recht</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hebben</a:t>
            </a:r>
            <a:r>
              <a:rPr lang="fr-FR" dirty="0">
                <a:solidFill>
                  <a:schemeClr val="tx1">
                    <a:lumMod val="65000"/>
                    <a:lumOff val="35000"/>
                  </a:schemeClr>
                </a:solidFill>
                <a:sym typeface="Wingdings" panose="05000000000000000000" pitchFamily="2" charset="2"/>
              </a:rPr>
              <a:t> op de </a:t>
            </a:r>
            <a:r>
              <a:rPr lang="fr-FR" dirty="0" err="1">
                <a:solidFill>
                  <a:schemeClr val="tx1">
                    <a:lumMod val="65000"/>
                    <a:lumOff val="35000"/>
                  </a:schemeClr>
                </a:solidFill>
                <a:sym typeface="Wingdings" panose="05000000000000000000" pitchFamily="2" charset="2"/>
              </a:rPr>
              <a:t>premie</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wanneer</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hij</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uit</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dienst</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treedt</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bij</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zijn</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vorige</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werkgever</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attest</a:t>
            </a:r>
            <a:r>
              <a:rPr lang="fr-FR" dirty="0">
                <a:solidFill>
                  <a:schemeClr val="tx1">
                    <a:lumMod val="65000"/>
                    <a:lumOff val="35000"/>
                  </a:schemeClr>
                </a:solidFill>
                <a:sym typeface="Wingdings" panose="05000000000000000000" pitchFamily="2" charset="2"/>
              </a:rPr>
              <a:t> van de </a:t>
            </a:r>
            <a:r>
              <a:rPr lang="fr-FR" dirty="0" err="1">
                <a:solidFill>
                  <a:schemeClr val="tx1">
                    <a:lumMod val="65000"/>
                    <a:lumOff val="35000"/>
                  </a:schemeClr>
                </a:solidFill>
                <a:sym typeface="Wingdings" panose="05000000000000000000" pitchFamily="2" charset="2"/>
              </a:rPr>
              <a:t>vorige</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werkgever</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noodzakelijk</a:t>
            </a:r>
            <a:r>
              <a:rPr lang="fr-FR" dirty="0">
                <a:solidFill>
                  <a:schemeClr val="tx1">
                    <a:lumMod val="65000"/>
                    <a:lumOff val="35000"/>
                  </a:schemeClr>
                </a:solidFill>
                <a:sym typeface="Wingdings" panose="05000000000000000000" pitchFamily="2" charset="2"/>
              </a:rPr>
              <a:t>)</a:t>
            </a:r>
          </a:p>
          <a:p>
            <a:pPr marL="45720" indent="0" algn="just">
              <a:spcBef>
                <a:spcPts val="600"/>
              </a:spcBef>
              <a:spcAft>
                <a:spcPts val="600"/>
              </a:spcAft>
              <a:buNone/>
            </a:pPr>
            <a:r>
              <a:rPr lang="fr-FR" dirty="0">
                <a:solidFill>
                  <a:schemeClr val="tx1">
                    <a:lumMod val="65000"/>
                    <a:lumOff val="35000"/>
                  </a:schemeClr>
                </a:solidFill>
                <a:sym typeface="Wingdings" panose="05000000000000000000" pitchFamily="2" charset="2"/>
              </a:rPr>
              <a:t>Indien de </a:t>
            </a:r>
            <a:r>
              <a:rPr lang="fr-FR" dirty="0" err="1">
                <a:solidFill>
                  <a:schemeClr val="tx1">
                    <a:lumMod val="65000"/>
                    <a:lumOff val="35000"/>
                  </a:schemeClr>
                </a:solidFill>
                <a:sym typeface="Wingdings" panose="05000000000000000000" pitchFamily="2" charset="2"/>
              </a:rPr>
              <a:t>werknemer</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voor</a:t>
            </a:r>
            <a:r>
              <a:rPr lang="fr-FR" dirty="0">
                <a:solidFill>
                  <a:schemeClr val="tx1">
                    <a:lumMod val="65000"/>
                    <a:lumOff val="35000"/>
                  </a:schemeClr>
                </a:solidFill>
                <a:sym typeface="Wingdings" panose="05000000000000000000" pitchFamily="2" charset="2"/>
              </a:rPr>
              <a:t> het IFIC-</a:t>
            </a:r>
            <a:r>
              <a:rPr lang="fr-FR" dirty="0" err="1">
                <a:solidFill>
                  <a:schemeClr val="tx1">
                    <a:lumMod val="65000"/>
                    <a:lumOff val="35000"/>
                  </a:schemeClr>
                </a:solidFill>
                <a:sym typeface="Wingdings" panose="05000000000000000000" pitchFamily="2" charset="2"/>
              </a:rPr>
              <a:t>barema</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kiest</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is</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deze</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keuze</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onomkeerbaar</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inclusief</a:t>
            </a:r>
            <a:r>
              <a:rPr lang="fr-FR" dirty="0">
                <a:solidFill>
                  <a:schemeClr val="tx1">
                    <a:lumMod val="65000"/>
                    <a:lumOff val="35000"/>
                  </a:schemeClr>
                </a:solidFill>
                <a:sym typeface="Wingdings" panose="05000000000000000000" pitchFamily="2" charset="2"/>
              </a:rPr>
              <a:t> </a:t>
            </a:r>
            <a:r>
              <a:rPr lang="fr-FR" dirty="0" err="1">
                <a:solidFill>
                  <a:schemeClr val="tx1">
                    <a:lumMod val="65000"/>
                    <a:lumOff val="35000"/>
                  </a:schemeClr>
                </a:solidFill>
                <a:sym typeface="Wingdings" panose="05000000000000000000" pitchFamily="2" charset="2"/>
              </a:rPr>
              <a:t>bij</a:t>
            </a:r>
            <a:r>
              <a:rPr lang="fr-FR" dirty="0">
                <a:solidFill>
                  <a:schemeClr val="tx1">
                    <a:lumMod val="65000"/>
                    <a:lumOff val="35000"/>
                  </a:schemeClr>
                </a:solidFill>
                <a:sym typeface="Wingdings" panose="05000000000000000000" pitchFamily="2" charset="2"/>
              </a:rPr>
              <a:t> latere </a:t>
            </a:r>
            <a:r>
              <a:rPr lang="fr-FR" dirty="0" err="1">
                <a:solidFill>
                  <a:schemeClr val="tx1">
                    <a:lumMod val="65000"/>
                    <a:lumOff val="35000"/>
                  </a:schemeClr>
                </a:solidFill>
                <a:sym typeface="Wingdings" panose="05000000000000000000" pitchFamily="2" charset="2"/>
              </a:rPr>
              <a:t>verandering</a:t>
            </a:r>
            <a:r>
              <a:rPr lang="fr-FR" dirty="0">
                <a:solidFill>
                  <a:schemeClr val="tx1">
                    <a:lumMod val="65000"/>
                    <a:lumOff val="35000"/>
                  </a:schemeClr>
                </a:solidFill>
                <a:sym typeface="Wingdings" panose="05000000000000000000" pitchFamily="2" charset="2"/>
              </a:rPr>
              <a:t> van </a:t>
            </a:r>
            <a:r>
              <a:rPr lang="fr-FR" dirty="0" err="1">
                <a:solidFill>
                  <a:schemeClr val="tx1">
                    <a:lumMod val="65000"/>
                    <a:lumOff val="35000"/>
                  </a:schemeClr>
                </a:solidFill>
                <a:sym typeface="Wingdings" panose="05000000000000000000" pitchFamily="2" charset="2"/>
              </a:rPr>
              <a:t>werkgever</a:t>
            </a:r>
            <a:r>
              <a:rPr lang="fr-FR" dirty="0">
                <a:solidFill>
                  <a:schemeClr val="tx1">
                    <a:lumMod val="65000"/>
                    <a:lumOff val="35000"/>
                  </a:schemeClr>
                </a:solidFill>
                <a:sym typeface="Wingdings" panose="05000000000000000000" pitchFamily="2" charset="2"/>
              </a:rPr>
              <a:t>).</a:t>
            </a:r>
          </a:p>
          <a:p>
            <a:pPr algn="just">
              <a:buFont typeface="Arial" panose="020B0604020202020204" pitchFamily="34" charset="0"/>
              <a:buChar char="•"/>
            </a:pPr>
            <a:endParaRPr lang="fr-FR" dirty="0">
              <a:sym typeface="Wingdings" panose="05000000000000000000" pitchFamily="2" charset="2"/>
            </a:endParaRPr>
          </a:p>
          <a:p>
            <a:endParaRPr lang="fr-BE" dirty="0"/>
          </a:p>
        </p:txBody>
      </p:sp>
    </p:spTree>
    <p:extLst>
      <p:ext uri="{BB962C8B-B14F-4D97-AF65-F5344CB8AC3E}">
        <p14:creationId xmlns:p14="http://schemas.microsoft.com/office/powerpoint/2010/main" val="224011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05051"/>
            <a:ext cx="8381260" cy="914065"/>
          </a:xfrm>
        </p:spPr>
        <p:txBody>
          <a:bodyPr/>
          <a:lstStyle/>
          <a:p>
            <a:r>
              <a:rPr lang="nl-BE" dirty="0"/>
              <a:t>Keuzemoment voor bepaalde werknemers</a:t>
            </a:r>
          </a:p>
        </p:txBody>
      </p:sp>
      <p:graphicFrame>
        <p:nvGraphicFramePr>
          <p:cNvPr id="4" name="Diagramme 1"/>
          <p:cNvGraphicFramePr>
            <a:graphicFrameLocks noGrp="1"/>
          </p:cNvGraphicFramePr>
          <p:nvPr>
            <p:ph idx="1"/>
          </p:nvPr>
        </p:nvGraphicFramePr>
        <p:xfrm>
          <a:off x="1349829" y="1119116"/>
          <a:ext cx="8285489" cy="5554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1349829" y="4748295"/>
            <a:ext cx="1323832" cy="369332"/>
          </a:xfrm>
          <a:prstGeom prst="rect">
            <a:avLst/>
          </a:prstGeom>
          <a:noFill/>
        </p:spPr>
        <p:txBody>
          <a:bodyPr wrap="square" rtlCol="0">
            <a:spAutoFit/>
          </a:bodyPr>
          <a:lstStyle/>
          <a:p>
            <a:pPr algn="ctr"/>
            <a:r>
              <a:rPr lang="fr-BE" b="1" dirty="0">
                <a:solidFill>
                  <a:schemeClr val="bg1"/>
                </a:solidFill>
              </a:rPr>
              <a:t>STAND BY</a:t>
            </a:r>
          </a:p>
        </p:txBody>
      </p:sp>
      <p:sp>
        <p:nvSpPr>
          <p:cNvPr id="6" name="ZoneTexte 5"/>
          <p:cNvSpPr txBox="1"/>
          <p:nvPr/>
        </p:nvSpPr>
        <p:spPr>
          <a:xfrm>
            <a:off x="5577385" y="4748295"/>
            <a:ext cx="1473958" cy="369332"/>
          </a:xfrm>
          <a:prstGeom prst="rect">
            <a:avLst/>
          </a:prstGeom>
          <a:noFill/>
        </p:spPr>
        <p:txBody>
          <a:bodyPr wrap="square" rtlCol="0">
            <a:spAutoFit/>
          </a:bodyPr>
          <a:lstStyle/>
          <a:p>
            <a:pPr algn="ctr"/>
            <a:r>
              <a:rPr lang="fr-FR" b="1" dirty="0">
                <a:solidFill>
                  <a:schemeClr val="bg1"/>
                </a:solidFill>
              </a:rPr>
              <a:t>IFIC</a:t>
            </a:r>
            <a:endParaRPr lang="fr-BE" b="1" dirty="0">
              <a:solidFill>
                <a:schemeClr val="bg1"/>
              </a:solidFill>
            </a:endParaRPr>
          </a:p>
        </p:txBody>
      </p:sp>
      <p:pic>
        <p:nvPicPr>
          <p:cNvPr id="3" name="Image 2"/>
          <p:cNvPicPr>
            <a:picLocks noChangeAspect="1"/>
          </p:cNvPicPr>
          <p:nvPr/>
        </p:nvPicPr>
        <p:blipFill>
          <a:blip r:embed="rId8"/>
          <a:stretch>
            <a:fillRect/>
          </a:stretch>
        </p:blipFill>
        <p:spPr>
          <a:xfrm>
            <a:off x="3931758" y="1590761"/>
            <a:ext cx="1032127" cy="1032127"/>
          </a:xfrm>
          <a:prstGeom prst="rect">
            <a:avLst/>
          </a:prstGeom>
        </p:spPr>
      </p:pic>
    </p:spTree>
    <p:extLst>
      <p:ext uri="{BB962C8B-B14F-4D97-AF65-F5344CB8AC3E}">
        <p14:creationId xmlns:p14="http://schemas.microsoft.com/office/powerpoint/2010/main" val="394381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nl-BE" sz="3600" b="1" dirty="0"/>
              <a:t>Reden van bestaan en basisprincipes</a:t>
            </a:r>
          </a:p>
        </p:txBody>
      </p:sp>
      <p:sp>
        <p:nvSpPr>
          <p:cNvPr id="3" name="Titel 2"/>
          <p:cNvSpPr>
            <a:spLocks noGrp="1"/>
          </p:cNvSpPr>
          <p:nvPr>
            <p:ph type="title"/>
          </p:nvPr>
        </p:nvSpPr>
        <p:spPr/>
        <p:txBody>
          <a:bodyPr/>
          <a:lstStyle/>
          <a:p>
            <a:r>
              <a:rPr lang="nl-BE" sz="4800" dirty="0"/>
              <a:t>IFIC loonmodel</a:t>
            </a:r>
          </a:p>
        </p:txBody>
      </p:sp>
    </p:spTree>
    <p:extLst>
      <p:ext uri="{BB962C8B-B14F-4D97-AF65-F5344CB8AC3E}">
        <p14:creationId xmlns:p14="http://schemas.microsoft.com/office/powerpoint/2010/main" val="261891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Hoe moet de werknemer zijn keuze maken?</a:t>
            </a:r>
          </a:p>
        </p:txBody>
      </p:sp>
      <p:pic>
        <p:nvPicPr>
          <p:cNvPr id="5" name="Tijdelijke aanduiding voor inhoud 4"/>
          <p:cNvPicPr>
            <a:picLocks noGrp="1" noChangeAspect="1"/>
          </p:cNvPicPr>
          <p:nvPr>
            <p:ph idx="1"/>
          </p:nvPr>
        </p:nvPicPr>
        <p:blipFill>
          <a:blip r:embed="rId3"/>
          <a:stretch>
            <a:fillRect/>
          </a:stretch>
        </p:blipFill>
        <p:spPr>
          <a:xfrm>
            <a:off x="430168" y="2932410"/>
            <a:ext cx="2095500" cy="2181225"/>
          </a:xfrm>
          <a:prstGeom prst="rect">
            <a:avLst/>
          </a:prstGeom>
        </p:spPr>
      </p:pic>
      <p:sp>
        <p:nvSpPr>
          <p:cNvPr id="7" name="Tekstvak 6"/>
          <p:cNvSpPr txBox="1"/>
          <p:nvPr/>
        </p:nvSpPr>
        <p:spPr>
          <a:xfrm>
            <a:off x="136478" y="1512952"/>
            <a:ext cx="8863830" cy="1308050"/>
          </a:xfrm>
          <a:prstGeom prst="rect">
            <a:avLst/>
          </a:prstGeom>
          <a:noFill/>
        </p:spPr>
        <p:txBody>
          <a:bodyPr wrap="square" rtlCol="0">
            <a:spAutoFit/>
          </a:bodyPr>
          <a:lstStyle/>
          <a:p>
            <a:pPr>
              <a:spcBef>
                <a:spcPts val="300"/>
              </a:spcBef>
              <a:spcAft>
                <a:spcPts val="300"/>
              </a:spcAft>
            </a:pPr>
            <a:r>
              <a:rPr lang="nl-BE" sz="2000" b="1" u="sng" dirty="0">
                <a:solidFill>
                  <a:srgbClr val="CB7D0B"/>
                </a:solidFill>
              </a:rPr>
              <a:t>STAP 1 </a:t>
            </a:r>
            <a:r>
              <a:rPr lang="nl-BE" sz="2000" dirty="0">
                <a:solidFill>
                  <a:srgbClr val="CB7D0B"/>
                </a:solidFill>
              </a:rPr>
              <a:t>(voor 01/06/2021): </a:t>
            </a:r>
          </a:p>
          <a:p>
            <a:pPr algn="just">
              <a:spcBef>
                <a:spcPts val="300"/>
              </a:spcBef>
              <a:spcAft>
                <a:spcPts val="300"/>
              </a:spcAft>
            </a:pPr>
            <a:r>
              <a:rPr lang="nl-BE" dirty="0">
                <a:solidFill>
                  <a:schemeClr val="tx1">
                    <a:lumMod val="65000"/>
                    <a:lumOff val="35000"/>
                  </a:schemeClr>
                </a:solidFill>
              </a:rPr>
              <a:t>Elke betrokken werknemer ontvangt van zijn werkgever de nodige informatie in verband met de mogelijkheid om te kiezen, evenals een individuele loonsimulatie op basis van zijn situatie op 01/07/2021. Deze documenten bevatten:</a:t>
            </a:r>
          </a:p>
        </p:txBody>
      </p:sp>
      <p:sp>
        <p:nvSpPr>
          <p:cNvPr id="8" name="Tekstvak 7"/>
          <p:cNvSpPr txBox="1"/>
          <p:nvPr/>
        </p:nvSpPr>
        <p:spPr>
          <a:xfrm>
            <a:off x="4283563" y="3888686"/>
            <a:ext cx="4097547" cy="584775"/>
          </a:xfrm>
          <a:prstGeom prst="rect">
            <a:avLst/>
          </a:prstGeom>
          <a:noFill/>
          <a:ln>
            <a:solidFill>
              <a:schemeClr val="accent1"/>
            </a:solidFill>
          </a:ln>
        </p:spPr>
        <p:txBody>
          <a:bodyPr wrap="square" rtlCol="0">
            <a:spAutoFit/>
          </a:bodyPr>
          <a:lstStyle/>
          <a:p>
            <a:r>
              <a:rPr lang="nl-BE" sz="1600" dirty="0">
                <a:solidFill>
                  <a:schemeClr val="tx1">
                    <a:lumMod val="65000"/>
                    <a:lumOff val="35000"/>
                  </a:schemeClr>
                </a:solidFill>
              </a:rPr>
              <a:t>Een overzicht van de startbarema’s en van het IFIC-barema 100 % op 01/07/2021</a:t>
            </a:r>
          </a:p>
        </p:txBody>
      </p:sp>
      <p:cxnSp>
        <p:nvCxnSpPr>
          <p:cNvPr id="10" name="Rechte verbindingslijn met pijl 9"/>
          <p:cNvCxnSpPr>
            <a:endCxn id="11" idx="1"/>
          </p:cNvCxnSpPr>
          <p:nvPr/>
        </p:nvCxnSpPr>
        <p:spPr>
          <a:xfrm flipV="1">
            <a:off x="1627141" y="3366694"/>
            <a:ext cx="1942223" cy="5719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kstvak 10"/>
          <p:cNvSpPr txBox="1"/>
          <p:nvPr/>
        </p:nvSpPr>
        <p:spPr>
          <a:xfrm>
            <a:off x="3569364" y="2951195"/>
            <a:ext cx="5209163" cy="830997"/>
          </a:xfrm>
          <a:prstGeom prst="rect">
            <a:avLst/>
          </a:prstGeom>
          <a:noFill/>
          <a:ln>
            <a:solidFill>
              <a:schemeClr val="accent1"/>
            </a:solidFill>
          </a:ln>
        </p:spPr>
        <p:txBody>
          <a:bodyPr wrap="square" rtlCol="0">
            <a:spAutoFit/>
          </a:bodyPr>
          <a:lstStyle/>
          <a:p>
            <a:r>
              <a:rPr lang="nl-BE" sz="1600" dirty="0">
                <a:solidFill>
                  <a:schemeClr val="tx1">
                    <a:lumMod val="65000"/>
                    <a:lumOff val="35000"/>
                  </a:schemeClr>
                </a:solidFill>
              </a:rPr>
              <a:t>Individuele informatie, interne maatregelen en rechten van de werknemer (functiecode, categorie, anciënniteit, keuzemodaliteiten, termijnen, huidige loonelementen…)</a:t>
            </a:r>
          </a:p>
        </p:txBody>
      </p:sp>
      <p:cxnSp>
        <p:nvCxnSpPr>
          <p:cNvPr id="12" name="Rechte verbindingslijn met pijl 11"/>
          <p:cNvCxnSpPr/>
          <p:nvPr/>
        </p:nvCxnSpPr>
        <p:spPr>
          <a:xfrm>
            <a:off x="1627141" y="3938646"/>
            <a:ext cx="2582550" cy="332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kstvak 13"/>
          <p:cNvSpPr txBox="1"/>
          <p:nvPr/>
        </p:nvSpPr>
        <p:spPr>
          <a:xfrm>
            <a:off x="3569364" y="4668032"/>
            <a:ext cx="4898572" cy="584775"/>
          </a:xfrm>
          <a:prstGeom prst="rect">
            <a:avLst/>
          </a:prstGeom>
          <a:noFill/>
          <a:ln>
            <a:solidFill>
              <a:schemeClr val="accent1"/>
            </a:solidFill>
          </a:ln>
        </p:spPr>
        <p:txBody>
          <a:bodyPr wrap="square" rtlCol="0">
            <a:spAutoFit/>
          </a:bodyPr>
          <a:lstStyle/>
          <a:p>
            <a:r>
              <a:rPr lang="nl-BE" sz="1600" dirty="0">
                <a:solidFill>
                  <a:schemeClr val="tx1">
                    <a:lumMod val="65000"/>
                    <a:lumOff val="35000"/>
                  </a:schemeClr>
                </a:solidFill>
              </a:rPr>
              <a:t>Een berekening  van het cumulatief loon voor de resterende loopbaan voor elk van de twee barema’s. </a:t>
            </a:r>
          </a:p>
        </p:txBody>
      </p:sp>
      <p:cxnSp>
        <p:nvCxnSpPr>
          <p:cNvPr id="15" name="Rechte verbindingslijn met pijl 14"/>
          <p:cNvCxnSpPr/>
          <p:nvPr/>
        </p:nvCxnSpPr>
        <p:spPr>
          <a:xfrm>
            <a:off x="1627141" y="3938646"/>
            <a:ext cx="1852084" cy="1021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kstvak 16"/>
          <p:cNvSpPr txBox="1"/>
          <p:nvPr/>
        </p:nvSpPr>
        <p:spPr>
          <a:xfrm>
            <a:off x="-3607" y="5532153"/>
            <a:ext cx="9144000" cy="1077218"/>
          </a:xfrm>
          <a:prstGeom prst="rect">
            <a:avLst/>
          </a:prstGeom>
          <a:noFill/>
        </p:spPr>
        <p:txBody>
          <a:bodyPr wrap="square" rtlCol="0">
            <a:spAutoFit/>
          </a:bodyPr>
          <a:lstStyle/>
          <a:p>
            <a:pPr algn="just"/>
            <a:r>
              <a:rPr lang="nl-BE" sz="1600" b="1" dirty="0">
                <a:solidFill>
                  <a:srgbClr val="FF0000"/>
                </a:solidFill>
              </a:rPr>
              <a:t>OPGELET: voor werknemers die te maken hebben met een sectorale referentiefunctie die WORDT TOEGEVOEGD AAN de classificatie in 2021, moet de toewijzing van deze toegevoegde functie (van toepassing vanaf 01/07/2021) plaatsvinden VOOR het doorgeven van de individuele loonsimulatie aan de werknemer. De loonsimulatie is gebaseerd op deze nieuwe toewijzing.</a:t>
            </a:r>
          </a:p>
        </p:txBody>
      </p:sp>
    </p:spTree>
    <p:extLst>
      <p:ext uri="{BB962C8B-B14F-4D97-AF65-F5344CB8AC3E}">
        <p14:creationId xmlns:p14="http://schemas.microsoft.com/office/powerpoint/2010/main" val="109723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Hoe moet de werknemer zijn keuze maken?</a:t>
            </a:r>
          </a:p>
        </p:txBody>
      </p:sp>
      <p:sp>
        <p:nvSpPr>
          <p:cNvPr id="7" name="Tekstvak 6"/>
          <p:cNvSpPr txBox="1"/>
          <p:nvPr/>
        </p:nvSpPr>
        <p:spPr>
          <a:xfrm>
            <a:off x="136478" y="1512952"/>
            <a:ext cx="8863830" cy="1338828"/>
          </a:xfrm>
          <a:prstGeom prst="rect">
            <a:avLst/>
          </a:prstGeom>
          <a:noFill/>
        </p:spPr>
        <p:txBody>
          <a:bodyPr wrap="square" rtlCol="0">
            <a:spAutoFit/>
          </a:bodyPr>
          <a:lstStyle/>
          <a:p>
            <a:pPr>
              <a:spcBef>
                <a:spcPts val="300"/>
              </a:spcBef>
              <a:spcAft>
                <a:spcPts val="300"/>
              </a:spcAft>
            </a:pPr>
            <a:r>
              <a:rPr lang="nl-BE" sz="2000" b="1" u="sng" dirty="0">
                <a:solidFill>
                  <a:srgbClr val="CB7D0B"/>
                </a:solidFill>
              </a:rPr>
              <a:t>STAP 2 </a:t>
            </a:r>
            <a:r>
              <a:rPr lang="nl-BE" sz="2000" dirty="0">
                <a:solidFill>
                  <a:srgbClr val="CB7D0B"/>
                </a:solidFill>
              </a:rPr>
              <a:t>(binnen de termijn van maximum één maand na ontvangst van de individuele loonsimulatie): </a:t>
            </a:r>
          </a:p>
          <a:p>
            <a:pPr algn="just">
              <a:spcBef>
                <a:spcPts val="300"/>
              </a:spcBef>
              <a:spcAft>
                <a:spcPts val="300"/>
              </a:spcAft>
            </a:pPr>
            <a:r>
              <a:rPr lang="nl-BE" dirty="0">
                <a:solidFill>
                  <a:schemeClr val="tx1">
                    <a:lumMod val="65000"/>
                    <a:lumOff val="35000"/>
                  </a:schemeClr>
                </a:solidFill>
              </a:rPr>
              <a:t>De werknemer communiceert zijn definitieve keuze aan zijn werkgever middels een ad hoc formulier:</a:t>
            </a:r>
          </a:p>
        </p:txBody>
      </p:sp>
      <p:sp>
        <p:nvSpPr>
          <p:cNvPr id="16" name="Flèche vers le haut 15"/>
          <p:cNvSpPr/>
          <p:nvPr/>
        </p:nvSpPr>
        <p:spPr>
          <a:xfrm>
            <a:off x="1249356" y="2956321"/>
            <a:ext cx="1848686" cy="1065468"/>
          </a:xfrm>
          <a:prstGeom prst="upArrow">
            <a:avLst/>
          </a:prstGeom>
          <a:solidFill>
            <a:srgbClr val="EF5C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8" name="Groupe 17"/>
          <p:cNvGrpSpPr/>
          <p:nvPr/>
        </p:nvGrpSpPr>
        <p:grpSpPr>
          <a:xfrm>
            <a:off x="3647147" y="2663371"/>
            <a:ext cx="4056002" cy="1671945"/>
            <a:chOff x="2304022" y="0"/>
            <a:chExt cx="4056002" cy="1671945"/>
          </a:xfrm>
        </p:grpSpPr>
        <p:sp>
          <p:nvSpPr>
            <p:cNvPr id="23" name="Rectangle 22"/>
            <p:cNvSpPr/>
            <p:nvPr/>
          </p:nvSpPr>
          <p:spPr>
            <a:xfrm>
              <a:off x="2304022" y="0"/>
              <a:ext cx="4056002" cy="1460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ZoneTexte 23"/>
            <p:cNvSpPr txBox="1"/>
            <p:nvPr/>
          </p:nvSpPr>
          <p:spPr>
            <a:xfrm>
              <a:off x="2304022" y="211822"/>
              <a:ext cx="4056002" cy="1460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nl-NL" kern="1200" dirty="0">
                  <a:solidFill>
                    <a:schemeClr val="tx1">
                      <a:lumMod val="65000"/>
                      <a:lumOff val="35000"/>
                    </a:schemeClr>
                  </a:solidFill>
                </a:rPr>
                <a:t>Keuze voor het IFIC-barema</a:t>
              </a:r>
            </a:p>
          </p:txBody>
        </p:sp>
      </p:grpSp>
      <p:sp>
        <p:nvSpPr>
          <p:cNvPr id="19" name="Flèche vers le bas 18"/>
          <p:cNvSpPr/>
          <p:nvPr/>
        </p:nvSpPr>
        <p:spPr>
          <a:xfrm>
            <a:off x="1852569" y="4062081"/>
            <a:ext cx="1619478" cy="1068514"/>
          </a:xfrm>
          <a:prstGeom prst="downArrow">
            <a:avLst/>
          </a:prstGeom>
          <a:solidFill>
            <a:srgbClr val="CD7C2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0" name="Groupe 19"/>
          <p:cNvGrpSpPr/>
          <p:nvPr/>
        </p:nvGrpSpPr>
        <p:grpSpPr>
          <a:xfrm>
            <a:off x="3671248" y="4150496"/>
            <a:ext cx="4484202" cy="943257"/>
            <a:chOff x="2312489" y="1572864"/>
            <a:chExt cx="4631584" cy="1469058"/>
          </a:xfrm>
        </p:grpSpPr>
        <p:sp>
          <p:nvSpPr>
            <p:cNvPr id="21" name="Rectangle 20"/>
            <p:cNvSpPr/>
            <p:nvPr/>
          </p:nvSpPr>
          <p:spPr>
            <a:xfrm>
              <a:off x="2888071" y="1581799"/>
              <a:ext cx="4056002" cy="1460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ZoneTexte 21"/>
            <p:cNvSpPr txBox="1"/>
            <p:nvPr/>
          </p:nvSpPr>
          <p:spPr>
            <a:xfrm>
              <a:off x="2312489" y="1572864"/>
              <a:ext cx="4529813" cy="12891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nl-NL" kern="1200" dirty="0">
                  <a:solidFill>
                    <a:schemeClr val="tx1">
                      <a:lumMod val="65000"/>
                      <a:lumOff val="35000"/>
                    </a:schemeClr>
                  </a:solidFill>
                </a:rPr>
                <a:t>Keuze om niet te opteren voor het IFIC-barema (behoud van de bestaande loonvoorwaarden)  </a:t>
              </a:r>
            </a:p>
          </p:txBody>
        </p:sp>
      </p:grpSp>
      <p:sp>
        <p:nvSpPr>
          <p:cNvPr id="25" name="Tekstvak 7"/>
          <p:cNvSpPr txBox="1"/>
          <p:nvPr/>
        </p:nvSpPr>
        <p:spPr>
          <a:xfrm>
            <a:off x="118729" y="5292251"/>
            <a:ext cx="8772391" cy="1200329"/>
          </a:xfrm>
          <a:prstGeom prst="rect">
            <a:avLst/>
          </a:prstGeom>
          <a:noFill/>
          <a:ln>
            <a:solidFill>
              <a:schemeClr val="accent1"/>
            </a:solidFill>
          </a:ln>
        </p:spPr>
        <p:txBody>
          <a:bodyPr wrap="square" rtlCol="0">
            <a:spAutoFit/>
          </a:bodyPr>
          <a:lstStyle/>
          <a:p>
            <a:pPr algn="ctr"/>
            <a:r>
              <a:rPr lang="nl-BE" b="1" u="sng" dirty="0">
                <a:solidFill>
                  <a:srgbClr val="FF0000"/>
                </a:solidFill>
              </a:rPr>
              <a:t>OPGELET: </a:t>
            </a:r>
          </a:p>
          <a:p>
            <a:pPr algn="ctr"/>
            <a:r>
              <a:rPr lang="nl-BE" b="1" dirty="0">
                <a:solidFill>
                  <a:schemeClr val="tx1">
                    <a:lumMod val="65000"/>
                    <a:lumOff val="35000"/>
                  </a:schemeClr>
                </a:solidFill>
              </a:rPr>
              <a:t>GEEN keuze gecommuniceerd aan de werkgever binnen de voorziene termijn! </a:t>
            </a:r>
          </a:p>
          <a:p>
            <a:pPr algn="ctr"/>
            <a:r>
              <a:rPr lang="nl-BE" b="1" dirty="0">
                <a:solidFill>
                  <a:schemeClr val="tx1">
                    <a:lumMod val="65000"/>
                    <a:lumOff val="35000"/>
                  </a:schemeClr>
                </a:solidFill>
              </a:rPr>
              <a:t>= </a:t>
            </a:r>
          </a:p>
          <a:p>
            <a:pPr algn="ctr"/>
            <a:r>
              <a:rPr lang="nl-BE" b="1" dirty="0">
                <a:solidFill>
                  <a:schemeClr val="tx1">
                    <a:lumMod val="65000"/>
                    <a:lumOff val="35000"/>
                  </a:schemeClr>
                </a:solidFill>
              </a:rPr>
              <a:t>Keuze om NIET te opteren voor het IFIC-barema!  (Laatste keuzemogelijkheid) </a:t>
            </a:r>
          </a:p>
        </p:txBody>
      </p:sp>
    </p:spTree>
    <p:extLst>
      <p:ext uri="{BB962C8B-B14F-4D97-AF65-F5344CB8AC3E}">
        <p14:creationId xmlns:p14="http://schemas.microsoft.com/office/powerpoint/2010/main" val="429292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542" y="355847"/>
            <a:ext cx="7362717" cy="914065"/>
          </a:xfrm>
        </p:spPr>
        <p:txBody>
          <a:bodyPr/>
          <a:lstStyle/>
          <a:p>
            <a:r>
              <a:rPr lang="fr-BE" sz="2400" dirty="0"/>
              <a:t>Les conséquences pour les travailleurs de l’implémentation des barèmes IFIC 100 % ?</a:t>
            </a:r>
          </a:p>
        </p:txBody>
      </p:sp>
      <p:grpSp>
        <p:nvGrpSpPr>
          <p:cNvPr id="11" name="Groupe 10"/>
          <p:cNvGrpSpPr/>
          <p:nvPr/>
        </p:nvGrpSpPr>
        <p:grpSpPr>
          <a:xfrm>
            <a:off x="2230597" y="3232758"/>
            <a:ext cx="6617312" cy="3207274"/>
            <a:chOff x="2388358" y="1820175"/>
            <a:chExt cx="6669378" cy="3555971"/>
          </a:xfrm>
        </p:grpSpPr>
        <p:sp>
          <p:nvSpPr>
            <p:cNvPr id="3" name="Rectangle à coins arrondis 2"/>
            <p:cNvSpPr/>
            <p:nvPr/>
          </p:nvSpPr>
          <p:spPr>
            <a:xfrm>
              <a:off x="2388358" y="1820175"/>
              <a:ext cx="6669378" cy="3519576"/>
            </a:xfrm>
            <a:prstGeom prst="roundRect">
              <a:avLst/>
            </a:prstGeom>
            <a:solidFill>
              <a:srgbClr val="F9C0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693243" y="1929640"/>
              <a:ext cx="6059606" cy="3446506"/>
            </a:xfrm>
            <a:prstGeom prst="rect">
              <a:avLst/>
            </a:prstGeom>
            <a:noFill/>
          </p:spPr>
          <p:txBody>
            <a:bodyPr wrap="square" rtlCol="0">
              <a:spAutoFit/>
            </a:bodyPr>
            <a:lstStyle/>
            <a:p>
              <a:pPr lvl="0" algn="just"/>
              <a:r>
                <a:rPr lang="nl-BE" sz="1400" b="1" dirty="0"/>
                <a:t>A </a:t>
              </a:r>
              <a:r>
                <a:rPr lang="nl-BE" sz="1400" b="1" dirty="0" err="1"/>
                <a:t>partir</a:t>
              </a:r>
              <a:r>
                <a:rPr lang="nl-BE" sz="1400" b="1" dirty="0"/>
                <a:t> du 01/07/2021</a:t>
              </a:r>
              <a:r>
                <a:rPr lang="nl-BE" sz="1400" dirty="0"/>
                <a:t>, leur </a:t>
              </a:r>
              <a:r>
                <a:rPr lang="nl-BE" sz="1400" dirty="0" err="1"/>
                <a:t>salaire</a:t>
              </a:r>
              <a:r>
                <a:rPr lang="nl-BE" sz="1400" dirty="0"/>
                <a:t> sera </a:t>
              </a:r>
              <a:r>
                <a:rPr lang="nl-BE" sz="1400" dirty="0" err="1"/>
                <a:t>adapté</a:t>
              </a:r>
              <a:r>
                <a:rPr lang="nl-BE" sz="1400" dirty="0"/>
                <a:t> et </a:t>
              </a:r>
              <a:r>
                <a:rPr lang="nl-BE" sz="1400" dirty="0" err="1"/>
                <a:t>payé</a:t>
              </a:r>
              <a:r>
                <a:rPr lang="nl-BE" sz="1400" dirty="0"/>
                <a:t> </a:t>
              </a:r>
              <a:r>
                <a:rPr lang="nl-BE" sz="1400" dirty="0" err="1"/>
                <a:t>selon</a:t>
              </a:r>
              <a:r>
                <a:rPr lang="nl-BE" sz="1400" dirty="0"/>
                <a:t> </a:t>
              </a:r>
              <a:r>
                <a:rPr lang="nl-BE" sz="1400" dirty="0" err="1"/>
                <a:t>le</a:t>
              </a:r>
              <a:r>
                <a:rPr lang="nl-BE" sz="1400" dirty="0"/>
                <a:t> </a:t>
              </a:r>
              <a:r>
                <a:rPr lang="nl-BE" sz="1400" dirty="0" err="1"/>
                <a:t>barème</a:t>
              </a:r>
              <a:r>
                <a:rPr lang="nl-BE" sz="1400" dirty="0"/>
                <a:t> IFIC à 100 % </a:t>
              </a:r>
              <a:r>
                <a:rPr lang="nl-BE" sz="1400" dirty="0" err="1"/>
                <a:t>sur</a:t>
              </a:r>
              <a:r>
                <a:rPr lang="nl-BE" sz="1400" dirty="0"/>
                <a:t> base de la (des) catégorie(s) </a:t>
              </a:r>
              <a:r>
                <a:rPr lang="nl-BE" sz="1400" dirty="0" err="1"/>
                <a:t>barémique</a:t>
              </a:r>
              <a:r>
                <a:rPr lang="nl-BE" sz="1400" dirty="0"/>
                <a:t>(s) </a:t>
              </a:r>
              <a:r>
                <a:rPr lang="nl-BE" sz="1400" dirty="0" err="1"/>
                <a:t>qui</a:t>
              </a:r>
              <a:r>
                <a:rPr lang="nl-BE" sz="1400" dirty="0"/>
                <a:t> leur </a:t>
              </a:r>
              <a:r>
                <a:rPr lang="nl-BE" sz="1400" dirty="0" err="1"/>
                <a:t>est</a:t>
              </a:r>
              <a:r>
                <a:rPr lang="nl-BE" sz="1400" dirty="0"/>
                <a:t>(</a:t>
              </a:r>
              <a:r>
                <a:rPr lang="nl-BE" sz="1400" dirty="0" err="1"/>
                <a:t>sont</a:t>
              </a:r>
              <a:r>
                <a:rPr lang="nl-BE" sz="1400" dirty="0"/>
                <a:t>) </a:t>
              </a:r>
              <a:r>
                <a:rPr lang="nl-BE" sz="1400" dirty="0" err="1"/>
                <a:t>applicable</a:t>
              </a:r>
              <a:r>
                <a:rPr lang="nl-BE" sz="1400" dirty="0"/>
                <a:t>(s);</a:t>
              </a:r>
            </a:p>
            <a:p>
              <a:pPr lvl="0" algn="just"/>
              <a:endParaRPr lang="fr-FR" sz="1400" dirty="0"/>
            </a:p>
            <a:p>
              <a:pPr lvl="0" algn="just"/>
              <a:r>
                <a:rPr lang="nl-BE" sz="1400" b="1" dirty="0" err="1"/>
                <a:t>Un</a:t>
              </a:r>
              <a:r>
                <a:rPr lang="nl-BE" sz="1400" b="1" dirty="0"/>
                <a:t> </a:t>
              </a:r>
              <a:r>
                <a:rPr lang="nl-BE" sz="1400" b="1" dirty="0" err="1"/>
                <a:t>travailleur</a:t>
              </a:r>
              <a:r>
                <a:rPr lang="nl-BE" sz="1400" b="1" dirty="0"/>
                <a:t> a </a:t>
              </a:r>
              <a:r>
                <a:rPr lang="nl-BE" sz="1400" b="1" dirty="0" err="1"/>
                <a:t>opté</a:t>
              </a:r>
              <a:r>
                <a:rPr lang="nl-BE" sz="1400" b="1" dirty="0"/>
                <a:t> pour </a:t>
              </a:r>
              <a:r>
                <a:rPr lang="nl-BE" sz="1400" b="1" dirty="0" err="1"/>
                <a:t>le</a:t>
              </a:r>
              <a:r>
                <a:rPr lang="nl-BE" sz="1400" b="1" dirty="0"/>
                <a:t> </a:t>
              </a:r>
              <a:r>
                <a:rPr lang="nl-BE" sz="1400" b="1" dirty="0" err="1"/>
                <a:t>barème</a:t>
              </a:r>
              <a:r>
                <a:rPr lang="nl-BE" sz="1400" b="1" dirty="0"/>
                <a:t> IFIC, mais </a:t>
              </a:r>
              <a:r>
                <a:rPr lang="nl-BE" sz="1400" b="1" dirty="0" err="1"/>
                <a:t>son</a:t>
              </a:r>
              <a:r>
                <a:rPr lang="nl-BE" sz="1400" b="1" dirty="0"/>
                <a:t> </a:t>
              </a:r>
              <a:r>
                <a:rPr lang="nl-BE" sz="1400" b="1" dirty="0" err="1"/>
                <a:t>barème</a:t>
              </a:r>
              <a:r>
                <a:rPr lang="nl-BE" sz="1400" b="1" dirty="0"/>
                <a:t> </a:t>
              </a:r>
              <a:r>
                <a:rPr lang="nl-BE" sz="1400" b="1" dirty="0" err="1"/>
                <a:t>actuel</a:t>
              </a:r>
              <a:r>
                <a:rPr lang="nl-BE" sz="1400" b="1" dirty="0"/>
                <a:t> </a:t>
              </a:r>
              <a:r>
                <a:rPr lang="nl-BE" sz="1400" b="1" dirty="0" err="1"/>
                <a:t>est</a:t>
              </a:r>
              <a:r>
                <a:rPr lang="nl-BE" sz="1400" b="1" dirty="0"/>
                <a:t> </a:t>
              </a:r>
              <a:r>
                <a:rPr lang="nl-BE" sz="1400" b="1" dirty="0" err="1"/>
                <a:t>momentanément</a:t>
              </a:r>
              <a:r>
                <a:rPr lang="nl-BE" sz="1400" b="1" dirty="0"/>
                <a:t> plus </a:t>
              </a:r>
              <a:r>
                <a:rPr lang="nl-BE" sz="1400" b="1" dirty="0" err="1"/>
                <a:t>avantageux</a:t>
              </a:r>
              <a:r>
                <a:rPr lang="nl-BE" sz="1400" b="1" dirty="0"/>
                <a:t> </a:t>
              </a:r>
              <a:r>
                <a:rPr lang="nl-BE" sz="1400" dirty="0"/>
                <a:t>? Ce </a:t>
              </a:r>
              <a:r>
                <a:rPr lang="nl-BE" sz="1400" dirty="0" err="1"/>
                <a:t>travailleur</a:t>
              </a:r>
              <a:r>
                <a:rPr lang="nl-BE" sz="1400" dirty="0"/>
                <a:t> </a:t>
              </a:r>
              <a:r>
                <a:rPr lang="nl-BE" sz="1400" dirty="0" err="1"/>
                <a:t>conserve</a:t>
              </a:r>
              <a:r>
                <a:rPr lang="nl-BE" sz="1400" dirty="0"/>
                <a:t> </a:t>
              </a:r>
              <a:r>
                <a:rPr lang="nl-BE" sz="1400" dirty="0" err="1"/>
                <a:t>son</a:t>
              </a:r>
              <a:r>
                <a:rPr lang="nl-BE" sz="1400" dirty="0"/>
                <a:t> ancien </a:t>
              </a:r>
              <a:r>
                <a:rPr lang="nl-BE" sz="1400" dirty="0" err="1"/>
                <a:t>barème</a:t>
              </a:r>
              <a:r>
                <a:rPr lang="nl-BE" sz="1400" dirty="0"/>
                <a:t> </a:t>
              </a:r>
              <a:r>
                <a:rPr lang="nl-BE" sz="1400" dirty="0" err="1"/>
                <a:t>jusqu’au</a:t>
              </a:r>
              <a:r>
                <a:rPr lang="nl-BE" sz="1400" dirty="0"/>
                <a:t> </a:t>
              </a:r>
              <a:r>
                <a:rPr lang="nl-BE" sz="1400" dirty="0" err="1"/>
                <a:t>mois</a:t>
              </a:r>
              <a:r>
                <a:rPr lang="nl-BE" sz="1400" dirty="0"/>
                <a:t> </a:t>
              </a:r>
              <a:r>
                <a:rPr lang="nl-BE" sz="1400" dirty="0" err="1"/>
                <a:t>durant</a:t>
              </a:r>
              <a:r>
                <a:rPr lang="nl-BE" sz="1400" dirty="0"/>
                <a:t> </a:t>
              </a:r>
              <a:r>
                <a:rPr lang="nl-BE" sz="1400" dirty="0" err="1"/>
                <a:t>lequel</a:t>
              </a:r>
              <a:r>
                <a:rPr lang="nl-BE" sz="1400" dirty="0"/>
                <a:t> </a:t>
              </a:r>
              <a:r>
                <a:rPr lang="nl-BE" sz="1400" dirty="0" err="1"/>
                <a:t>le</a:t>
              </a:r>
              <a:r>
                <a:rPr lang="nl-BE" sz="1400" dirty="0"/>
                <a:t> </a:t>
              </a:r>
              <a:r>
                <a:rPr lang="nl-BE" sz="1400" dirty="0" err="1"/>
                <a:t>barème</a:t>
              </a:r>
              <a:r>
                <a:rPr lang="nl-BE" sz="1400" dirty="0"/>
                <a:t> IFIC </a:t>
              </a:r>
              <a:r>
                <a:rPr lang="nl-BE" sz="1400" dirty="0" err="1"/>
                <a:t>devient</a:t>
              </a:r>
              <a:r>
                <a:rPr lang="nl-BE" sz="1400" dirty="0"/>
                <a:t> plus </a:t>
              </a:r>
              <a:r>
                <a:rPr lang="nl-BE" sz="1400" dirty="0" err="1"/>
                <a:t>avantageux</a:t>
              </a:r>
              <a:r>
                <a:rPr lang="nl-BE" sz="1400" dirty="0"/>
                <a:t> (1er </a:t>
              </a:r>
              <a:r>
                <a:rPr lang="nl-BE" sz="1400" dirty="0" err="1"/>
                <a:t>croisement</a:t>
              </a:r>
              <a:r>
                <a:rPr lang="nl-BE" sz="1400" dirty="0"/>
                <a:t>). A </a:t>
              </a:r>
              <a:r>
                <a:rPr lang="nl-BE" sz="1400" dirty="0" err="1"/>
                <a:t>partir</a:t>
              </a:r>
              <a:r>
                <a:rPr lang="nl-BE" sz="1400" dirty="0"/>
                <a:t> de </a:t>
              </a:r>
              <a:r>
                <a:rPr lang="nl-BE" sz="1400" dirty="0" err="1"/>
                <a:t>ce</a:t>
              </a:r>
              <a:r>
                <a:rPr lang="nl-BE" sz="1400" dirty="0"/>
                <a:t> moment, </a:t>
              </a:r>
              <a:r>
                <a:rPr lang="nl-BE" sz="1400" dirty="0" err="1"/>
                <a:t>il</a:t>
              </a:r>
              <a:r>
                <a:rPr lang="nl-BE" sz="1400" dirty="0"/>
                <a:t> </a:t>
              </a:r>
              <a:r>
                <a:rPr lang="nl-BE" sz="1400" dirty="0" err="1"/>
                <a:t>perçoit</a:t>
              </a:r>
              <a:r>
                <a:rPr lang="nl-BE" sz="1400" dirty="0"/>
                <a:t> </a:t>
              </a:r>
              <a:r>
                <a:rPr lang="nl-BE" sz="1400" dirty="0" err="1"/>
                <a:t>le</a:t>
              </a:r>
              <a:r>
                <a:rPr lang="nl-BE" sz="1400" dirty="0"/>
                <a:t> </a:t>
              </a:r>
              <a:r>
                <a:rPr lang="nl-BE" sz="1400" dirty="0" err="1"/>
                <a:t>barème</a:t>
              </a:r>
              <a:r>
                <a:rPr lang="nl-BE" sz="1400" dirty="0"/>
                <a:t> IFIC. </a:t>
              </a:r>
              <a:endParaRPr lang="fr-FR" sz="1400" dirty="0"/>
            </a:p>
            <a:p>
              <a:pPr lvl="0" algn="just"/>
              <a:r>
                <a:rPr lang="nl-BE" sz="1400" dirty="0">
                  <a:sym typeface="Wingdings" panose="05000000000000000000" pitchFamily="2" charset="2"/>
                </a:rPr>
                <a:t> </a:t>
              </a:r>
              <a:endParaRPr lang="fr-FR" sz="1400" dirty="0"/>
            </a:p>
            <a:p>
              <a:pPr lvl="0" algn="just"/>
              <a:r>
                <a:rPr lang="nl-BE" sz="1400" b="1" dirty="0">
                  <a:sym typeface="Wingdings" panose="05000000000000000000" pitchFamily="2" charset="2"/>
                </a:rPr>
                <a:t>TPP/QPP</a:t>
              </a:r>
              <a:r>
                <a:rPr lang="nl-BE" sz="1400" dirty="0">
                  <a:sym typeface="Wingdings" panose="05000000000000000000" pitchFamily="2" charset="2"/>
                </a:rPr>
                <a:t> :</a:t>
              </a:r>
              <a:r>
                <a:rPr lang="nl-BE" sz="1400" b="1" dirty="0">
                  <a:sym typeface="Wingdings" panose="05000000000000000000" pitchFamily="2" charset="2"/>
                </a:rPr>
                <a:t> </a:t>
              </a:r>
              <a:r>
                <a:rPr lang="nl-BE" sz="1400" b="1" dirty="0" err="1">
                  <a:sym typeface="Wingdings" panose="05000000000000000000" pitchFamily="2" charset="2"/>
                </a:rPr>
                <a:t>le</a:t>
              </a:r>
              <a:r>
                <a:rPr lang="nl-BE" sz="1400" b="1" dirty="0">
                  <a:sym typeface="Wingdings" panose="05000000000000000000" pitchFamily="2" charset="2"/>
                </a:rPr>
                <a:t> </a:t>
              </a:r>
              <a:r>
                <a:rPr lang="nl-BE" sz="1400" b="1" dirty="0" err="1">
                  <a:sym typeface="Wingdings" panose="05000000000000000000" pitchFamily="2" charset="2"/>
                </a:rPr>
                <a:t>travailleur</a:t>
              </a:r>
              <a:r>
                <a:rPr lang="nl-BE" sz="1400" b="1" dirty="0">
                  <a:sym typeface="Wingdings" panose="05000000000000000000" pitchFamily="2" charset="2"/>
                </a:rPr>
                <a:t> bénéficiaire </a:t>
              </a:r>
              <a:r>
                <a:rPr lang="nl-BE" sz="1400" b="1" dirty="0" err="1">
                  <a:sym typeface="Wingdings" panose="05000000000000000000" pitchFamily="2" charset="2"/>
                </a:rPr>
                <a:t>d’une</a:t>
              </a:r>
              <a:r>
                <a:rPr lang="nl-BE" sz="1400" b="1" dirty="0">
                  <a:sym typeface="Wingdings" panose="05000000000000000000" pitchFamily="2" charset="2"/>
                </a:rPr>
                <a:t> prime TPP/QPP </a:t>
              </a:r>
              <a:r>
                <a:rPr lang="nl-BE" sz="1400" b="1" dirty="0" err="1">
                  <a:sym typeface="Wingdings" panose="05000000000000000000" pitchFamily="2" charset="2"/>
                </a:rPr>
                <a:t>qui</a:t>
              </a:r>
              <a:r>
                <a:rPr lang="nl-BE" sz="1400" b="1" dirty="0">
                  <a:sym typeface="Wingdings" panose="05000000000000000000" pitchFamily="2" charset="2"/>
                </a:rPr>
                <a:t> </a:t>
              </a:r>
              <a:r>
                <a:rPr lang="nl-BE" sz="1400" b="1" dirty="0" err="1">
                  <a:sym typeface="Wingdings" panose="05000000000000000000" pitchFamily="2" charset="2"/>
                </a:rPr>
                <a:t>opte</a:t>
              </a:r>
              <a:r>
                <a:rPr lang="nl-BE" sz="1400" b="1" dirty="0">
                  <a:sym typeface="Wingdings" panose="05000000000000000000" pitchFamily="2" charset="2"/>
                </a:rPr>
                <a:t> pour </a:t>
              </a:r>
              <a:r>
                <a:rPr lang="nl-BE" sz="1400" b="1" dirty="0" err="1">
                  <a:sym typeface="Wingdings" panose="05000000000000000000" pitchFamily="2" charset="2"/>
                </a:rPr>
                <a:t>le</a:t>
              </a:r>
              <a:r>
                <a:rPr lang="nl-BE" sz="1400" b="1" dirty="0">
                  <a:sym typeface="Wingdings" panose="05000000000000000000" pitchFamily="2" charset="2"/>
                </a:rPr>
                <a:t> </a:t>
              </a:r>
              <a:r>
                <a:rPr lang="nl-BE" sz="1400" b="1" dirty="0" err="1">
                  <a:sym typeface="Wingdings" panose="05000000000000000000" pitchFamily="2" charset="2"/>
                </a:rPr>
                <a:t>barème</a:t>
              </a:r>
              <a:r>
                <a:rPr lang="nl-BE" sz="1400" b="1" dirty="0">
                  <a:sym typeface="Wingdings" panose="05000000000000000000" pitchFamily="2" charset="2"/>
                </a:rPr>
                <a:t> IFIC à </a:t>
              </a:r>
              <a:r>
                <a:rPr lang="nl-BE" sz="1400" b="1" dirty="0" err="1">
                  <a:sym typeface="Wingdings" panose="05000000000000000000" pitchFamily="2" charset="2"/>
                </a:rPr>
                <a:t>partir</a:t>
              </a:r>
              <a:r>
                <a:rPr lang="nl-BE" sz="1400" b="1" dirty="0">
                  <a:sym typeface="Wingdings" panose="05000000000000000000" pitchFamily="2" charset="2"/>
                </a:rPr>
                <a:t> du 01/07/2021 </a:t>
              </a:r>
              <a:r>
                <a:rPr lang="nl-BE" sz="1400" dirty="0">
                  <a:sym typeface="Wingdings" panose="05000000000000000000" pitchFamily="2" charset="2"/>
                </a:rPr>
                <a:t>a </a:t>
              </a:r>
              <a:r>
                <a:rPr lang="nl-BE" sz="1400" dirty="0" err="1">
                  <a:sym typeface="Wingdings" panose="05000000000000000000" pitchFamily="2" charset="2"/>
                </a:rPr>
                <a:t>encore</a:t>
              </a:r>
              <a:r>
                <a:rPr lang="nl-BE" sz="1400" dirty="0">
                  <a:sym typeface="Wingdings" panose="05000000000000000000" pitchFamily="2" charset="2"/>
                </a:rPr>
                <a:t> </a:t>
              </a:r>
              <a:r>
                <a:rPr lang="nl-BE" sz="1400" dirty="0" err="1">
                  <a:sym typeface="Wingdings" panose="05000000000000000000" pitchFamily="2" charset="2"/>
                </a:rPr>
                <a:t>droit</a:t>
              </a:r>
              <a:r>
                <a:rPr lang="nl-BE" sz="1400" dirty="0">
                  <a:sym typeface="Wingdings" panose="05000000000000000000" pitchFamily="2" charset="2"/>
                </a:rPr>
                <a:t> au </a:t>
              </a:r>
              <a:r>
                <a:rPr lang="nl-BE" sz="1400" dirty="0" err="1">
                  <a:sym typeface="Wingdings" panose="05000000000000000000" pitchFamily="2" charset="2"/>
                </a:rPr>
                <a:t>versement</a:t>
              </a:r>
              <a:r>
                <a:rPr lang="nl-BE" sz="1400" dirty="0">
                  <a:sym typeface="Wingdings" panose="05000000000000000000" pitchFamily="2" charset="2"/>
                </a:rPr>
                <a:t> de la prime TPP/QPP en </a:t>
              </a:r>
              <a:r>
                <a:rPr lang="nl-BE" sz="1400" dirty="0" err="1">
                  <a:sym typeface="Wingdings" panose="05000000000000000000" pitchFamily="2" charset="2"/>
                </a:rPr>
                <a:t>septembre</a:t>
              </a:r>
              <a:r>
                <a:rPr lang="nl-BE" sz="1400" dirty="0">
                  <a:sym typeface="Wingdings" panose="05000000000000000000" pitchFamily="2" charset="2"/>
                </a:rPr>
                <a:t> 2021, au </a:t>
              </a:r>
              <a:r>
                <a:rPr lang="nl-BE" sz="1400" dirty="0" err="1">
                  <a:sym typeface="Wingdings" panose="05000000000000000000" pitchFamily="2" charset="2"/>
                </a:rPr>
                <a:t>prorata</a:t>
              </a:r>
              <a:r>
                <a:rPr lang="nl-BE" sz="1400" dirty="0">
                  <a:sym typeface="Wingdings" panose="05000000000000000000" pitchFamily="2" charset="2"/>
                </a:rPr>
                <a:t> du </a:t>
              </a:r>
              <a:r>
                <a:rPr lang="nl-BE" sz="1400" dirty="0" err="1">
                  <a:sym typeface="Wingdings" panose="05000000000000000000" pitchFamily="2" charset="2"/>
                </a:rPr>
                <a:t>nombre</a:t>
              </a:r>
              <a:r>
                <a:rPr lang="nl-BE" sz="1400" dirty="0">
                  <a:sym typeface="Wingdings" panose="05000000000000000000" pitchFamily="2" charset="2"/>
                </a:rPr>
                <a:t> de </a:t>
              </a:r>
              <a:r>
                <a:rPr lang="nl-BE" sz="1400" dirty="0" err="1">
                  <a:sym typeface="Wingdings" panose="05000000000000000000" pitchFamily="2" charset="2"/>
                </a:rPr>
                <a:t>mois</a:t>
              </a:r>
              <a:r>
                <a:rPr lang="nl-BE" sz="1400" dirty="0">
                  <a:sym typeface="Wingdings" panose="05000000000000000000" pitchFamily="2" charset="2"/>
                </a:rPr>
                <a:t> </a:t>
              </a:r>
              <a:r>
                <a:rPr lang="nl-BE" sz="1400" dirty="0" err="1">
                  <a:sym typeface="Wingdings" panose="05000000000000000000" pitchFamily="2" charset="2"/>
                </a:rPr>
                <a:t>durant</a:t>
              </a:r>
              <a:r>
                <a:rPr lang="nl-BE" sz="1400" dirty="0">
                  <a:sym typeface="Wingdings" panose="05000000000000000000" pitchFamily="2" charset="2"/>
                </a:rPr>
                <a:t> </a:t>
              </a:r>
              <a:r>
                <a:rPr lang="nl-BE" sz="1400" dirty="0" err="1">
                  <a:sym typeface="Wingdings" panose="05000000000000000000" pitchFamily="2" charset="2"/>
                </a:rPr>
                <a:t>lesquels</a:t>
              </a:r>
              <a:r>
                <a:rPr lang="nl-BE" sz="1400" dirty="0">
                  <a:sym typeface="Wingdings" panose="05000000000000000000" pitchFamily="2" charset="2"/>
                </a:rPr>
                <a:t> </a:t>
              </a:r>
              <a:r>
                <a:rPr lang="nl-BE" sz="1400" dirty="0" err="1">
                  <a:sym typeface="Wingdings" panose="05000000000000000000" pitchFamily="2" charset="2"/>
                </a:rPr>
                <a:t>il</a:t>
              </a:r>
              <a:r>
                <a:rPr lang="nl-BE" sz="1400" dirty="0">
                  <a:sym typeface="Wingdings" panose="05000000000000000000" pitchFamily="2" charset="2"/>
                </a:rPr>
                <a:t> </a:t>
              </a:r>
              <a:r>
                <a:rPr lang="nl-BE" sz="1400" dirty="0" err="1">
                  <a:sym typeface="Wingdings" panose="05000000000000000000" pitchFamily="2" charset="2"/>
                </a:rPr>
                <a:t>n’a</a:t>
              </a:r>
              <a:r>
                <a:rPr lang="nl-BE" sz="1400" dirty="0">
                  <a:sym typeface="Wingdings" panose="05000000000000000000" pitchFamily="2" charset="2"/>
                </a:rPr>
                <a:t> pas </a:t>
              </a:r>
              <a:r>
                <a:rPr lang="nl-BE" sz="1400" dirty="0" err="1">
                  <a:sym typeface="Wingdings" panose="05000000000000000000" pitchFamily="2" charset="2"/>
                </a:rPr>
                <a:t>été</a:t>
              </a:r>
              <a:r>
                <a:rPr lang="nl-BE" sz="1400" dirty="0">
                  <a:sym typeface="Wingdings" panose="05000000000000000000" pitchFamily="2" charset="2"/>
                </a:rPr>
                <a:t> </a:t>
              </a:r>
              <a:r>
                <a:rPr lang="nl-BE" sz="1400" dirty="0" err="1">
                  <a:sym typeface="Wingdings" panose="05000000000000000000" pitchFamily="2" charset="2"/>
                </a:rPr>
                <a:t>rémunéré</a:t>
              </a:r>
              <a:r>
                <a:rPr lang="nl-BE" sz="1400" dirty="0">
                  <a:sym typeface="Wingdings" panose="05000000000000000000" pitchFamily="2" charset="2"/>
                </a:rPr>
                <a:t> </a:t>
              </a:r>
              <a:r>
                <a:rPr lang="nl-BE" sz="1400" dirty="0" err="1">
                  <a:sym typeface="Wingdings" panose="05000000000000000000" pitchFamily="2" charset="2"/>
                </a:rPr>
                <a:t>selon</a:t>
              </a:r>
              <a:r>
                <a:rPr lang="nl-BE" sz="1400" dirty="0">
                  <a:sym typeface="Wingdings" panose="05000000000000000000" pitchFamily="2" charset="2"/>
                </a:rPr>
                <a:t> </a:t>
              </a:r>
              <a:r>
                <a:rPr lang="nl-BE" sz="1400" dirty="0" err="1">
                  <a:sym typeface="Wingdings" panose="05000000000000000000" pitchFamily="2" charset="2"/>
                </a:rPr>
                <a:t>le</a:t>
              </a:r>
              <a:r>
                <a:rPr lang="nl-BE" sz="1400" dirty="0">
                  <a:sym typeface="Wingdings" panose="05000000000000000000" pitchFamily="2" charset="2"/>
                </a:rPr>
                <a:t> </a:t>
              </a:r>
              <a:r>
                <a:rPr lang="nl-BE" sz="1400" dirty="0" err="1">
                  <a:sym typeface="Wingdings" panose="05000000000000000000" pitchFamily="2" charset="2"/>
                </a:rPr>
                <a:t>barème</a:t>
              </a:r>
              <a:r>
                <a:rPr lang="nl-BE" sz="1400" dirty="0">
                  <a:sym typeface="Wingdings" panose="05000000000000000000" pitchFamily="2" charset="2"/>
                </a:rPr>
                <a:t> IFIC </a:t>
              </a:r>
              <a:r>
                <a:rPr lang="nl-BE" sz="1400" dirty="0" err="1">
                  <a:sym typeface="Wingdings" panose="05000000000000000000" pitchFamily="2" charset="2"/>
                </a:rPr>
                <a:t>durant</a:t>
              </a:r>
              <a:r>
                <a:rPr lang="nl-BE" sz="1400" dirty="0">
                  <a:sym typeface="Wingdings" panose="05000000000000000000" pitchFamily="2" charset="2"/>
                </a:rPr>
                <a:t> la période de </a:t>
              </a:r>
              <a:r>
                <a:rPr lang="nl-BE" sz="1400" dirty="0" err="1">
                  <a:sym typeface="Wingdings" panose="05000000000000000000" pitchFamily="2" charset="2"/>
                </a:rPr>
                <a:t>référence</a:t>
              </a:r>
              <a:r>
                <a:rPr lang="nl-BE" sz="1400" dirty="0">
                  <a:sym typeface="Wingdings" panose="05000000000000000000" pitchFamily="2" charset="2"/>
                </a:rPr>
                <a:t> (</a:t>
              </a:r>
              <a:r>
                <a:rPr lang="nl-BE" sz="1400" dirty="0" err="1">
                  <a:sym typeface="Wingdings" panose="05000000000000000000" pitchFamily="2" charset="2"/>
                </a:rPr>
                <a:t>septembre</a:t>
              </a:r>
              <a:r>
                <a:rPr lang="nl-BE" sz="1400" dirty="0">
                  <a:sym typeface="Wingdings" panose="05000000000000000000" pitchFamily="2" charset="2"/>
                </a:rPr>
                <a:t> 2020 – </a:t>
              </a:r>
              <a:r>
                <a:rPr lang="nl-BE" sz="1400" dirty="0" err="1">
                  <a:sym typeface="Wingdings" panose="05000000000000000000" pitchFamily="2" charset="2"/>
                </a:rPr>
                <a:t>août</a:t>
              </a:r>
              <a:r>
                <a:rPr lang="nl-BE" sz="1400" dirty="0">
                  <a:sym typeface="Wingdings" panose="05000000000000000000" pitchFamily="2" charset="2"/>
                </a:rPr>
                <a:t> 2021)</a:t>
              </a:r>
              <a:endParaRPr lang="nl-BE" sz="1400" dirty="0"/>
            </a:p>
          </p:txBody>
        </p:sp>
      </p:grpSp>
      <p:grpSp>
        <p:nvGrpSpPr>
          <p:cNvPr id="4" name="Groupe 3"/>
          <p:cNvGrpSpPr/>
          <p:nvPr/>
        </p:nvGrpSpPr>
        <p:grpSpPr>
          <a:xfrm>
            <a:off x="395029" y="3880761"/>
            <a:ext cx="1835568" cy="1535970"/>
            <a:chOff x="476819" y="2469788"/>
            <a:chExt cx="1898744" cy="1467631"/>
          </a:xfrm>
        </p:grpSpPr>
        <p:sp>
          <p:nvSpPr>
            <p:cNvPr id="9" name="Rectangle à coins arrondis 8"/>
            <p:cNvSpPr/>
            <p:nvPr/>
          </p:nvSpPr>
          <p:spPr>
            <a:xfrm>
              <a:off x="476819" y="2469788"/>
              <a:ext cx="1898744" cy="1467631"/>
            </a:xfrm>
            <a:prstGeom prst="roundRect">
              <a:avLst/>
            </a:prstGeom>
            <a:solidFill>
              <a:srgbClr val="CD7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533747" y="2612443"/>
              <a:ext cx="1784888" cy="1205740"/>
            </a:xfrm>
            <a:prstGeom prst="rect">
              <a:avLst/>
            </a:prstGeom>
            <a:solidFill>
              <a:srgbClr val="CD7C2A"/>
            </a:solidFill>
            <a:ln>
              <a:noFill/>
            </a:ln>
          </p:spPr>
          <p:txBody>
            <a:bodyPr wrap="square" rtlCol="0">
              <a:spAutoFit/>
            </a:bodyPr>
            <a:lstStyle/>
            <a:p>
              <a:pPr lvl="0" algn="ctr"/>
              <a:r>
                <a:rPr lang="fr-FR" sz="1200" b="1" dirty="0">
                  <a:solidFill>
                    <a:schemeClr val="bg1"/>
                  </a:solidFill>
                </a:rPr>
                <a:t>POUR</a:t>
              </a:r>
            </a:p>
            <a:p>
              <a:pPr lvl="0" algn="ctr"/>
              <a:r>
                <a:rPr lang="fr-FR" sz="1200" b="1" dirty="0">
                  <a:solidFill>
                    <a:schemeClr val="bg1"/>
                  </a:solidFill>
                </a:rPr>
                <a:t> LES TRAVAILLEURS QUI PEUVENT CHOISIR, ET OPTENT POUR LE BAREME IFIC </a:t>
              </a:r>
            </a:p>
            <a:p>
              <a:endParaRPr lang="fr-BE" sz="1600" dirty="0"/>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29" y="355847"/>
            <a:ext cx="1004514" cy="1004514"/>
          </a:xfrm>
          <a:prstGeom prst="rect">
            <a:avLst/>
          </a:prstGeom>
        </p:spPr>
      </p:pic>
      <p:grpSp>
        <p:nvGrpSpPr>
          <p:cNvPr id="12" name="Groupe 11"/>
          <p:cNvGrpSpPr/>
          <p:nvPr/>
        </p:nvGrpSpPr>
        <p:grpSpPr>
          <a:xfrm>
            <a:off x="331853" y="1734618"/>
            <a:ext cx="1898744" cy="1262276"/>
            <a:chOff x="476819" y="2602997"/>
            <a:chExt cx="1898744" cy="1467631"/>
          </a:xfrm>
        </p:grpSpPr>
        <p:sp>
          <p:nvSpPr>
            <p:cNvPr id="13" name="Rectangle à coins arrondis 12"/>
            <p:cNvSpPr/>
            <p:nvPr/>
          </p:nvSpPr>
          <p:spPr>
            <a:xfrm>
              <a:off x="476819" y="2602997"/>
              <a:ext cx="1898744" cy="1467631"/>
            </a:xfrm>
            <a:prstGeom prst="roundRect">
              <a:avLst/>
            </a:prstGeom>
            <a:solidFill>
              <a:srgbClr val="CD7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550506" y="2719485"/>
              <a:ext cx="1736044" cy="1055651"/>
            </a:xfrm>
            <a:prstGeom prst="rect">
              <a:avLst/>
            </a:prstGeom>
            <a:solidFill>
              <a:srgbClr val="CD7C2A"/>
            </a:solidFill>
            <a:ln>
              <a:noFill/>
            </a:ln>
          </p:spPr>
          <p:txBody>
            <a:bodyPr wrap="square" rtlCol="0">
              <a:spAutoFit/>
            </a:bodyPr>
            <a:lstStyle/>
            <a:p>
              <a:pPr lvl="0" algn="ctr"/>
              <a:r>
                <a:rPr lang="fr-FR" sz="1100" b="1" dirty="0">
                  <a:solidFill>
                    <a:schemeClr val="bg1"/>
                  </a:solidFill>
                </a:rPr>
                <a:t>POUR</a:t>
              </a:r>
            </a:p>
            <a:p>
              <a:pPr lvl="0" algn="ctr"/>
              <a:r>
                <a:rPr lang="fr-FR" sz="1100" b="1" dirty="0">
                  <a:solidFill>
                    <a:schemeClr val="bg1"/>
                  </a:solidFill>
                </a:rPr>
                <a:t> LES TRAVAILLEURS QUI NE DOIVENT PROCÉDER À AUCUN  CHOIX </a:t>
              </a:r>
            </a:p>
            <a:p>
              <a:pPr lvl="0" algn="ctr"/>
              <a:r>
                <a:rPr lang="fr-FR" sz="900" b="1" dirty="0">
                  <a:solidFill>
                    <a:schemeClr val="bg1"/>
                  </a:solidFill>
                </a:rPr>
                <a:t>(barème IFIC déjà d’application)</a:t>
              </a:r>
            </a:p>
          </p:txBody>
        </p:sp>
      </p:grpSp>
      <p:grpSp>
        <p:nvGrpSpPr>
          <p:cNvPr id="15" name="Groupe 14"/>
          <p:cNvGrpSpPr/>
          <p:nvPr/>
        </p:nvGrpSpPr>
        <p:grpSpPr>
          <a:xfrm>
            <a:off x="2230597" y="1816441"/>
            <a:ext cx="6438950" cy="1355090"/>
            <a:chOff x="2388358" y="1400571"/>
            <a:chExt cx="6737441" cy="5599166"/>
          </a:xfrm>
        </p:grpSpPr>
        <p:sp>
          <p:nvSpPr>
            <p:cNvPr id="16" name="Rectangle à coins arrondis 15"/>
            <p:cNvSpPr/>
            <p:nvPr/>
          </p:nvSpPr>
          <p:spPr>
            <a:xfrm>
              <a:off x="2388358" y="1400571"/>
              <a:ext cx="6737441" cy="4641413"/>
            </a:xfrm>
            <a:prstGeom prst="roundRect">
              <a:avLst/>
            </a:prstGeom>
            <a:solidFill>
              <a:srgbClr val="F9C0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2610707" y="2167209"/>
              <a:ext cx="6059606" cy="4832528"/>
            </a:xfrm>
            <a:prstGeom prst="rect">
              <a:avLst/>
            </a:prstGeom>
            <a:noFill/>
          </p:spPr>
          <p:txBody>
            <a:bodyPr wrap="square" rtlCol="0">
              <a:spAutoFit/>
            </a:bodyPr>
            <a:lstStyle/>
            <a:p>
              <a:pPr lvl="0" algn="just"/>
              <a:r>
                <a:rPr lang="nl-BE" sz="1400" b="1" dirty="0"/>
                <a:t>A </a:t>
              </a:r>
              <a:r>
                <a:rPr lang="nl-BE" sz="1400" b="1" dirty="0" err="1"/>
                <a:t>partir</a:t>
              </a:r>
              <a:r>
                <a:rPr lang="nl-BE" sz="1400" b="1" dirty="0"/>
                <a:t> du 01/07/2021</a:t>
              </a:r>
              <a:r>
                <a:rPr lang="nl-BE" sz="1400" dirty="0"/>
                <a:t>, ces </a:t>
              </a:r>
              <a:r>
                <a:rPr lang="nl-BE" sz="1400" dirty="0" err="1"/>
                <a:t>travailleur</a:t>
              </a:r>
              <a:r>
                <a:rPr lang="nl-BE" sz="1400" dirty="0"/>
                <a:t> </a:t>
              </a:r>
              <a:r>
                <a:rPr lang="nl-BE" sz="1400" dirty="0" err="1"/>
                <a:t>bénéficient</a:t>
              </a:r>
              <a:r>
                <a:rPr lang="nl-BE" sz="1400" dirty="0"/>
                <a:t> </a:t>
              </a:r>
              <a:r>
                <a:rPr lang="nl-BE" sz="1400" dirty="0" err="1"/>
                <a:t>automatiquement</a:t>
              </a:r>
              <a:r>
                <a:rPr lang="nl-BE" sz="1400" dirty="0"/>
                <a:t>  des </a:t>
              </a:r>
              <a:r>
                <a:rPr lang="nl-BE" sz="1400" dirty="0" err="1"/>
                <a:t>barèmes</a:t>
              </a:r>
              <a:r>
                <a:rPr lang="nl-BE" sz="1400" dirty="0"/>
                <a:t> IFIC 100%, </a:t>
              </a:r>
              <a:r>
                <a:rPr lang="nl-BE" sz="1400" dirty="0" err="1"/>
                <a:t>sur</a:t>
              </a:r>
              <a:r>
                <a:rPr lang="nl-BE" sz="1400" dirty="0"/>
                <a:t> base de la (des) catégorie(s) </a:t>
              </a:r>
              <a:r>
                <a:rPr lang="nl-BE" sz="1400" dirty="0" err="1"/>
                <a:t>barémique</a:t>
              </a:r>
              <a:r>
                <a:rPr lang="nl-BE" sz="1400" dirty="0"/>
                <a:t>(s) </a:t>
              </a:r>
              <a:r>
                <a:rPr lang="nl-BE" sz="1400" dirty="0" err="1"/>
                <a:t>qui</a:t>
              </a:r>
              <a:r>
                <a:rPr lang="nl-BE" sz="1400" dirty="0"/>
                <a:t> leur </a:t>
              </a:r>
              <a:r>
                <a:rPr lang="nl-BE" sz="1400" dirty="0" err="1"/>
                <a:t>est</a:t>
              </a:r>
              <a:r>
                <a:rPr lang="nl-BE" sz="1400" dirty="0"/>
                <a:t>(</a:t>
              </a:r>
              <a:r>
                <a:rPr lang="nl-BE" sz="1400" dirty="0" err="1"/>
                <a:t>sont</a:t>
              </a:r>
              <a:r>
                <a:rPr lang="nl-BE" sz="1400" dirty="0"/>
                <a:t>) </a:t>
              </a:r>
              <a:r>
                <a:rPr lang="nl-BE" sz="1400" dirty="0" err="1"/>
                <a:t>applicable</a:t>
              </a:r>
              <a:r>
                <a:rPr lang="nl-BE" sz="1400" dirty="0"/>
                <a:t>(s); leur </a:t>
              </a:r>
              <a:r>
                <a:rPr lang="nl-BE" sz="1400" dirty="0" err="1"/>
                <a:t>rémunération</a:t>
              </a:r>
              <a:r>
                <a:rPr lang="nl-BE" sz="1400" dirty="0"/>
                <a:t> </a:t>
              </a:r>
              <a:r>
                <a:rPr lang="nl-BE" sz="1400" dirty="0" err="1"/>
                <a:t>est</a:t>
              </a:r>
              <a:r>
                <a:rPr lang="nl-BE" sz="1400" dirty="0"/>
                <a:t> </a:t>
              </a:r>
              <a:r>
                <a:rPr lang="nl-BE" sz="1400" dirty="0" err="1"/>
                <a:t>adaptée</a:t>
              </a:r>
              <a:r>
                <a:rPr lang="nl-BE" sz="1400" dirty="0"/>
                <a:t> </a:t>
              </a:r>
              <a:r>
                <a:rPr lang="nl-BE" sz="1400" dirty="0" err="1"/>
                <a:t>automatiquement</a:t>
              </a:r>
              <a:r>
                <a:rPr lang="nl-BE" sz="1400" dirty="0"/>
                <a:t> (</a:t>
              </a:r>
              <a:r>
                <a:rPr lang="nl-BE" sz="1400" dirty="0" err="1"/>
                <a:t>salaire</a:t>
              </a:r>
              <a:r>
                <a:rPr lang="nl-BE" sz="1400" dirty="0"/>
                <a:t> de </a:t>
              </a:r>
              <a:r>
                <a:rPr lang="nl-BE" sz="1400" dirty="0" err="1"/>
                <a:t>juillet</a:t>
              </a:r>
              <a:r>
                <a:rPr lang="nl-BE" sz="1400" dirty="0"/>
                <a:t> 2021).</a:t>
              </a:r>
              <a:endParaRPr lang="fr-FR" sz="1400" dirty="0"/>
            </a:p>
            <a:p>
              <a:pPr lvl="0"/>
              <a:endParaRPr lang="fr-FR" sz="1400" dirty="0"/>
            </a:p>
          </p:txBody>
        </p:sp>
      </p:grpSp>
      <p:pic>
        <p:nvPicPr>
          <p:cNvPr id="5" name="Picture 6" descr="Final Decision Blue Stamp Illustration 98288863 - Megapixl"/>
          <p:cNvPicPr>
            <a:picLocks noChangeAspect="1" noChangeArrowheads="1"/>
          </p:cNvPicPr>
          <p:nvPr/>
        </p:nvPicPr>
        <p:blipFill rotWithShape="1">
          <a:blip r:embed="rId3">
            <a:extLst>
              <a:ext uri="{28A0092B-C50C-407E-A947-70E740481C1C}">
                <a14:useLocalDpi xmlns:a14="http://schemas.microsoft.com/office/drawing/2010/main" val="0"/>
              </a:ext>
            </a:extLst>
          </a:blip>
          <a:srcRect t="19323" b="19820"/>
          <a:stretch/>
        </p:blipFill>
        <p:spPr bwMode="auto">
          <a:xfrm>
            <a:off x="218474" y="5761670"/>
            <a:ext cx="1544702" cy="6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68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1378" y="355847"/>
            <a:ext cx="7110881" cy="914065"/>
          </a:xfrm>
        </p:spPr>
        <p:txBody>
          <a:bodyPr/>
          <a:lstStyle/>
          <a:p>
            <a:r>
              <a:rPr lang="fr-BE" sz="2400" dirty="0"/>
              <a:t>Modèle évolutif : mesures de transition barémique dans le cadre de l’entretien </a:t>
            </a:r>
            <a:r>
              <a:rPr lang="fr-BE" sz="2400" dirty="0" err="1"/>
              <a:t>pérodique</a:t>
            </a:r>
            <a:endParaRPr lang="fr-BE" dirty="0"/>
          </a:p>
        </p:txBody>
      </p:sp>
      <p:grpSp>
        <p:nvGrpSpPr>
          <p:cNvPr id="11" name="Groupe 10"/>
          <p:cNvGrpSpPr/>
          <p:nvPr/>
        </p:nvGrpSpPr>
        <p:grpSpPr>
          <a:xfrm>
            <a:off x="2230596" y="3122125"/>
            <a:ext cx="6735981" cy="1220867"/>
            <a:chOff x="2388358" y="1820175"/>
            <a:chExt cx="6669378" cy="3519576"/>
          </a:xfrm>
        </p:grpSpPr>
        <p:sp>
          <p:nvSpPr>
            <p:cNvPr id="3" name="Rectangle à coins arrondis 2"/>
            <p:cNvSpPr/>
            <p:nvPr/>
          </p:nvSpPr>
          <p:spPr>
            <a:xfrm>
              <a:off x="2388358" y="1820175"/>
              <a:ext cx="6669378" cy="3519576"/>
            </a:xfrm>
            <a:prstGeom prst="roundRect">
              <a:avLst/>
            </a:prstGeom>
            <a:solidFill>
              <a:srgbClr val="F9C0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489348" y="1929640"/>
              <a:ext cx="6568388" cy="2684002"/>
            </a:xfrm>
            <a:prstGeom prst="rect">
              <a:avLst/>
            </a:prstGeom>
            <a:noFill/>
          </p:spPr>
          <p:txBody>
            <a:bodyPr wrap="square" rtlCol="0">
              <a:spAutoFit/>
            </a:bodyPr>
            <a:lstStyle/>
            <a:p>
              <a:pPr>
                <a:spcBef>
                  <a:spcPts val="600"/>
                </a:spcBef>
                <a:spcAft>
                  <a:spcPts val="600"/>
                </a:spcAft>
                <a:buFont typeface="Wingdings" panose="05000000000000000000" pitchFamily="2" charset="2"/>
                <a:buChar char="à"/>
              </a:pPr>
              <a:r>
                <a:rPr lang="fr-FR" sz="1400" b="1" dirty="0">
                  <a:solidFill>
                    <a:schemeClr val="tx1">
                      <a:lumMod val="65000"/>
                      <a:lumOff val="35000"/>
                    </a:schemeClr>
                  </a:solidFill>
                  <a:sym typeface="Wingdings" panose="05000000000000000000" pitchFamily="2" charset="2"/>
                </a:rPr>
                <a:t>PAS DE CONSÉQUENCE BARÉMIQUE :</a:t>
              </a:r>
            </a:p>
            <a:p>
              <a:pPr>
                <a:spcBef>
                  <a:spcPts val="300"/>
                </a:spcBef>
                <a:spcAft>
                  <a:spcPts val="300"/>
                </a:spcAft>
                <a:buFontTx/>
                <a:buChar char="-"/>
              </a:pPr>
              <a:r>
                <a:rPr lang="fr-FR" sz="1400" dirty="0">
                  <a:solidFill>
                    <a:schemeClr val="tx1">
                      <a:lumMod val="65000"/>
                      <a:lumOff val="35000"/>
                    </a:schemeClr>
                  </a:solidFill>
                  <a:sym typeface="Wingdings" panose="05000000000000000000" pitchFamily="2" charset="2"/>
                </a:rPr>
                <a:t>SI DROIT IFIC OUVERT: protection (maintien barémique de la catégorie antérieure)</a:t>
              </a:r>
            </a:p>
            <a:p>
              <a:pPr>
                <a:spcBef>
                  <a:spcPts val="300"/>
                </a:spcBef>
                <a:spcAft>
                  <a:spcPts val="300"/>
                </a:spcAft>
                <a:buFontTx/>
                <a:buChar char="-"/>
              </a:pPr>
              <a:r>
                <a:rPr lang="fr-FR" sz="1400" dirty="0">
                  <a:solidFill>
                    <a:schemeClr val="tx1">
                      <a:lumMod val="65000"/>
                      <a:lumOff val="35000"/>
                    </a:schemeClr>
                  </a:solidFill>
                  <a:sym typeface="Wingdings" panose="05000000000000000000" pitchFamily="2" charset="2"/>
                </a:rPr>
                <a:t>SI DROIT IFIC PAS OUVERT: …. pas ouvert, donc pas de conséquence </a:t>
              </a:r>
              <a:r>
                <a:rPr lang="nl-BE" sz="1400" dirty="0">
                  <a:solidFill>
                    <a:schemeClr val="tx1">
                      <a:lumMod val="65000"/>
                      <a:lumOff val="35000"/>
                    </a:schemeClr>
                  </a:solidFill>
                  <a:sym typeface="Wingdings" panose="05000000000000000000" pitchFamily="2" charset="2"/>
                </a:rPr>
                <a:t> !</a:t>
              </a:r>
              <a:endParaRPr lang="nl-BE" sz="1400" dirty="0">
                <a:solidFill>
                  <a:schemeClr val="tx1">
                    <a:lumMod val="65000"/>
                    <a:lumOff val="35000"/>
                  </a:schemeClr>
                </a:solidFill>
              </a:endParaRPr>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99" y="355847"/>
            <a:ext cx="1004514" cy="1004514"/>
          </a:xfrm>
          <a:prstGeom prst="rect">
            <a:avLst/>
          </a:prstGeom>
        </p:spPr>
      </p:pic>
      <p:grpSp>
        <p:nvGrpSpPr>
          <p:cNvPr id="12" name="Groupe 11"/>
          <p:cNvGrpSpPr/>
          <p:nvPr/>
        </p:nvGrpSpPr>
        <p:grpSpPr>
          <a:xfrm>
            <a:off x="129072" y="1964566"/>
            <a:ext cx="1898744" cy="1049118"/>
            <a:chOff x="476819" y="2433479"/>
            <a:chExt cx="1898744" cy="1467631"/>
          </a:xfrm>
          <a:solidFill>
            <a:srgbClr val="336699"/>
          </a:solidFill>
        </p:grpSpPr>
        <p:sp>
          <p:nvSpPr>
            <p:cNvPr id="13" name="Rectangle à coins arrondis 12"/>
            <p:cNvSpPr/>
            <p:nvPr/>
          </p:nvSpPr>
          <p:spPr>
            <a:xfrm>
              <a:off x="476819" y="2433479"/>
              <a:ext cx="1898744" cy="14676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596466" y="2467818"/>
              <a:ext cx="1634284" cy="1162497"/>
            </a:xfrm>
            <a:prstGeom prst="rect">
              <a:avLst/>
            </a:prstGeom>
            <a:grpFill/>
            <a:ln>
              <a:noFill/>
            </a:ln>
          </p:spPr>
          <p:txBody>
            <a:bodyPr wrap="square" rtlCol="0">
              <a:spAutoFit/>
            </a:bodyPr>
            <a:lstStyle/>
            <a:p>
              <a:pPr lvl="0" algn="ctr"/>
              <a:r>
                <a:rPr lang="fr-FR" sz="1200" b="1" dirty="0">
                  <a:solidFill>
                    <a:schemeClr val="bg1"/>
                  </a:solidFill>
                </a:rPr>
                <a:t>LA CATÉGORIE BARÉMIQUE EST INCHANGÉE suite à l’entretien</a:t>
              </a:r>
              <a:endParaRPr lang="fr-BE" sz="1600" dirty="0"/>
            </a:p>
          </p:txBody>
        </p:sp>
      </p:grpSp>
      <p:sp>
        <p:nvSpPr>
          <p:cNvPr id="16" name="Rectangle à coins arrondis 15"/>
          <p:cNvSpPr/>
          <p:nvPr/>
        </p:nvSpPr>
        <p:spPr>
          <a:xfrm>
            <a:off x="2232956" y="1996763"/>
            <a:ext cx="6733621" cy="971323"/>
          </a:xfrm>
          <a:prstGeom prst="roundRect">
            <a:avLst/>
          </a:prstGeom>
          <a:solidFill>
            <a:srgbClr val="AFCF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2261646" y="2073243"/>
            <a:ext cx="6673879" cy="677108"/>
          </a:xfrm>
          <a:prstGeom prst="rect">
            <a:avLst/>
          </a:prstGeom>
          <a:solidFill>
            <a:srgbClr val="AFCFDF"/>
          </a:solidFill>
        </p:spPr>
        <p:txBody>
          <a:bodyPr wrap="square" rtlCol="0">
            <a:spAutoFit/>
          </a:bodyPr>
          <a:lstStyle/>
          <a:p>
            <a:pPr>
              <a:spcBef>
                <a:spcPts val="600"/>
              </a:spcBef>
              <a:spcAft>
                <a:spcPts val="600"/>
              </a:spcAft>
              <a:buFont typeface="Wingdings" panose="05000000000000000000" pitchFamily="2" charset="2"/>
              <a:buChar char="à"/>
            </a:pPr>
            <a:r>
              <a:rPr lang="fr-FR" sz="1400" b="1" dirty="0">
                <a:solidFill>
                  <a:schemeClr val="tx1">
                    <a:lumMod val="65000"/>
                    <a:lumOff val="35000"/>
                  </a:schemeClr>
                </a:solidFill>
                <a:sym typeface="Wingdings" panose="05000000000000000000" pitchFamily="2" charset="2"/>
              </a:rPr>
              <a:t>PAS DE CONSÉQUENCE BARÉMIQUE : </a:t>
            </a:r>
          </a:p>
          <a:p>
            <a:pPr>
              <a:spcBef>
                <a:spcPts val="600"/>
              </a:spcBef>
              <a:spcAft>
                <a:spcPts val="600"/>
              </a:spcAft>
            </a:pPr>
            <a:r>
              <a:rPr lang="fr-FR" sz="1400" dirty="0">
                <a:solidFill>
                  <a:schemeClr val="tx1">
                    <a:lumMod val="65000"/>
                    <a:lumOff val="35000"/>
                  </a:schemeClr>
                </a:solidFill>
                <a:sym typeface="Wingdings" panose="05000000000000000000" pitchFamily="2" charset="2"/>
              </a:rPr>
              <a:t>Que le droit du travailleur au barème IFIC soit ouvert ou non, rien ne change !</a:t>
            </a:r>
            <a:endParaRPr lang="fr-FR" sz="1400" dirty="0">
              <a:solidFill>
                <a:schemeClr val="tx1">
                  <a:lumMod val="65000"/>
                  <a:lumOff val="35000"/>
                </a:schemeClr>
              </a:solidFill>
            </a:endParaRPr>
          </a:p>
        </p:txBody>
      </p:sp>
      <p:grpSp>
        <p:nvGrpSpPr>
          <p:cNvPr id="18" name="Groupe 17"/>
          <p:cNvGrpSpPr/>
          <p:nvPr/>
        </p:nvGrpSpPr>
        <p:grpSpPr>
          <a:xfrm>
            <a:off x="89289" y="3234258"/>
            <a:ext cx="1898744" cy="1049118"/>
            <a:chOff x="476819" y="2433479"/>
            <a:chExt cx="1898744" cy="1467631"/>
          </a:xfrm>
          <a:solidFill>
            <a:srgbClr val="EF5C21"/>
          </a:solidFill>
        </p:grpSpPr>
        <p:sp>
          <p:nvSpPr>
            <p:cNvPr id="19" name="Rectangle à coins arrondis 18"/>
            <p:cNvSpPr/>
            <p:nvPr/>
          </p:nvSpPr>
          <p:spPr>
            <a:xfrm>
              <a:off x="476819" y="2433479"/>
              <a:ext cx="1898744" cy="14676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576344" y="2718906"/>
              <a:ext cx="1699695" cy="904165"/>
            </a:xfrm>
            <a:prstGeom prst="rect">
              <a:avLst/>
            </a:prstGeom>
            <a:grpFill/>
            <a:ln>
              <a:noFill/>
            </a:ln>
          </p:spPr>
          <p:txBody>
            <a:bodyPr wrap="square" rtlCol="0">
              <a:spAutoFit/>
            </a:bodyPr>
            <a:lstStyle/>
            <a:p>
              <a:pPr lvl="0" algn="ctr"/>
              <a:r>
                <a:rPr lang="fr-FR" sz="1200" b="1" dirty="0">
                  <a:solidFill>
                    <a:schemeClr val="bg1"/>
                  </a:solidFill>
                </a:rPr>
                <a:t>LA CATÉGORIE BARÉMIQUE DIMINUE suite à l’entretien</a:t>
              </a:r>
              <a:endParaRPr lang="fr-BE" sz="1600" dirty="0"/>
            </a:p>
          </p:txBody>
        </p:sp>
      </p:grpSp>
      <p:grpSp>
        <p:nvGrpSpPr>
          <p:cNvPr id="7" name="Groupe 6"/>
          <p:cNvGrpSpPr/>
          <p:nvPr/>
        </p:nvGrpSpPr>
        <p:grpSpPr>
          <a:xfrm>
            <a:off x="116489" y="4570635"/>
            <a:ext cx="1898744" cy="1049118"/>
            <a:chOff x="184678" y="5125551"/>
            <a:chExt cx="1898744" cy="1049118"/>
          </a:xfrm>
        </p:grpSpPr>
        <p:sp>
          <p:nvSpPr>
            <p:cNvPr id="22" name="Rectangle à coins arrondis 21"/>
            <p:cNvSpPr/>
            <p:nvPr/>
          </p:nvSpPr>
          <p:spPr>
            <a:xfrm>
              <a:off x="184678" y="5125551"/>
              <a:ext cx="1898744" cy="104911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b="1"/>
            </a:p>
          </p:txBody>
        </p:sp>
        <p:sp>
          <p:nvSpPr>
            <p:cNvPr id="23" name="ZoneTexte 22"/>
            <p:cNvSpPr txBox="1"/>
            <p:nvPr/>
          </p:nvSpPr>
          <p:spPr>
            <a:xfrm>
              <a:off x="284202" y="5279082"/>
              <a:ext cx="1699695" cy="830997"/>
            </a:xfrm>
            <a:prstGeom prst="rect">
              <a:avLst/>
            </a:prstGeom>
            <a:solidFill>
              <a:srgbClr val="00B050"/>
            </a:solidFill>
            <a:ln>
              <a:noFill/>
            </a:ln>
          </p:spPr>
          <p:txBody>
            <a:bodyPr wrap="square" rtlCol="0">
              <a:spAutoFit/>
            </a:bodyPr>
            <a:lstStyle/>
            <a:p>
              <a:pPr lvl="0" algn="ctr"/>
              <a:r>
                <a:rPr lang="fr-FR" sz="1200" b="1" dirty="0">
                  <a:solidFill>
                    <a:schemeClr val="bg1"/>
                  </a:solidFill>
                </a:rPr>
                <a:t>LA CATÉGORIE BARÉMIQUE AUGMENTE suite à l’entretien</a:t>
              </a:r>
              <a:endParaRPr lang="fr-BE" sz="1200" b="1" dirty="0"/>
            </a:p>
          </p:txBody>
        </p:sp>
      </p:grpSp>
      <p:grpSp>
        <p:nvGrpSpPr>
          <p:cNvPr id="27" name="Groupe 26"/>
          <p:cNvGrpSpPr/>
          <p:nvPr/>
        </p:nvGrpSpPr>
        <p:grpSpPr>
          <a:xfrm>
            <a:off x="2218393" y="4570636"/>
            <a:ext cx="6688442" cy="1325068"/>
            <a:chOff x="2230595" y="4590403"/>
            <a:chExt cx="6438950" cy="1220867"/>
          </a:xfrm>
        </p:grpSpPr>
        <p:sp>
          <p:nvSpPr>
            <p:cNvPr id="25" name="Rectangle à coins arrondis 24"/>
            <p:cNvSpPr/>
            <p:nvPr/>
          </p:nvSpPr>
          <p:spPr>
            <a:xfrm>
              <a:off x="2230595" y="4590403"/>
              <a:ext cx="6438950" cy="1220867"/>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2377770" y="4704796"/>
              <a:ext cx="6144599" cy="964150"/>
            </a:xfrm>
            <a:prstGeom prst="rect">
              <a:avLst/>
            </a:prstGeom>
            <a:solidFill>
              <a:srgbClr val="99FF99"/>
            </a:solidFill>
          </p:spPr>
          <p:txBody>
            <a:bodyPr wrap="square" rtlCol="0">
              <a:spAutoFit/>
            </a:bodyPr>
            <a:lstStyle/>
            <a:p>
              <a:pPr>
                <a:spcBef>
                  <a:spcPts val="600"/>
                </a:spcBef>
                <a:spcAft>
                  <a:spcPts val="600"/>
                </a:spcAft>
                <a:buFont typeface="Wingdings" panose="05000000000000000000" pitchFamily="2" charset="2"/>
                <a:buChar char="à"/>
              </a:pPr>
              <a:r>
                <a:rPr lang="fr-FR" sz="1400" b="1" dirty="0">
                  <a:solidFill>
                    <a:schemeClr val="tx1">
                      <a:lumMod val="65000"/>
                      <a:lumOff val="35000"/>
                    </a:schemeClr>
                  </a:solidFill>
                  <a:sym typeface="Wingdings" panose="05000000000000000000" pitchFamily="2" charset="2"/>
                </a:rPr>
                <a:t>CONSÉQUENCE BARÉMIQUE:</a:t>
              </a:r>
            </a:p>
            <a:p>
              <a:pPr>
                <a:spcBef>
                  <a:spcPts val="600"/>
                </a:spcBef>
                <a:spcAft>
                  <a:spcPts val="600"/>
                </a:spcAft>
              </a:pPr>
              <a:r>
                <a:rPr lang="fr-FR" sz="1400" dirty="0">
                  <a:solidFill>
                    <a:schemeClr val="tx1">
                      <a:lumMod val="65000"/>
                      <a:lumOff val="35000"/>
                    </a:schemeClr>
                  </a:solidFill>
                </a:rPr>
                <a:t>- SI DROIT IFIC OUVERT: catégorie augmentée s’applique automatiquement</a:t>
              </a:r>
            </a:p>
            <a:p>
              <a:pPr>
                <a:spcBef>
                  <a:spcPts val="600"/>
                </a:spcBef>
                <a:spcAft>
                  <a:spcPts val="600"/>
                </a:spcAft>
              </a:pPr>
              <a:r>
                <a:rPr lang="fr-FR" sz="1400" b="1" dirty="0">
                  <a:solidFill>
                    <a:schemeClr val="tx1">
                      <a:lumMod val="65000"/>
                      <a:lumOff val="35000"/>
                    </a:schemeClr>
                  </a:solidFill>
                </a:rPr>
                <a:t>- </a:t>
              </a:r>
              <a:r>
                <a:rPr lang="fr-FR" sz="1400" dirty="0">
                  <a:solidFill>
                    <a:schemeClr val="tx1">
                      <a:lumMod val="65000"/>
                      <a:lumOff val="35000"/>
                    </a:schemeClr>
                  </a:solidFill>
                </a:rPr>
                <a:t>SI DROIT IFIC PAS OUVERT: possibilité de choisir à nouveau (exception)</a:t>
              </a:r>
            </a:p>
          </p:txBody>
        </p:sp>
      </p:grpSp>
      <p:sp>
        <p:nvSpPr>
          <p:cNvPr id="29" name="ZoneTexte 28"/>
          <p:cNvSpPr txBox="1"/>
          <p:nvPr/>
        </p:nvSpPr>
        <p:spPr>
          <a:xfrm>
            <a:off x="129072" y="1528549"/>
            <a:ext cx="8777765" cy="369332"/>
          </a:xfrm>
          <a:prstGeom prst="rect">
            <a:avLst/>
          </a:prstGeom>
          <a:noFill/>
        </p:spPr>
        <p:txBody>
          <a:bodyPr wrap="square" rtlCol="0">
            <a:spAutoFit/>
          </a:bodyPr>
          <a:lstStyle/>
          <a:p>
            <a:pPr algn="ctr"/>
            <a:r>
              <a:rPr lang="fr-BE" dirty="0">
                <a:solidFill>
                  <a:srgbClr val="CD7C2A"/>
                </a:solidFill>
              </a:rPr>
              <a:t>PRINCIPE DE PROTECTION DES DROITS ACQUIS VALIDÉ PAR LES PARTENAIRES SOCIAUX</a:t>
            </a:r>
          </a:p>
        </p:txBody>
      </p:sp>
      <p:sp>
        <p:nvSpPr>
          <p:cNvPr id="4" name="Rectangle 3"/>
          <p:cNvSpPr/>
          <p:nvPr/>
        </p:nvSpPr>
        <p:spPr>
          <a:xfrm>
            <a:off x="188814" y="5936336"/>
            <a:ext cx="8735707" cy="738664"/>
          </a:xfrm>
          <a:prstGeom prst="rect">
            <a:avLst/>
          </a:prstGeom>
        </p:spPr>
        <p:txBody>
          <a:bodyPr wrap="square">
            <a:spAutoFit/>
          </a:bodyPr>
          <a:lstStyle/>
          <a:p>
            <a:pPr marL="45720" indent="0" algn="just">
              <a:spcBef>
                <a:spcPts val="600"/>
              </a:spcBef>
              <a:spcAft>
                <a:spcPts val="600"/>
              </a:spcAft>
              <a:buNone/>
            </a:pPr>
            <a:r>
              <a:rPr lang="fr-FR" sz="1400" b="1" dirty="0">
                <a:solidFill>
                  <a:schemeClr val="tx1">
                    <a:lumMod val="65000"/>
                    <a:lumOff val="35000"/>
                  </a:schemeClr>
                </a:solidFill>
              </a:rPr>
              <a:t>Attention: explication ci-dessus = modèle pour le futur. En 2021, spécificité supplémentaire CAR TOUS les travailleurs dont le droit au barème IFIC n’est pas encore ouvert peuvent à nouveau choisir </a:t>
            </a:r>
            <a:r>
              <a:rPr lang="fr-FR" sz="1400" b="1">
                <a:solidFill>
                  <a:schemeClr val="tx1">
                    <a:lumMod val="65000"/>
                    <a:lumOff val="35000"/>
                  </a:schemeClr>
                </a:solidFill>
              </a:rPr>
              <a:t>d’opter ou </a:t>
            </a:r>
            <a:r>
              <a:rPr lang="fr-FR" sz="1400" b="1" dirty="0">
                <a:solidFill>
                  <a:schemeClr val="tx1">
                    <a:lumMod val="65000"/>
                    <a:lumOff val="35000"/>
                  </a:schemeClr>
                </a:solidFill>
              </a:rPr>
              <a:t>non pour le barème IFIC dans le cadre de l’implémentation à 100%!</a:t>
            </a:r>
          </a:p>
        </p:txBody>
      </p:sp>
    </p:spTree>
    <p:extLst>
      <p:ext uri="{BB962C8B-B14F-4D97-AF65-F5344CB8AC3E}">
        <p14:creationId xmlns:p14="http://schemas.microsoft.com/office/powerpoint/2010/main" val="336306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t>Modèle évolutif : Incitants et balises Afin de soutenir un modèle salariale qualitatif et fiable</a:t>
            </a:r>
          </a:p>
        </p:txBody>
      </p:sp>
      <p:sp>
        <p:nvSpPr>
          <p:cNvPr id="3" name="Espace réservé du contenu 2"/>
          <p:cNvSpPr>
            <a:spLocks noGrp="1"/>
          </p:cNvSpPr>
          <p:nvPr>
            <p:ph idx="1"/>
          </p:nvPr>
        </p:nvSpPr>
        <p:spPr/>
        <p:txBody>
          <a:bodyPr>
            <a:normAutofit fontScale="92500" lnSpcReduction="10000"/>
          </a:bodyPr>
          <a:lstStyle/>
          <a:p>
            <a:pPr algn="just"/>
            <a:r>
              <a:rPr lang="fr-FR" dirty="0">
                <a:solidFill>
                  <a:schemeClr val="tx1">
                    <a:lumMod val="65000"/>
                    <a:lumOff val="35000"/>
                  </a:schemeClr>
                </a:solidFill>
              </a:rPr>
              <a:t>Dans la suite de l’accord social de 2020, un travail en tripartite avec le Ministre de la Santé est en cours afin de définir de nouveaux incitants qui permettent de soutenir les travailleurs qui continuent à se former et se spécialiser au sein de notre système de soins de santé. Ce travail se mène en veillant à maintenir la cohérence avec le système IFIC mis en place et dans la garantie d’un financement correct et durable de la solution.</a:t>
            </a:r>
          </a:p>
          <a:p>
            <a:pPr algn="just"/>
            <a:endParaRPr lang="fr-BE" dirty="0">
              <a:solidFill>
                <a:schemeClr val="tx1">
                  <a:lumMod val="65000"/>
                  <a:lumOff val="35000"/>
                </a:schemeClr>
              </a:solidFill>
            </a:endParaRPr>
          </a:p>
          <a:p>
            <a:pPr algn="just"/>
            <a:r>
              <a:rPr lang="fr-FR" dirty="0">
                <a:solidFill>
                  <a:schemeClr val="tx1">
                    <a:lumMod val="65000"/>
                    <a:lumOff val="35000"/>
                  </a:schemeClr>
                </a:solidFill>
              </a:rPr>
              <a:t>Des balises sont évoquées à ce stade dans la recherche exploratoire d’une solution globale et durable : le soutien à la qualité des prises en charge, le lien avec les normes qui régissent l’activité du secteur et des critères de </a:t>
            </a:r>
            <a:r>
              <a:rPr lang="fr-BE" dirty="0">
                <a:solidFill>
                  <a:schemeClr val="tx1">
                    <a:lumMod val="65000"/>
                    <a:lumOff val="35000"/>
                  </a:schemeClr>
                </a:solidFill>
              </a:rPr>
              <a:t>formation clairs et objectifs. </a:t>
            </a:r>
            <a:r>
              <a:rPr lang="fr-FR" dirty="0">
                <a:solidFill>
                  <a:schemeClr val="tx1">
                    <a:lumMod val="65000"/>
                    <a:lumOff val="35000"/>
                  </a:schemeClr>
                </a:solidFill>
              </a:rPr>
              <a:t>Ce travail en cours de construction sera poursuivi dans les prochaines semaines et reste une priorité pour les partenaires sociaux. </a:t>
            </a:r>
            <a:r>
              <a:rPr lang="fr-FR" b="1" dirty="0">
                <a:solidFill>
                  <a:schemeClr val="tx1">
                    <a:lumMod val="65000"/>
                    <a:lumOff val="35000"/>
                  </a:schemeClr>
                </a:solidFill>
              </a:rPr>
              <a:t>Sa mise en œuvre concrète sur le terrain s’accompagnera d’une </a:t>
            </a:r>
            <a:r>
              <a:rPr lang="fr-FR" b="1" u="sng" dirty="0">
                <a:solidFill>
                  <a:schemeClr val="tx1">
                    <a:lumMod val="65000"/>
                    <a:lumOff val="35000"/>
                  </a:schemeClr>
                </a:solidFill>
              </a:rPr>
              <a:t>nouvelle possibilité de choix</a:t>
            </a:r>
            <a:r>
              <a:rPr lang="fr-FR" b="1" dirty="0">
                <a:solidFill>
                  <a:schemeClr val="tx1">
                    <a:lumMod val="65000"/>
                    <a:lumOff val="35000"/>
                  </a:schemeClr>
                </a:solidFill>
              </a:rPr>
              <a:t> pour les personnes concernées. </a:t>
            </a:r>
          </a:p>
        </p:txBody>
      </p:sp>
    </p:spTree>
    <p:extLst>
      <p:ext uri="{BB962C8B-B14F-4D97-AF65-F5344CB8AC3E}">
        <p14:creationId xmlns:p14="http://schemas.microsoft.com/office/powerpoint/2010/main" val="3771987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a:t>
            </a:r>
            <a:endParaRPr lang="fr-BE" dirty="0"/>
          </a:p>
        </p:txBody>
      </p:sp>
      <p:sp>
        <p:nvSpPr>
          <p:cNvPr id="3" name="Espace réservé du contenu 2"/>
          <p:cNvSpPr>
            <a:spLocks noGrp="1"/>
          </p:cNvSpPr>
          <p:nvPr>
            <p:ph idx="1"/>
          </p:nvPr>
        </p:nvSpPr>
        <p:spPr>
          <a:xfrm>
            <a:off x="109182" y="1719070"/>
            <a:ext cx="8816454" cy="4872799"/>
          </a:xfrm>
        </p:spPr>
        <p:txBody>
          <a:bodyPr>
            <a:normAutofit fontScale="92500" lnSpcReduction="10000"/>
          </a:bodyPr>
          <a:lstStyle/>
          <a:p>
            <a:pPr algn="just"/>
            <a:r>
              <a:rPr lang="fr-BE"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Modèle salarial IFIC = modèle salarial cohérent et clair, basé sur une classification de fonctions analytique (fondement neutre, objectivable et équitable)</a:t>
            </a:r>
          </a:p>
          <a:p>
            <a:pPr algn="just"/>
            <a:r>
              <a:rPr lang="fr-BE" dirty="0">
                <a:solidFill>
                  <a:schemeClr val="tx1">
                    <a:lumMod val="65000"/>
                    <a:lumOff val="35000"/>
                  </a:schemeClr>
                </a:solidFill>
              </a:rPr>
              <a:t>IFIC ne produit pas pour tous les (sous)groupes une augmentation de rémunération similaire. Il ne peut en être autrement lors de l’introduction d’un nouveau système barémique, qui améliore et rectifie d’anciennes incohérences.</a:t>
            </a:r>
          </a:p>
          <a:p>
            <a:pPr algn="just"/>
            <a:r>
              <a:rPr lang="fr-BE" dirty="0">
                <a:solidFill>
                  <a:schemeClr val="tx1">
                    <a:lumMod val="65000"/>
                    <a:lumOff val="35000"/>
                  </a:schemeClr>
                </a:solidFill>
              </a:rPr>
              <a:t>Choix individuel de chaque travailleur en service d’opter ou non pour le barème IFIC (simulation salariale individuelle)</a:t>
            </a:r>
          </a:p>
          <a:p>
            <a:pPr algn="just"/>
            <a:r>
              <a:rPr lang="fr-BE" dirty="0">
                <a:solidFill>
                  <a:schemeClr val="tx1">
                    <a:lumMod val="65000"/>
                    <a:lumOff val="35000"/>
                  </a:schemeClr>
                </a:solidFill>
              </a:rPr>
              <a:t>Augmentation globale de 6% de la masse salariale (+/- 450 millions d’euros pour les secteurs fédéraux privés).</a:t>
            </a:r>
          </a:p>
          <a:p>
            <a:pPr algn="just"/>
            <a:r>
              <a:rPr lang="fr-BE" dirty="0">
                <a:solidFill>
                  <a:schemeClr val="tx1">
                    <a:lumMod val="65000"/>
                    <a:lumOff val="35000"/>
                  </a:schemeClr>
                </a:solidFill>
              </a:rPr>
              <a:t>Modèle avantageux pour plus de 80% des travailleurs en service (AUCUN travailleur n’y perd). </a:t>
            </a:r>
          </a:p>
          <a:p>
            <a:pPr algn="just"/>
            <a:r>
              <a:rPr lang="fr-BE" dirty="0">
                <a:solidFill>
                  <a:schemeClr val="tx1">
                    <a:lumMod val="65000"/>
                    <a:lumOff val="35000"/>
                  </a:schemeClr>
                </a:solidFill>
              </a:rPr>
              <a:t>Modèle évolutif, avec une nouvelle possibilité pour les travailleurs d’opter pour le barème IFIC si l’évolution du modèle est à leur avantage dans le futur. </a:t>
            </a:r>
          </a:p>
          <a:p>
            <a:pPr marL="45720" indent="0" algn="just">
              <a:buNone/>
            </a:pPr>
            <a:endParaRPr lang="fr-BE" dirty="0"/>
          </a:p>
          <a:p>
            <a:pPr algn="just"/>
            <a:endParaRPr lang="fr-BE"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fr-BE" dirty="0"/>
          </a:p>
        </p:txBody>
      </p:sp>
    </p:spTree>
    <p:extLst>
      <p:ext uri="{BB962C8B-B14F-4D97-AF65-F5344CB8AC3E}">
        <p14:creationId xmlns:p14="http://schemas.microsoft.com/office/powerpoint/2010/main" val="277131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406232"/>
            <a:ext cx="8381260" cy="914065"/>
          </a:xfrm>
        </p:spPr>
        <p:txBody>
          <a:bodyPr/>
          <a:lstStyle/>
          <a:p>
            <a:pPr>
              <a:lnSpc>
                <a:spcPct val="107000"/>
              </a:lnSpc>
              <a:spcAft>
                <a:spcPts val="800"/>
              </a:spcAft>
            </a:pPr>
            <a:r>
              <a:rPr lang="fr-BE" dirty="0" err="1">
                <a:latin typeface="Calibri" panose="020F0502020204030204" pitchFamily="34" charset="0"/>
                <a:ea typeface="Calibri" panose="020F0502020204030204" pitchFamily="34" charset="0"/>
                <a:cs typeface="Times New Roman" panose="02020603050405020304" pitchFamily="18" charset="0"/>
              </a:rPr>
              <a:t>ontstaan</a:t>
            </a:r>
            <a:r>
              <a:rPr lang="fr-BE" dirty="0">
                <a:latin typeface="Calibri" panose="020F0502020204030204" pitchFamily="34" charset="0"/>
                <a:ea typeface="Calibri" panose="020F0502020204030204" pitchFamily="34" charset="0"/>
                <a:cs typeface="Times New Roman" panose="02020603050405020304" pitchFamily="18" charset="0"/>
              </a:rPr>
              <a:t> van </a:t>
            </a:r>
            <a:r>
              <a:rPr lang="fr-BE" dirty="0" err="1">
                <a:latin typeface="Calibri" panose="020F0502020204030204" pitchFamily="34" charset="0"/>
                <a:ea typeface="Calibri" panose="020F0502020204030204" pitchFamily="34" charset="0"/>
                <a:cs typeface="Times New Roman" panose="02020603050405020304" pitchFamily="18" charset="0"/>
              </a:rPr>
              <a:t>een</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dirty="0" err="1">
                <a:latin typeface="Calibri" panose="020F0502020204030204" pitchFamily="34" charset="0"/>
                <a:ea typeface="Calibri" panose="020F0502020204030204" pitchFamily="34" charset="0"/>
                <a:cs typeface="Times New Roman" panose="02020603050405020304" pitchFamily="18" charset="0"/>
              </a:rPr>
              <a:t>nieuw</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dirty="0" err="1">
                <a:latin typeface="Calibri" panose="020F0502020204030204" pitchFamily="34" charset="0"/>
                <a:ea typeface="Calibri" panose="020F0502020204030204" pitchFamily="34" charset="0"/>
                <a:cs typeface="Times New Roman" panose="02020603050405020304" pitchFamily="18" charset="0"/>
              </a:rPr>
              <a:t>loonmodel</a:t>
            </a:r>
            <a:endParaRPr lang="nl-BE" b="1" u="sng" dirty="0"/>
          </a:p>
        </p:txBody>
      </p:sp>
      <p:sp>
        <p:nvSpPr>
          <p:cNvPr id="4" name="Tijdelijke aanduiding voor inhoud 3"/>
          <p:cNvSpPr>
            <a:spLocks noGrp="1"/>
          </p:cNvSpPr>
          <p:nvPr>
            <p:ph idx="1"/>
          </p:nvPr>
        </p:nvSpPr>
        <p:spPr/>
        <p:txBody>
          <a:bodyPr>
            <a:normAutofit/>
          </a:bodyPr>
          <a:lstStyle/>
          <a:p>
            <a:pPr algn="just"/>
            <a:r>
              <a:rPr lang="nl-BE" sz="3200" dirty="0"/>
              <a:t> </a:t>
            </a:r>
            <a:r>
              <a:rPr lang="nl-BE" sz="2800" dirty="0"/>
              <a:t>Resultaat van </a:t>
            </a:r>
            <a:r>
              <a:rPr lang="nl-BE" sz="2800" u="sng" dirty="0"/>
              <a:t>complex proces</a:t>
            </a:r>
            <a:r>
              <a:rPr lang="nl-BE" sz="2800" dirty="0"/>
              <a:t> en </a:t>
            </a:r>
            <a:r>
              <a:rPr lang="nl-BE" sz="2800" u="sng" dirty="0"/>
              <a:t>grondige onderhandelingen</a:t>
            </a:r>
            <a:r>
              <a:rPr lang="nl-BE" sz="2800" dirty="0"/>
              <a:t> tussen sociale partners</a:t>
            </a:r>
          </a:p>
          <a:p>
            <a:pPr algn="just"/>
            <a:endParaRPr lang="nl-BE" sz="2800" dirty="0"/>
          </a:p>
          <a:p>
            <a:pPr algn="just"/>
            <a:r>
              <a:rPr lang="nl-BE" sz="2800" dirty="0"/>
              <a:t> Principes voor de ontwikkeling </a:t>
            </a:r>
            <a:r>
              <a:rPr lang="nl-BE" sz="2800" u="sng" dirty="0"/>
              <a:t>gebaseerd op reële gegevens</a:t>
            </a:r>
            <a:r>
              <a:rPr lang="nl-BE" sz="2800" dirty="0"/>
              <a:t> uit loonstudies / loonrapporteringen =&gt; in kaart brengen van verloningspraktijken en eerste schattingen van de kosten implementatie</a:t>
            </a:r>
          </a:p>
        </p:txBody>
      </p:sp>
    </p:spTree>
    <p:extLst>
      <p:ext uri="{BB962C8B-B14F-4D97-AF65-F5344CB8AC3E}">
        <p14:creationId xmlns:p14="http://schemas.microsoft.com/office/powerpoint/2010/main" val="156798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999" y="355847"/>
            <a:ext cx="8558463" cy="914065"/>
          </a:xfrm>
        </p:spPr>
        <p:txBody>
          <a:bodyPr/>
          <a:lstStyle/>
          <a:p>
            <a:r>
              <a:rPr lang="fr-FR" sz="2800" dirty="0" err="1"/>
              <a:t>Waarom</a:t>
            </a:r>
            <a:r>
              <a:rPr lang="fr-FR" sz="2800" dirty="0"/>
              <a:t> </a:t>
            </a:r>
            <a:r>
              <a:rPr lang="fr-FR" sz="2800" dirty="0" err="1"/>
              <a:t>een</a:t>
            </a:r>
            <a:r>
              <a:rPr lang="fr-FR" sz="2800" dirty="0"/>
              <a:t> </a:t>
            </a:r>
            <a:r>
              <a:rPr lang="fr-FR" sz="2800" dirty="0" err="1"/>
              <a:t>nieuwe</a:t>
            </a:r>
            <a:r>
              <a:rPr lang="fr-FR" sz="2800" dirty="0"/>
              <a:t> </a:t>
            </a:r>
            <a:r>
              <a:rPr lang="fr-FR" sz="2800" dirty="0" err="1"/>
              <a:t>functieclassificatie</a:t>
            </a:r>
            <a:r>
              <a:rPr lang="fr-FR" sz="2800" dirty="0"/>
              <a:t> /</a:t>
            </a:r>
            <a:r>
              <a:rPr lang="fr-FR" sz="2800" dirty="0" err="1"/>
              <a:t>een</a:t>
            </a:r>
            <a:r>
              <a:rPr lang="fr-FR" sz="2800" dirty="0"/>
              <a:t> </a:t>
            </a:r>
            <a:r>
              <a:rPr lang="fr-FR" sz="2800" dirty="0" err="1"/>
              <a:t>nieuw</a:t>
            </a:r>
            <a:r>
              <a:rPr lang="fr-FR" sz="2800" dirty="0"/>
              <a:t> </a:t>
            </a:r>
            <a:r>
              <a:rPr lang="fr-FR" sz="2800" dirty="0" err="1"/>
              <a:t>loonmodel</a:t>
            </a:r>
            <a:r>
              <a:rPr lang="fr-FR" sz="2800" dirty="0"/>
              <a:t>?</a:t>
            </a:r>
            <a:endParaRPr lang="fr-BE" sz="2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914648682"/>
              </p:ext>
            </p:extLst>
          </p:nvPr>
        </p:nvGraphicFramePr>
        <p:xfrm>
          <a:off x="192505" y="1628263"/>
          <a:ext cx="8934832" cy="4977565"/>
        </p:xfrm>
        <a:graphic>
          <a:graphicData uri="http://schemas.openxmlformats.org/drawingml/2006/table">
            <a:tbl>
              <a:tblPr firstRow="1" firstCol="1" bandRow="1">
                <a:tableStyleId>{B301B821-A1FF-4177-AEE7-76D212191A09}</a:tableStyleId>
              </a:tblPr>
              <a:tblGrid>
                <a:gridCol w="82424">
                  <a:extLst>
                    <a:ext uri="{9D8B030D-6E8A-4147-A177-3AD203B41FA5}">
                      <a16:colId xmlns:a16="http://schemas.microsoft.com/office/drawing/2014/main" val="4170064469"/>
                    </a:ext>
                  </a:extLst>
                </a:gridCol>
                <a:gridCol w="415362">
                  <a:extLst>
                    <a:ext uri="{9D8B030D-6E8A-4147-A177-3AD203B41FA5}">
                      <a16:colId xmlns:a16="http://schemas.microsoft.com/office/drawing/2014/main" val="389642834"/>
                    </a:ext>
                  </a:extLst>
                </a:gridCol>
                <a:gridCol w="4104581">
                  <a:extLst>
                    <a:ext uri="{9D8B030D-6E8A-4147-A177-3AD203B41FA5}">
                      <a16:colId xmlns:a16="http://schemas.microsoft.com/office/drawing/2014/main" val="825573656"/>
                    </a:ext>
                  </a:extLst>
                </a:gridCol>
                <a:gridCol w="379627">
                  <a:extLst>
                    <a:ext uri="{9D8B030D-6E8A-4147-A177-3AD203B41FA5}">
                      <a16:colId xmlns:a16="http://schemas.microsoft.com/office/drawing/2014/main" val="1705845061"/>
                    </a:ext>
                  </a:extLst>
                </a:gridCol>
                <a:gridCol w="3952838">
                  <a:extLst>
                    <a:ext uri="{9D8B030D-6E8A-4147-A177-3AD203B41FA5}">
                      <a16:colId xmlns:a16="http://schemas.microsoft.com/office/drawing/2014/main" val="1887937191"/>
                    </a:ext>
                  </a:extLst>
                </a:gridCol>
              </a:tblGrid>
              <a:tr h="346710">
                <a:tc>
                  <a:txBody>
                    <a:bodyPr/>
                    <a:lstStyle/>
                    <a:p>
                      <a:pPr>
                        <a:lnSpc>
                          <a:spcPct val="107000"/>
                        </a:lnSpc>
                        <a:spcAft>
                          <a:spcPts val="800"/>
                        </a:spcAft>
                      </a:pPr>
                      <a:r>
                        <a:rPr lang="fr-BE" sz="900">
                          <a:effectLst/>
                        </a:rPr>
                        <a:t> </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fr-BE" sz="1600">
                          <a:effectLst/>
                        </a:rPr>
                        <a:t>VOOR IFIC</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tc gridSpan="2">
                  <a:txBody>
                    <a:bodyPr/>
                    <a:lstStyle/>
                    <a:p>
                      <a:pPr algn="ctr">
                        <a:lnSpc>
                          <a:spcPct val="107000"/>
                        </a:lnSpc>
                        <a:spcAft>
                          <a:spcPts val="0"/>
                        </a:spcAft>
                      </a:pPr>
                      <a:r>
                        <a:rPr lang="fr-BE" sz="1600">
                          <a:effectLst/>
                        </a:rPr>
                        <a:t>IFIC</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extLst>
                  <a:ext uri="{0D108BD9-81ED-4DB2-BD59-A6C34878D82A}">
                    <a16:rowId xmlns:a16="http://schemas.microsoft.com/office/drawing/2014/main" val="671308740"/>
                  </a:ext>
                </a:extLst>
              </a:tr>
              <a:tr h="1266623">
                <a:tc gridSpan="2">
                  <a:txBody>
                    <a:bodyPr/>
                    <a:lstStyle/>
                    <a:p>
                      <a:pPr marL="342900" lvl="0" indent="-342900">
                        <a:lnSpc>
                          <a:spcPct val="115000"/>
                        </a:lnSpc>
                        <a:spcAft>
                          <a:spcPts val="0"/>
                        </a:spcAft>
                        <a:buFont typeface="Calibri" panose="020F0502020204030204" pitchFamily="34" charset="0"/>
                        <a:buChar char="×"/>
                      </a:pPr>
                      <a:r>
                        <a:rPr lang="fr-BE" sz="2800" dirty="0">
                          <a:effectLst/>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lnSpc>
                          <a:spcPct val="115000"/>
                        </a:lnSpc>
                        <a:spcBef>
                          <a:spcPts val="600"/>
                        </a:spcBef>
                        <a:spcAft>
                          <a:spcPts val="600"/>
                        </a:spcAft>
                      </a:pPr>
                      <a:r>
                        <a:rPr lang="nl-BE" sz="1800" baseline="0" dirty="0">
                          <a:effectLst/>
                        </a:rPr>
                        <a:t>Classificatie (nomenclatuur), loonstructuur en financiering ouder dan 30 jaar</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nl-BE" sz="1800" baseline="0" dirty="0">
                          <a:effectLst/>
                        </a:rPr>
                        <a:t> </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algn="just">
                        <a:lnSpc>
                          <a:spcPct val="107000"/>
                        </a:lnSpc>
                        <a:spcBef>
                          <a:spcPts val="600"/>
                        </a:spcBef>
                        <a:spcAft>
                          <a:spcPts val="600"/>
                        </a:spcAft>
                      </a:pPr>
                      <a:r>
                        <a:rPr lang="nl-BE" sz="1800" baseline="0" dirty="0">
                          <a:effectLst/>
                        </a:rPr>
                        <a:t>Nieuwe classificatie aangepast aan de sector, opgemaakt en uitgetest met het terrein, op een paritaire manier goedgekeurd</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extLst>
                  <a:ext uri="{0D108BD9-81ED-4DB2-BD59-A6C34878D82A}">
                    <a16:rowId xmlns:a16="http://schemas.microsoft.com/office/drawing/2014/main" val="2948575609"/>
                  </a:ext>
                </a:extLst>
              </a:tr>
              <a:tr h="1266623">
                <a:tc gridSpan="2">
                  <a:txBody>
                    <a:bodyPr/>
                    <a:lstStyle/>
                    <a:p>
                      <a:pPr marL="342900" lvl="0" indent="-342900">
                        <a:lnSpc>
                          <a:spcPct val="115000"/>
                        </a:lnSpc>
                        <a:spcAft>
                          <a:spcPts val="0"/>
                        </a:spcAft>
                        <a:buFont typeface="Calibri" panose="020F0502020204030204" pitchFamily="34" charset="0"/>
                        <a:buChar char="×"/>
                      </a:pPr>
                      <a:r>
                        <a:rPr lang="nl-BE" sz="2800">
                          <a:effectLst/>
                        </a:rPr>
                        <a:t> </a:t>
                      </a:r>
                      <a:endParaRPr lang="fr-BE" sz="280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lnSpc>
                          <a:spcPct val="107000"/>
                        </a:lnSpc>
                        <a:spcBef>
                          <a:spcPts val="600"/>
                        </a:spcBef>
                        <a:spcAft>
                          <a:spcPts val="600"/>
                        </a:spcAft>
                      </a:pPr>
                      <a:r>
                        <a:rPr lang="nl-BE" sz="1800" baseline="0" dirty="0">
                          <a:effectLst/>
                        </a:rPr>
                        <a:t>Beperkte, vaste en overbodige classificatie: 59 functie-graden (beambten en stenotypistes, verificateurs…)</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nl-BE" sz="1800" baseline="0" dirty="0">
                          <a:effectLst/>
                        </a:rPr>
                        <a:t> </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algn="just">
                        <a:lnSpc>
                          <a:spcPct val="107000"/>
                        </a:lnSpc>
                        <a:spcBef>
                          <a:spcPts val="600"/>
                        </a:spcBef>
                        <a:spcAft>
                          <a:spcPts val="600"/>
                        </a:spcAft>
                      </a:pPr>
                      <a:r>
                        <a:rPr lang="nl-BE" sz="1800" baseline="0" dirty="0">
                          <a:effectLst/>
                        </a:rPr>
                        <a:t>221 functies en evolutieve inhoud: onderhoudsprocedure is voorzien</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extLst>
                  <a:ext uri="{0D108BD9-81ED-4DB2-BD59-A6C34878D82A}">
                    <a16:rowId xmlns:a16="http://schemas.microsoft.com/office/drawing/2014/main" val="254016281"/>
                  </a:ext>
                </a:extLst>
              </a:tr>
              <a:tr h="2020913">
                <a:tc gridSpan="2">
                  <a:txBody>
                    <a:bodyPr/>
                    <a:lstStyle/>
                    <a:p>
                      <a:pPr marL="342900" lvl="0" indent="-342900">
                        <a:lnSpc>
                          <a:spcPct val="115000"/>
                        </a:lnSpc>
                        <a:spcAft>
                          <a:spcPts val="0"/>
                        </a:spcAft>
                        <a:buFont typeface="Calibri" panose="020F0502020204030204" pitchFamily="34" charset="0"/>
                        <a:buChar char="×"/>
                      </a:pPr>
                      <a:r>
                        <a:rPr lang="nl-BE" sz="2800" dirty="0">
                          <a:effectLst/>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lnSpc>
                          <a:spcPct val="107000"/>
                        </a:lnSpc>
                        <a:spcBef>
                          <a:spcPts val="600"/>
                        </a:spcBef>
                        <a:spcAft>
                          <a:spcPts val="600"/>
                        </a:spcAft>
                      </a:pPr>
                      <a:r>
                        <a:rPr lang="nl-BE" sz="1800" baseline="0" dirty="0">
                          <a:effectLst/>
                        </a:rPr>
                        <a:t>Strijd tussen twee logica’s: loon op basis van diploma’s en/of op basis van de functie (graad) </a:t>
                      </a:r>
                      <a:r>
                        <a:rPr lang="fr-FR" sz="1800" baseline="0" dirty="0">
                          <a:effectLst/>
                          <a:sym typeface="Wingdings" panose="05000000000000000000" pitchFamily="2" charset="2"/>
                        </a:rPr>
                        <a:t></a:t>
                      </a:r>
                      <a:r>
                        <a:rPr lang="nl-BE" sz="1800" baseline="0" dirty="0">
                          <a:effectLst/>
                        </a:rPr>
                        <a:t> welke logica moet worden toegepast voor het grote aantal functies die niet opgenomen zijn in de classificatie?</a:t>
                      </a:r>
                      <a:endParaRPr lang="fr-BE" sz="1800" baseline="0" dirty="0">
                        <a:effectLst/>
                      </a:endParaRP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nl-BE" sz="1800" baseline="0" dirty="0">
                          <a:effectLst/>
                        </a:rPr>
                        <a:t> </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algn="just">
                        <a:lnSpc>
                          <a:spcPct val="107000"/>
                        </a:lnSpc>
                        <a:spcBef>
                          <a:spcPts val="600"/>
                        </a:spcBef>
                        <a:spcAft>
                          <a:spcPts val="600"/>
                        </a:spcAft>
                      </a:pPr>
                      <a:r>
                        <a:rPr lang="nl-BE" sz="1800" baseline="0" dirty="0">
                          <a:effectLst/>
                        </a:rPr>
                        <a:t>Innovatief model, niet enkel gebaseerd op diploma’s, maar de inhoud en het gewicht (waarde) van de functies staan in de kern van dit model (gelijk loon voor gelijk werk)</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extLst>
                  <a:ext uri="{0D108BD9-81ED-4DB2-BD59-A6C34878D82A}">
                    <a16:rowId xmlns:a16="http://schemas.microsoft.com/office/drawing/2014/main" val="1505925035"/>
                  </a:ext>
                </a:extLst>
              </a:tr>
            </a:tbl>
          </a:graphicData>
        </a:graphic>
      </p:graphicFrame>
    </p:spTree>
    <p:extLst>
      <p:ext uri="{BB962C8B-B14F-4D97-AF65-F5344CB8AC3E}">
        <p14:creationId xmlns:p14="http://schemas.microsoft.com/office/powerpoint/2010/main" val="362373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999" y="355847"/>
            <a:ext cx="8558463" cy="914065"/>
          </a:xfrm>
        </p:spPr>
        <p:txBody>
          <a:bodyPr/>
          <a:lstStyle/>
          <a:p>
            <a:r>
              <a:rPr lang="fr-FR" sz="2800" dirty="0" err="1"/>
              <a:t>Waarom</a:t>
            </a:r>
            <a:r>
              <a:rPr lang="fr-FR" sz="2800" dirty="0"/>
              <a:t> </a:t>
            </a:r>
            <a:r>
              <a:rPr lang="fr-FR" sz="2800" dirty="0" err="1"/>
              <a:t>een</a:t>
            </a:r>
            <a:r>
              <a:rPr lang="fr-FR" sz="2800" dirty="0"/>
              <a:t> </a:t>
            </a:r>
            <a:r>
              <a:rPr lang="fr-FR" sz="2800" dirty="0" err="1"/>
              <a:t>nieuwe</a:t>
            </a:r>
            <a:r>
              <a:rPr lang="fr-FR" sz="2800" dirty="0"/>
              <a:t> </a:t>
            </a:r>
            <a:r>
              <a:rPr lang="fr-FR" sz="2800" dirty="0" err="1"/>
              <a:t>functieclassificatie</a:t>
            </a:r>
            <a:r>
              <a:rPr lang="fr-FR" sz="2800" dirty="0"/>
              <a:t> /</a:t>
            </a:r>
            <a:r>
              <a:rPr lang="fr-FR" sz="2800" dirty="0" err="1"/>
              <a:t>een</a:t>
            </a:r>
            <a:r>
              <a:rPr lang="fr-FR" sz="2800" dirty="0"/>
              <a:t> </a:t>
            </a:r>
            <a:r>
              <a:rPr lang="fr-FR" sz="2800" dirty="0" err="1"/>
              <a:t>nieuw</a:t>
            </a:r>
            <a:r>
              <a:rPr lang="fr-FR" sz="2800" dirty="0"/>
              <a:t> </a:t>
            </a:r>
            <a:r>
              <a:rPr lang="fr-FR" sz="2800" dirty="0" err="1"/>
              <a:t>loonmodel</a:t>
            </a:r>
            <a:r>
              <a:rPr lang="fr-FR" sz="2800" dirty="0"/>
              <a:t>?</a:t>
            </a:r>
            <a:endParaRPr lang="fr-BE" sz="2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475449537"/>
              </p:ext>
            </p:extLst>
          </p:nvPr>
        </p:nvGraphicFramePr>
        <p:xfrm>
          <a:off x="192505" y="1628263"/>
          <a:ext cx="8934832" cy="5023830"/>
        </p:xfrm>
        <a:graphic>
          <a:graphicData uri="http://schemas.openxmlformats.org/drawingml/2006/table">
            <a:tbl>
              <a:tblPr firstRow="1" firstCol="1" bandRow="1">
                <a:tableStyleId>{B301B821-A1FF-4177-AEE7-76D212191A09}</a:tableStyleId>
              </a:tblPr>
              <a:tblGrid>
                <a:gridCol w="82424">
                  <a:extLst>
                    <a:ext uri="{9D8B030D-6E8A-4147-A177-3AD203B41FA5}">
                      <a16:colId xmlns:a16="http://schemas.microsoft.com/office/drawing/2014/main" val="4170064469"/>
                    </a:ext>
                  </a:extLst>
                </a:gridCol>
                <a:gridCol w="415362">
                  <a:extLst>
                    <a:ext uri="{9D8B030D-6E8A-4147-A177-3AD203B41FA5}">
                      <a16:colId xmlns:a16="http://schemas.microsoft.com/office/drawing/2014/main" val="389642834"/>
                    </a:ext>
                  </a:extLst>
                </a:gridCol>
                <a:gridCol w="4104581">
                  <a:extLst>
                    <a:ext uri="{9D8B030D-6E8A-4147-A177-3AD203B41FA5}">
                      <a16:colId xmlns:a16="http://schemas.microsoft.com/office/drawing/2014/main" val="825573656"/>
                    </a:ext>
                  </a:extLst>
                </a:gridCol>
                <a:gridCol w="379627">
                  <a:extLst>
                    <a:ext uri="{9D8B030D-6E8A-4147-A177-3AD203B41FA5}">
                      <a16:colId xmlns:a16="http://schemas.microsoft.com/office/drawing/2014/main" val="1705845061"/>
                    </a:ext>
                  </a:extLst>
                </a:gridCol>
                <a:gridCol w="3952838">
                  <a:extLst>
                    <a:ext uri="{9D8B030D-6E8A-4147-A177-3AD203B41FA5}">
                      <a16:colId xmlns:a16="http://schemas.microsoft.com/office/drawing/2014/main" val="1887937191"/>
                    </a:ext>
                  </a:extLst>
                </a:gridCol>
              </a:tblGrid>
              <a:tr h="346710">
                <a:tc>
                  <a:txBody>
                    <a:bodyPr/>
                    <a:lstStyle/>
                    <a:p>
                      <a:pPr>
                        <a:lnSpc>
                          <a:spcPct val="107000"/>
                        </a:lnSpc>
                        <a:spcAft>
                          <a:spcPts val="800"/>
                        </a:spcAft>
                      </a:pPr>
                      <a:r>
                        <a:rPr lang="nl-BE" sz="900" noProof="0" dirty="0">
                          <a:effectLst/>
                        </a:rPr>
                        <a:t> </a:t>
                      </a:r>
                      <a:endParaRPr lang="nl-BE"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nl-BE" sz="1600" noProof="0" dirty="0">
                          <a:effectLst/>
                        </a:rPr>
                        <a:t>VOOR IFIC</a:t>
                      </a:r>
                      <a:endParaRPr lang="nl-BE"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tc gridSpan="2">
                  <a:txBody>
                    <a:bodyPr/>
                    <a:lstStyle/>
                    <a:p>
                      <a:pPr algn="ctr">
                        <a:lnSpc>
                          <a:spcPct val="107000"/>
                        </a:lnSpc>
                        <a:spcAft>
                          <a:spcPts val="0"/>
                        </a:spcAft>
                      </a:pPr>
                      <a:r>
                        <a:rPr lang="nl-BE" sz="1600" noProof="0" dirty="0">
                          <a:effectLst/>
                        </a:rPr>
                        <a:t>IFIC</a:t>
                      </a:r>
                      <a:endParaRPr lang="nl-BE"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extLst>
                  <a:ext uri="{0D108BD9-81ED-4DB2-BD59-A6C34878D82A}">
                    <a16:rowId xmlns:a16="http://schemas.microsoft.com/office/drawing/2014/main" val="671308740"/>
                  </a:ext>
                </a:extLst>
              </a:tr>
              <a:tr h="1266623">
                <a:tc gridSpan="2">
                  <a:txBody>
                    <a:bodyPr/>
                    <a:lstStyle/>
                    <a:p>
                      <a:pPr marL="342900" lvl="0" indent="-342900">
                        <a:lnSpc>
                          <a:spcPct val="115000"/>
                        </a:lnSpc>
                        <a:spcAft>
                          <a:spcPts val="0"/>
                        </a:spcAft>
                        <a:buFont typeface="Calibri" panose="020F0502020204030204" pitchFamily="34" charset="0"/>
                        <a:buChar char="×"/>
                      </a:pPr>
                      <a:r>
                        <a:rPr lang="nl-BE" sz="2800" noProof="0" dirty="0">
                          <a:effectLst/>
                        </a:rPr>
                        <a:t> </a:t>
                      </a:r>
                      <a:endParaRPr lang="nl-BE"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r>
                        <a:rPr lang="nl-BE" sz="1800" b="0" i="0" u="none" strike="noStrike" kern="1200" baseline="0" noProof="0" dirty="0">
                          <a:solidFill>
                            <a:schemeClr val="dk1"/>
                          </a:solidFill>
                          <a:latin typeface="+mn-lt"/>
                          <a:ea typeface="+mn-ea"/>
                          <a:cs typeface="+mn-cs"/>
                        </a:rPr>
                        <a:t>De barema’s maakten onlogische sprongen, kruisten elkaar over</a:t>
                      </a:r>
                    </a:p>
                    <a:p>
                      <a:pPr algn="just"/>
                      <a:r>
                        <a:rPr lang="nl-BE" sz="1800" b="0" i="0" u="none" strike="noStrike" kern="1200" baseline="0" noProof="0" dirty="0">
                          <a:solidFill>
                            <a:schemeClr val="dk1"/>
                          </a:solidFill>
                          <a:latin typeface="+mn-lt"/>
                          <a:ea typeface="+mn-ea"/>
                          <a:cs typeface="+mn-cs"/>
                        </a:rPr>
                        <a:t>functies heen, hadden zeer verschillende looptijden, hadden lage</a:t>
                      </a:r>
                    </a:p>
                    <a:p>
                      <a:pPr algn="just"/>
                      <a:r>
                        <a:rPr lang="nl-BE" sz="1800" b="0" i="0" u="none" strike="noStrike" kern="1200" baseline="0" noProof="0" dirty="0">
                          <a:solidFill>
                            <a:schemeClr val="dk1"/>
                          </a:solidFill>
                          <a:latin typeface="+mn-lt"/>
                          <a:ea typeface="+mn-ea"/>
                          <a:cs typeface="+mn-cs"/>
                        </a:rPr>
                        <a:t>aanvangslonen en een verschillend, vaak grillig verloop doorheen de</a:t>
                      </a:r>
                    </a:p>
                    <a:p>
                      <a:pPr algn="just"/>
                      <a:r>
                        <a:rPr lang="nl-BE" sz="1800" b="0" i="0" u="none" strike="noStrike" kern="1200" baseline="0" noProof="0" dirty="0">
                          <a:solidFill>
                            <a:schemeClr val="dk1"/>
                          </a:solidFill>
                          <a:latin typeface="+mn-lt"/>
                          <a:ea typeface="+mn-ea"/>
                          <a:cs typeface="+mn-cs"/>
                        </a:rPr>
                        <a:t>carrières. Via verschillende premies, supplementen enz. had men</a:t>
                      </a:r>
                    </a:p>
                    <a:p>
                      <a:pPr algn="just"/>
                      <a:r>
                        <a:rPr lang="nl-BE" sz="1800" b="0" i="0" u="none" strike="noStrike" kern="1200" baseline="0" noProof="0" dirty="0">
                          <a:solidFill>
                            <a:schemeClr val="dk1"/>
                          </a:solidFill>
                          <a:latin typeface="+mn-lt"/>
                          <a:ea typeface="+mn-ea"/>
                          <a:cs typeface="+mn-cs"/>
                        </a:rPr>
                        <a:t>geprobeerd hierop een antwoord te bieden. Met als resultaat een</a:t>
                      </a:r>
                    </a:p>
                    <a:p>
                      <a:pPr algn="just"/>
                      <a:r>
                        <a:rPr lang="nl-BE" sz="1800" b="0" i="0" u="none" strike="noStrike" kern="1200" baseline="0" noProof="0" dirty="0">
                          <a:solidFill>
                            <a:schemeClr val="dk1"/>
                          </a:solidFill>
                          <a:latin typeface="+mn-lt"/>
                          <a:ea typeface="+mn-ea"/>
                          <a:cs typeface="+mn-cs"/>
                        </a:rPr>
                        <a:t>chaotisch kluwen.</a:t>
                      </a:r>
                      <a:endParaRPr lang="nl-BE" sz="1800" baseline="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nl-BE" sz="1800" baseline="0" noProof="0" dirty="0">
                          <a:effectLst/>
                        </a:rPr>
                        <a:t> </a:t>
                      </a:r>
                      <a:endParaRPr lang="nl-BE" sz="1800" baseline="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marL="0" algn="just" defTabSz="914400" rtl="0" eaLnBrk="1" latinLnBrk="0" hangingPunct="1">
                        <a:lnSpc>
                          <a:spcPct val="107000"/>
                        </a:lnSpc>
                        <a:spcBef>
                          <a:spcPts val="600"/>
                        </a:spcBef>
                        <a:spcAft>
                          <a:spcPts val="600"/>
                        </a:spcAft>
                      </a:pPr>
                      <a:r>
                        <a:rPr lang="nl-BE" sz="1800" b="0" i="0" u="none" strike="noStrike" kern="1200" baseline="0" noProof="0" dirty="0">
                          <a:solidFill>
                            <a:schemeClr val="dk1"/>
                          </a:solidFill>
                          <a:latin typeface="+mn-lt"/>
                          <a:ea typeface="+mn-ea"/>
                          <a:cs typeface="+mn-cs"/>
                        </a:rPr>
                        <a:t>Coherent en duidelijk loonmodel, gebaseerd op een analytische functieclassificatie (neutrale, objectieve en evenwichtige basis)</a:t>
                      </a:r>
                    </a:p>
                  </a:txBody>
                  <a:tcPr marL="108000" marR="180000" marT="72000" marB="72000"/>
                </a:tc>
                <a:extLst>
                  <a:ext uri="{0D108BD9-81ED-4DB2-BD59-A6C34878D82A}">
                    <a16:rowId xmlns:a16="http://schemas.microsoft.com/office/drawing/2014/main" val="2948575609"/>
                  </a:ext>
                </a:extLst>
              </a:tr>
              <a:tr h="1266623">
                <a:tc gridSpan="2">
                  <a:txBody>
                    <a:bodyPr/>
                    <a:lstStyle/>
                    <a:p>
                      <a:pPr marL="342900" lvl="0" indent="-342900">
                        <a:lnSpc>
                          <a:spcPct val="115000"/>
                        </a:lnSpc>
                        <a:spcAft>
                          <a:spcPts val="0"/>
                        </a:spcAft>
                        <a:buFont typeface="Calibri" panose="020F0502020204030204" pitchFamily="34" charset="0"/>
                        <a:buChar char="×"/>
                      </a:pPr>
                      <a:r>
                        <a:rPr lang="nl-BE" sz="2800" noProof="0" dirty="0">
                          <a:effectLst/>
                        </a:rPr>
                        <a:t> </a:t>
                      </a:r>
                      <a:endParaRPr lang="nl-BE"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r>
                        <a:rPr lang="nl-BE" sz="1800" b="0" i="0" u="none" strike="noStrike" kern="1200" baseline="0" noProof="0" dirty="0">
                          <a:solidFill>
                            <a:schemeClr val="dk1"/>
                          </a:solidFill>
                          <a:latin typeface="+mn-lt"/>
                          <a:ea typeface="+mn-ea"/>
                          <a:cs typeface="+mn-cs"/>
                        </a:rPr>
                        <a:t>De barema’s van heel wat zorgfuncties voldeden niet meer aan de</a:t>
                      </a:r>
                    </a:p>
                    <a:p>
                      <a:pPr algn="just"/>
                      <a:r>
                        <a:rPr lang="nl-BE" sz="1800" b="0" i="0" u="none" strike="noStrike" kern="1200" baseline="0" noProof="0" dirty="0">
                          <a:solidFill>
                            <a:schemeClr val="dk1"/>
                          </a:solidFill>
                          <a:latin typeface="+mn-lt"/>
                          <a:ea typeface="+mn-ea"/>
                          <a:cs typeface="+mn-cs"/>
                        </a:rPr>
                        <a:t>verwachtingen en konden een upgrade gebruiken, zeker aan het</a:t>
                      </a:r>
                    </a:p>
                    <a:p>
                      <a:pPr algn="just"/>
                      <a:r>
                        <a:rPr lang="nl-BE" sz="1800" b="0" i="0" u="none" strike="noStrike" kern="1200" baseline="0" noProof="0" dirty="0">
                          <a:solidFill>
                            <a:schemeClr val="dk1"/>
                          </a:solidFill>
                          <a:latin typeface="+mn-lt"/>
                          <a:ea typeface="+mn-ea"/>
                          <a:cs typeface="+mn-cs"/>
                        </a:rPr>
                        <a:t>begin van de loopbanen.</a:t>
                      </a:r>
                      <a:endParaRPr lang="nl-BE" sz="1800" baseline="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tc>
                  <a:txBody>
                    <a:bodyPr/>
                    <a:lstStyle/>
                    <a:p>
                      <a:pPr marL="0" lvl="0" indent="-342900" algn="l" defTabSz="914400" rtl="0" eaLnBrk="1" latinLnBrk="0" hangingPunct="1">
                        <a:lnSpc>
                          <a:spcPct val="115000"/>
                        </a:lnSpc>
                        <a:spcBef>
                          <a:spcPts val="600"/>
                        </a:spcBef>
                        <a:spcAft>
                          <a:spcPts val="600"/>
                        </a:spcAft>
                        <a:buFont typeface="Wingdings" panose="05000000000000000000" pitchFamily="2" charset="2"/>
                        <a:buChar char=""/>
                      </a:pPr>
                      <a:r>
                        <a:rPr lang="nl-BE" sz="1800" b="0" i="0" u="none" strike="noStrike" kern="1200" baseline="0" noProof="0" dirty="0">
                          <a:solidFill>
                            <a:schemeClr val="dk1"/>
                          </a:solidFill>
                          <a:latin typeface="+mn-lt"/>
                          <a:ea typeface="+mn-ea"/>
                          <a:cs typeface="+mn-cs"/>
                        </a:rPr>
                        <a:t> </a:t>
                      </a:r>
                    </a:p>
                  </a:txBody>
                  <a:tcPr marL="108000" marR="180000" marT="72000" marB="72000">
                    <a:solidFill>
                      <a:schemeClr val="bg2"/>
                    </a:solidFill>
                  </a:tcPr>
                </a:tc>
                <a:tc>
                  <a:txBody>
                    <a:bodyPr/>
                    <a:lstStyle/>
                    <a:p>
                      <a:pPr marL="0" algn="just" defTabSz="914400" rtl="0" eaLnBrk="1" latinLnBrk="0" hangingPunct="1">
                        <a:lnSpc>
                          <a:spcPct val="107000"/>
                        </a:lnSpc>
                        <a:spcBef>
                          <a:spcPts val="600"/>
                        </a:spcBef>
                        <a:spcAft>
                          <a:spcPts val="600"/>
                        </a:spcAft>
                      </a:pPr>
                      <a:r>
                        <a:rPr lang="nl-BE" sz="1800" b="0" i="0" u="none" strike="noStrike" kern="1200" baseline="0" noProof="0" dirty="0">
                          <a:solidFill>
                            <a:schemeClr val="dk1"/>
                          </a:solidFill>
                          <a:latin typeface="+mn-lt"/>
                          <a:ea typeface="+mn-ea"/>
                          <a:cs typeface="+mn-cs"/>
                        </a:rPr>
                        <a:t>Waardering van de sleutel zorgfuncties over de hele carrière, met verstrekking van de attractiviteit in het begin van de carrière</a:t>
                      </a:r>
                    </a:p>
                  </a:txBody>
                  <a:tcPr marL="108000" marR="180000" marT="72000" marB="72000"/>
                </a:tc>
                <a:extLst>
                  <a:ext uri="{0D108BD9-81ED-4DB2-BD59-A6C34878D82A}">
                    <a16:rowId xmlns:a16="http://schemas.microsoft.com/office/drawing/2014/main" val="254016281"/>
                  </a:ext>
                </a:extLst>
              </a:tr>
            </a:tbl>
          </a:graphicData>
        </a:graphic>
      </p:graphicFrame>
    </p:spTree>
    <p:extLst>
      <p:ext uri="{BB962C8B-B14F-4D97-AF65-F5344CB8AC3E}">
        <p14:creationId xmlns:p14="http://schemas.microsoft.com/office/powerpoint/2010/main" val="397311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261853"/>
            <a:ext cx="8381260" cy="914065"/>
          </a:xfrm>
        </p:spPr>
        <p:txBody>
          <a:bodyPr/>
          <a:lstStyle/>
          <a:p>
            <a:pPr>
              <a:lnSpc>
                <a:spcPct val="107000"/>
              </a:lnSpc>
              <a:spcAft>
                <a:spcPts val="800"/>
              </a:spcAft>
            </a:pPr>
            <a:r>
              <a:rPr lang="fr-BE" dirty="0" err="1">
                <a:latin typeface="Calibri" panose="020F0502020204030204" pitchFamily="34" charset="0"/>
                <a:ea typeface="Calibri" panose="020F0502020204030204" pitchFamily="34" charset="0"/>
                <a:cs typeface="Times New Roman" panose="02020603050405020304" pitchFamily="18" charset="0"/>
              </a:rPr>
              <a:t>Basisprincipes</a:t>
            </a:r>
            <a:r>
              <a:rPr lang="fr-BE" dirty="0">
                <a:latin typeface="Calibri" panose="020F0502020204030204" pitchFamily="34" charset="0"/>
                <a:ea typeface="Calibri" panose="020F0502020204030204" pitchFamily="34" charset="0"/>
                <a:cs typeface="Times New Roman" panose="02020603050405020304" pitchFamily="18" charset="0"/>
              </a:rPr>
              <a:t> van het </a:t>
            </a:r>
            <a:r>
              <a:rPr lang="fr-BE" dirty="0" err="1">
                <a:latin typeface="Calibri" panose="020F0502020204030204" pitchFamily="34" charset="0"/>
                <a:ea typeface="Calibri" panose="020F0502020204030204" pitchFamily="34" charset="0"/>
                <a:cs typeface="Times New Roman" panose="02020603050405020304" pitchFamily="18" charset="0"/>
              </a:rPr>
              <a:t>nieuwe</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dirty="0" err="1">
                <a:latin typeface="Calibri" panose="020F0502020204030204" pitchFamily="34" charset="0"/>
                <a:ea typeface="Calibri" panose="020F0502020204030204" pitchFamily="34" charset="0"/>
                <a:cs typeface="Times New Roman" panose="02020603050405020304" pitchFamily="18" charset="0"/>
              </a:rPr>
              <a:t>loonmodel</a:t>
            </a:r>
            <a:endParaRPr lang="nl-BE" b="1" u="sng" dirty="0"/>
          </a:p>
        </p:txBody>
      </p:sp>
      <p:sp>
        <p:nvSpPr>
          <p:cNvPr id="4" name="Tijdelijke aanduiding voor inhoud 3"/>
          <p:cNvSpPr>
            <a:spLocks noGrp="1"/>
          </p:cNvSpPr>
          <p:nvPr>
            <p:ph idx="1"/>
          </p:nvPr>
        </p:nvSpPr>
        <p:spPr>
          <a:xfrm>
            <a:off x="380999" y="1719070"/>
            <a:ext cx="8407893" cy="4711709"/>
          </a:xfrm>
        </p:spPr>
        <p:txBody>
          <a:bodyPr>
            <a:normAutofit fontScale="92500" lnSpcReduction="20000"/>
          </a:bodyPr>
          <a:lstStyle/>
          <a:p>
            <a:pPr algn="just"/>
            <a:r>
              <a:rPr lang="nl-BE" dirty="0"/>
              <a:t>Verloning op basis van functies: “</a:t>
            </a:r>
            <a:r>
              <a:rPr lang="nl-BE" u="sng" dirty="0"/>
              <a:t>gelijk loon voor gelijk werk</a:t>
            </a:r>
            <a:r>
              <a:rPr lang="nl-BE" dirty="0"/>
              <a:t>”</a:t>
            </a:r>
          </a:p>
          <a:p>
            <a:pPr algn="just"/>
            <a:r>
              <a:rPr lang="nl-BE" u="sng" dirty="0"/>
              <a:t>Hogere aanvangslonen</a:t>
            </a:r>
            <a:r>
              <a:rPr lang="nl-BE" dirty="0"/>
              <a:t>: meer aantrekkelijke barema’s bij anciënniteit 0, maar ook algemeen over het geheel  van het eerste deel van de carrière</a:t>
            </a:r>
          </a:p>
          <a:p>
            <a:pPr algn="just"/>
            <a:r>
              <a:rPr lang="nl-BE" u="sng" dirty="0"/>
              <a:t>Degressieve percentuele stijgingen gerelateerd aan </a:t>
            </a:r>
            <a:r>
              <a:rPr lang="nl-BE" u="sng" dirty="0" err="1"/>
              <a:t>baremieke</a:t>
            </a:r>
            <a:r>
              <a:rPr lang="nl-BE" u="sng" dirty="0"/>
              <a:t> anciënniteit</a:t>
            </a:r>
            <a:r>
              <a:rPr lang="nl-BE" dirty="0"/>
              <a:t>: oude barema’s geen mooie curves (eerder getrapt), zonder logische samenhang. In IFIC-barema’s stijgt barema minder hard naarmate voortgang anciënniteit</a:t>
            </a:r>
          </a:p>
          <a:p>
            <a:pPr algn="just"/>
            <a:r>
              <a:rPr lang="nl-BE" u="sng" dirty="0"/>
              <a:t>Systematische spanning </a:t>
            </a:r>
            <a:r>
              <a:rPr lang="nl-BE" dirty="0"/>
              <a:t>tussen barema’s (sommige oude barema’s kruisten elkaar, verschil zeer onregelmatig)</a:t>
            </a:r>
          </a:p>
          <a:p>
            <a:pPr algn="just"/>
            <a:r>
              <a:rPr lang="nl-BE" u="sng" dirty="0"/>
              <a:t>Maximale diagonale spanning </a:t>
            </a:r>
            <a:r>
              <a:rPr lang="nl-BE" dirty="0"/>
              <a:t>van 400%: in doelbarema’s uiteindelijk geland op 345,14%</a:t>
            </a:r>
          </a:p>
          <a:p>
            <a:pPr algn="just"/>
            <a:r>
              <a:rPr lang="nl-BE" u="sng" dirty="0"/>
              <a:t>Verticale spanning verhoogt naargelang gemiddelde studieduur </a:t>
            </a:r>
            <a:r>
              <a:rPr lang="nl-BE" dirty="0"/>
              <a:t>per categorie: compensatie voor “verloren” jaren tijdens studie </a:t>
            </a:r>
          </a:p>
          <a:p>
            <a:pPr algn="just"/>
            <a:r>
              <a:rPr lang="nl-BE" u="sng" dirty="0"/>
              <a:t>Geïntegreerde barema’s</a:t>
            </a:r>
            <a:r>
              <a:rPr lang="nl-BE" dirty="0"/>
              <a:t>: integratie van vergoedingen, complementen en toeslagen</a:t>
            </a:r>
          </a:p>
          <a:p>
            <a:pPr algn="just"/>
            <a:r>
              <a:rPr lang="nl-BE" dirty="0"/>
              <a:t>Evolutie van alle barema’s op </a:t>
            </a:r>
            <a:r>
              <a:rPr lang="nl-BE" u="sng" dirty="0"/>
              <a:t>35 anciënniteitsjaren</a:t>
            </a:r>
            <a:endParaRPr lang="nl-BE" dirty="0"/>
          </a:p>
        </p:txBody>
      </p:sp>
    </p:spTree>
    <p:extLst>
      <p:ext uri="{BB962C8B-B14F-4D97-AF65-F5344CB8AC3E}">
        <p14:creationId xmlns:p14="http://schemas.microsoft.com/office/powerpoint/2010/main" val="215724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1037" b="20580"/>
          <a:stretch/>
        </p:blipFill>
        <p:spPr>
          <a:xfrm>
            <a:off x="368118" y="0"/>
            <a:ext cx="8661582" cy="6800545"/>
          </a:xfrm>
          <a:prstGeom prst="rect">
            <a:avLst/>
          </a:prstGeom>
        </p:spPr>
      </p:pic>
    </p:spTree>
    <p:extLst>
      <p:ext uri="{BB962C8B-B14F-4D97-AF65-F5344CB8AC3E}">
        <p14:creationId xmlns:p14="http://schemas.microsoft.com/office/powerpoint/2010/main" val="381776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latin typeface="Calibri" panose="020F0502020204030204" pitchFamily="34" charset="0"/>
                <a:ea typeface="Calibri" panose="020F0502020204030204" pitchFamily="34" charset="0"/>
                <a:cs typeface="Times New Roman" panose="02020603050405020304" pitchFamily="18" charset="0"/>
              </a:rPr>
              <a:t>Waarom</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dirty="0" err="1">
                <a:latin typeface="Calibri" panose="020F0502020204030204" pitchFamily="34" charset="0"/>
                <a:ea typeface="Calibri" panose="020F0502020204030204" pitchFamily="34" charset="0"/>
                <a:cs typeface="Times New Roman" panose="02020603050405020304" pitchFamily="18" charset="0"/>
              </a:rPr>
              <a:t>een</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dirty="0" err="1">
                <a:latin typeface="Calibri" panose="020F0502020204030204" pitchFamily="34" charset="0"/>
                <a:ea typeface="Calibri" panose="020F0502020204030204" pitchFamily="34" charset="0"/>
                <a:cs typeface="Times New Roman" panose="02020603050405020304" pitchFamily="18" charset="0"/>
              </a:rPr>
              <a:t>nieuw</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dirty="0" err="1">
                <a:latin typeface="Calibri" panose="020F0502020204030204" pitchFamily="34" charset="0"/>
                <a:ea typeface="Calibri" panose="020F0502020204030204" pitchFamily="34" charset="0"/>
                <a:cs typeface="Times New Roman" panose="02020603050405020304" pitchFamily="18" charset="0"/>
              </a:rPr>
              <a:t>loonmodel</a:t>
            </a:r>
            <a:r>
              <a:rPr lang="fr-BE" dirty="0">
                <a:latin typeface="Calibri" panose="020F0502020204030204" pitchFamily="34" charset="0"/>
                <a:ea typeface="Calibri" panose="020F0502020204030204" pitchFamily="34" charset="0"/>
                <a:cs typeface="Times New Roman" panose="02020603050405020304" pitchFamily="18" charset="0"/>
              </a:rPr>
              <a:t>: </a:t>
            </a:r>
            <a:br>
              <a:rPr lang="fr-BE" dirty="0">
                <a:latin typeface="Calibri" panose="020F0502020204030204" pitchFamily="34" charset="0"/>
                <a:ea typeface="Calibri" panose="020F0502020204030204" pitchFamily="34" charset="0"/>
                <a:cs typeface="Times New Roman" panose="02020603050405020304" pitchFamily="18" charset="0"/>
              </a:rPr>
            </a:br>
            <a:r>
              <a:rPr lang="fr-BE" dirty="0">
                <a:latin typeface="Calibri" panose="020F0502020204030204" pitchFamily="34" charset="0"/>
                <a:ea typeface="Calibri" panose="020F0502020204030204" pitchFamily="34" charset="0"/>
                <a:cs typeface="Times New Roman" panose="02020603050405020304" pitchFamily="18" charset="0"/>
              </a:rPr>
              <a:t>IFIC </a:t>
            </a:r>
            <a:r>
              <a:rPr lang="fr-BE" dirty="0" err="1">
                <a:latin typeface="Calibri" panose="020F0502020204030204" pitchFamily="34" charset="0"/>
                <a:ea typeface="Calibri" panose="020F0502020204030204" pitchFamily="34" charset="0"/>
                <a:cs typeface="Times New Roman" panose="02020603050405020304" pitchFamily="18" charset="0"/>
              </a:rPr>
              <a:t>Barema’s</a:t>
            </a:r>
            <a:r>
              <a:rPr lang="fr-BE" dirty="0">
                <a:latin typeface="Calibri" panose="020F0502020204030204" pitchFamily="34" charset="0"/>
                <a:ea typeface="Calibri" panose="020F0502020204030204" pitchFamily="34" charset="0"/>
                <a:cs typeface="Times New Roman" panose="02020603050405020304" pitchFamily="18" charset="0"/>
              </a:rPr>
              <a:t> 100%</a:t>
            </a:r>
            <a:endParaRPr lang="fr-BE" dirty="0"/>
          </a:p>
        </p:txBody>
      </p:sp>
      <p:pic>
        <p:nvPicPr>
          <p:cNvPr id="4" name="Espace réservé du contenu 3"/>
          <p:cNvPicPr>
            <a:picLocks noGrp="1" noChangeAspect="1"/>
          </p:cNvPicPr>
          <p:nvPr>
            <p:ph idx="1"/>
          </p:nvPr>
        </p:nvPicPr>
        <p:blipFill>
          <a:blip r:embed="rId3"/>
          <a:stretch>
            <a:fillRect/>
          </a:stretch>
        </p:blipFill>
        <p:spPr>
          <a:xfrm>
            <a:off x="675862" y="1538017"/>
            <a:ext cx="7772400" cy="5183487"/>
          </a:xfrm>
          <a:prstGeom prst="rect">
            <a:avLst/>
          </a:prstGeom>
        </p:spPr>
      </p:pic>
    </p:spTree>
    <p:extLst>
      <p:ext uri="{BB962C8B-B14F-4D97-AF65-F5344CB8AC3E}">
        <p14:creationId xmlns:p14="http://schemas.microsoft.com/office/powerpoint/2010/main" val="2377934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f-ic">
  <a:themeElements>
    <a:clrScheme name="Raster">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3244</Words>
  <Application>Microsoft Office PowerPoint</Application>
  <PresentationFormat>Affichage à l'écran (4:3)</PresentationFormat>
  <Paragraphs>355</Paragraphs>
  <Slides>35</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35</vt:i4>
      </vt:variant>
    </vt:vector>
  </HeadingPairs>
  <TitlesOfParts>
    <vt:vector size="44" baseType="lpstr">
      <vt:lpstr>Arial</vt:lpstr>
      <vt:lpstr>Calibri</vt:lpstr>
      <vt:lpstr>Calibri Light</vt:lpstr>
      <vt:lpstr>Cambria</vt:lpstr>
      <vt:lpstr>Roboto Slab</vt:lpstr>
      <vt:lpstr>Symbol</vt:lpstr>
      <vt:lpstr>Wingdings</vt:lpstr>
      <vt:lpstr>Wingdings 2</vt:lpstr>
      <vt:lpstr>If-ic</vt:lpstr>
      <vt:lpstr>    Webinar UGIB/AUVB/AKVB UITrol IFIC 100%         – IFIC –  </vt:lpstr>
      <vt:lpstr>Inhoud presentatie</vt:lpstr>
      <vt:lpstr>IFIC loonmodel</vt:lpstr>
      <vt:lpstr>ontstaan van een nieuw loonmodel</vt:lpstr>
      <vt:lpstr>Waarom een nieuwe functieclassificatie /een nieuw loonmodel?</vt:lpstr>
      <vt:lpstr>Waarom een nieuwe functieclassificatie /een nieuw loonmodel?</vt:lpstr>
      <vt:lpstr>Basisprincipes van het nieuwe loonmodel</vt:lpstr>
      <vt:lpstr>Présentation PowerPoint</vt:lpstr>
      <vt:lpstr>Waarom een nieuw loonmodel:  IFIC Barema’s 100%</vt:lpstr>
      <vt:lpstr>Het nieuwe loonmodel:  basisprincipes</vt:lpstr>
      <vt:lpstr>Het nieuwe loonmodel: impact op de verloning van de verpleegkundigen (voorbeelden)</vt:lpstr>
      <vt:lpstr>Het nieuwe loonmodel:  basisprincipes</vt:lpstr>
      <vt:lpstr>Het nieuwe loonmodel:  basisprincipes</vt:lpstr>
      <vt:lpstr>La classification de fonctions IFIC</vt:lpstr>
      <vt:lpstr>Pourquoi une nouvelle classification de fonctions ?</vt:lpstr>
      <vt:lpstr>Qu’est ce qu’une classification de fonctions analytique ? </vt:lpstr>
      <vt:lpstr>Comment est établie une description de fonction (procédure 2021)</vt:lpstr>
      <vt:lpstr>Comment pondérer une fonction ?</vt:lpstr>
      <vt:lpstr>fonction de référence sectorielle</vt:lpstr>
      <vt:lpstr>Procédure d’entretien</vt:lpstr>
      <vt:lpstr>Entretien périodique des fonctions sectorielles </vt:lpstr>
      <vt:lpstr>Entretien périodique des fonctions sectorielles de référence</vt:lpstr>
      <vt:lpstr>Présentation PowerPoint</vt:lpstr>
      <vt:lpstr>Procédure d’entretien : principes</vt:lpstr>
      <vt:lpstr>Implementatie van ific</vt:lpstr>
      <vt:lpstr>Implementatie: context</vt:lpstr>
      <vt:lpstr>Wie heeft recht op het IFIC-barema 100% vanaf 01/07/2021?</vt:lpstr>
      <vt:lpstr>Bijzonder geval: werknemers met een bbt/bbk premie</vt:lpstr>
      <vt:lpstr>Keuzemoment voor bepaalde werknemers</vt:lpstr>
      <vt:lpstr>Hoe moet de werknemer zijn keuze maken?</vt:lpstr>
      <vt:lpstr>Hoe moet de werknemer zijn keuze maken?</vt:lpstr>
      <vt:lpstr>Les conséquences pour les travailleurs de l’implémentation des barèmes IFIC 100 % ?</vt:lpstr>
      <vt:lpstr>Modèle évolutif : mesures de transition barémique dans le cadre de l’entretien pérodique</vt:lpstr>
      <vt:lpstr>Modèle évolutif : Incitants et balises Afin de soutenir un modèle salariale qualitatif et fiable</vt:lpstr>
      <vt:lpstr>Synthèse</vt:lpstr>
    </vt:vector>
  </TitlesOfParts>
  <Manager/>
  <Company>if-ic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de fonctions secteurs de soins fédéraux</dc:title>
  <dc:subject/>
  <dc:creator>Didier Martens</dc:creator>
  <cp:keywords/>
  <dc:description/>
  <cp:lastModifiedBy>Deniz Avcioglu</cp:lastModifiedBy>
  <cp:revision>1621</cp:revision>
  <cp:lastPrinted>2020-10-09T09:12:55Z</cp:lastPrinted>
  <dcterms:created xsi:type="dcterms:W3CDTF">2012-05-03T12:35:00Z</dcterms:created>
  <dcterms:modified xsi:type="dcterms:W3CDTF">2021-06-25T18:52:38Z</dcterms:modified>
  <cp:category/>
</cp:coreProperties>
</file>