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707" r:id="rId1"/>
  </p:sldMasterIdLst>
  <p:notesMasterIdLst>
    <p:notesMasterId r:id="rId36"/>
  </p:notesMasterIdLst>
  <p:handoutMasterIdLst>
    <p:handoutMasterId r:id="rId37"/>
  </p:handoutMasterIdLst>
  <p:sldIdLst>
    <p:sldId id="934" r:id="rId2"/>
    <p:sldId id="971" r:id="rId3"/>
    <p:sldId id="955" r:id="rId4"/>
    <p:sldId id="937" r:id="rId5"/>
    <p:sldId id="959" r:id="rId6"/>
    <p:sldId id="975" r:id="rId7"/>
    <p:sldId id="938" r:id="rId8"/>
    <p:sldId id="976" r:id="rId9"/>
    <p:sldId id="960" r:id="rId10"/>
    <p:sldId id="977" r:id="rId11"/>
    <p:sldId id="980" r:id="rId12"/>
    <p:sldId id="953" r:id="rId13"/>
    <p:sldId id="956" r:id="rId14"/>
    <p:sldId id="954" r:id="rId15"/>
    <p:sldId id="946" r:id="rId16"/>
    <p:sldId id="940" r:id="rId17"/>
    <p:sldId id="941" r:id="rId18"/>
    <p:sldId id="978" r:id="rId19"/>
    <p:sldId id="958" r:id="rId20"/>
    <p:sldId id="950" r:id="rId21"/>
    <p:sldId id="963" r:id="rId22"/>
    <p:sldId id="952" r:id="rId23"/>
    <p:sldId id="944" r:id="rId24"/>
    <p:sldId id="957" r:id="rId25"/>
    <p:sldId id="984" r:id="rId26"/>
    <p:sldId id="985" r:id="rId27"/>
    <p:sldId id="991" r:id="rId28"/>
    <p:sldId id="990" r:id="rId29"/>
    <p:sldId id="986" r:id="rId30"/>
    <p:sldId id="987" r:id="rId31"/>
    <p:sldId id="988" r:id="rId32"/>
    <p:sldId id="989" r:id="rId33"/>
    <p:sldId id="983" r:id="rId34"/>
    <p:sldId id="981" r:id="rId35"/>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nevève Bouvy" initials="" lastIdx="1" clrIdx="0"/>
  <p:cmAuthor id="1" name="Gaëlle.Troukens" initials="G" lastIdx="32" clrIdx="1">
    <p:extLst>
      <p:ext uri="{19B8F6BF-5375-455C-9EA6-DF929625EA0E}">
        <p15:presenceInfo xmlns:p15="http://schemas.microsoft.com/office/powerpoint/2012/main" userId="S-1-5-21-3920620583-799956843-3984504475-5206" providerId="AD"/>
      </p:ext>
    </p:extLst>
  </p:cmAuthor>
  <p:cmAuthor id="2" name="Genevieve Bouvy" initials="GB" lastIdx="3" clrIdx="2">
    <p:extLst>
      <p:ext uri="{19B8F6BF-5375-455C-9EA6-DF929625EA0E}">
        <p15:presenceInfo xmlns:p15="http://schemas.microsoft.com/office/powerpoint/2012/main" userId="S-1-5-21-3920620583-799956843-3984504475-7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99CC00"/>
    <a:srgbClr val="CCFF33"/>
    <a:srgbClr val="CB7D0B"/>
    <a:srgbClr val="CC9900"/>
    <a:srgbClr val="33CC33"/>
    <a:srgbClr val="F29916"/>
    <a:srgbClr val="EF5C21"/>
    <a:srgbClr val="336699"/>
    <a:srgbClr val="8FA8D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5332" autoAdjust="0"/>
  </p:normalViewPr>
  <p:slideViewPr>
    <p:cSldViewPr snapToGrid="0" snapToObjects="1">
      <p:cViewPr varScale="1">
        <p:scale>
          <a:sx n="86" d="100"/>
          <a:sy n="86" d="100"/>
        </p:scale>
        <p:origin x="1315" y="48"/>
      </p:cViewPr>
      <p:guideLst>
        <p:guide orient="horz" pos="2160"/>
        <p:guide pos="2880"/>
      </p:guideLst>
    </p:cSldViewPr>
  </p:slideViewPr>
  <p:outlineViewPr>
    <p:cViewPr>
      <p:scale>
        <a:sx n="33" d="100"/>
        <a:sy n="33" d="100"/>
      </p:scale>
      <p:origin x="0" y="-5931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9" d="100"/>
          <a:sy n="89" d="100"/>
        </p:scale>
        <p:origin x="-3472" y="-10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69166-77CF-43E0-A94C-C19545EEEE9A}" type="doc">
      <dgm:prSet loTypeId="urn:microsoft.com/office/officeart/2005/8/layout/arrow1" loCatId="process" qsTypeId="urn:microsoft.com/office/officeart/2005/8/quickstyle/simple2" qsCatId="simple" csTypeId="urn:microsoft.com/office/officeart/2005/8/colors/colorful2" csCatId="colorful" phldr="1"/>
      <dgm:spPr/>
      <dgm:t>
        <a:bodyPr/>
        <a:lstStyle/>
        <a:p>
          <a:endParaRPr lang="fr-FR"/>
        </a:p>
      </dgm:t>
    </dgm:pt>
    <dgm:pt modelId="{ED06E051-D16C-4B2B-AD52-7FBD902B1115}">
      <dgm:prSet phldrT="[Texte]" custT="1"/>
      <dgm:spPr>
        <a:solidFill>
          <a:srgbClr val="F29916"/>
        </a:solidFill>
        <a:ln>
          <a:solidFill>
            <a:srgbClr val="FFC000"/>
          </a:solidFill>
        </a:ln>
      </dgm:spPr>
      <dgm:t>
        <a:bodyPr/>
        <a:lstStyle/>
        <a:p>
          <a:r>
            <a:rPr lang="fr-FR" sz="2400" dirty="0">
              <a:latin typeface="Calibri" panose="020F0502020204030204" pitchFamily="34" charset="0"/>
              <a:cs typeface="Calibri" panose="020F0502020204030204" pitchFamily="34" charset="0"/>
            </a:rPr>
            <a:t>Comparative</a:t>
          </a:r>
        </a:p>
      </dgm:t>
    </dgm:pt>
    <dgm:pt modelId="{B234C7B0-BD67-4CDF-B091-4881592A95C6}" type="parTrans" cxnId="{69BF03F4-903C-42C4-B241-ECEE28B51745}">
      <dgm:prSet/>
      <dgm:spPr/>
      <dgm:t>
        <a:bodyPr/>
        <a:lstStyle/>
        <a:p>
          <a:endParaRPr lang="fr-FR" sz="1800">
            <a:latin typeface="Calibri" panose="020F0502020204030204" pitchFamily="34" charset="0"/>
            <a:cs typeface="Calibri" panose="020F0502020204030204" pitchFamily="34" charset="0"/>
          </a:endParaRPr>
        </a:p>
      </dgm:t>
    </dgm:pt>
    <dgm:pt modelId="{2D710E26-C7B1-4220-ACA6-7EB3E7AF7AB8}" type="sibTrans" cxnId="{69BF03F4-903C-42C4-B241-ECEE28B51745}">
      <dgm:prSet/>
      <dgm:spPr/>
      <dgm:t>
        <a:bodyPr/>
        <a:lstStyle/>
        <a:p>
          <a:endParaRPr lang="fr-FR" sz="1800">
            <a:latin typeface="Calibri" panose="020F0502020204030204" pitchFamily="34" charset="0"/>
            <a:cs typeface="Calibri" panose="020F0502020204030204" pitchFamily="34" charset="0"/>
          </a:endParaRPr>
        </a:p>
      </dgm:t>
    </dgm:pt>
    <dgm:pt modelId="{DE1691CC-39B9-4F56-B34D-CEE7BA3E57DE}">
      <dgm:prSet phldrT="[Texte]" custT="1"/>
      <dgm:spPr>
        <a:solidFill>
          <a:srgbClr val="92D050"/>
        </a:solidFill>
        <a:ln>
          <a:solidFill>
            <a:srgbClr val="92D050"/>
          </a:solidFill>
        </a:ln>
      </dgm:spPr>
      <dgm:t>
        <a:bodyPr/>
        <a:lstStyle/>
        <a:p>
          <a:r>
            <a:rPr lang="fr-FR" sz="2800" dirty="0">
              <a:latin typeface="Calibri" panose="020F0502020204030204" pitchFamily="34" charset="0"/>
              <a:cs typeface="Calibri" panose="020F0502020204030204" pitchFamily="34" charset="0"/>
            </a:rPr>
            <a:t>Analytique</a:t>
          </a:r>
        </a:p>
      </dgm:t>
    </dgm:pt>
    <dgm:pt modelId="{ACFC2592-679A-4E55-98AD-416DFCCC2D14}" type="parTrans" cxnId="{9C95322C-E1AC-47DE-B015-5D2ED8A96EFC}">
      <dgm:prSet/>
      <dgm:spPr/>
      <dgm:t>
        <a:bodyPr/>
        <a:lstStyle/>
        <a:p>
          <a:endParaRPr lang="fr-FR" sz="1800">
            <a:latin typeface="Calibri" panose="020F0502020204030204" pitchFamily="34" charset="0"/>
            <a:cs typeface="Calibri" panose="020F0502020204030204" pitchFamily="34" charset="0"/>
          </a:endParaRPr>
        </a:p>
      </dgm:t>
    </dgm:pt>
    <dgm:pt modelId="{84BA116D-4530-4C4F-B693-C5BDA2D8AEF3}" type="sibTrans" cxnId="{9C95322C-E1AC-47DE-B015-5D2ED8A96EFC}">
      <dgm:prSet/>
      <dgm:spPr/>
      <dgm:t>
        <a:bodyPr/>
        <a:lstStyle/>
        <a:p>
          <a:endParaRPr lang="fr-FR" sz="1800">
            <a:latin typeface="Calibri" panose="020F0502020204030204" pitchFamily="34" charset="0"/>
            <a:cs typeface="Calibri" panose="020F0502020204030204" pitchFamily="34" charset="0"/>
          </a:endParaRPr>
        </a:p>
      </dgm:t>
    </dgm:pt>
    <dgm:pt modelId="{99F8C54B-1567-4588-9C88-6E146A67A545}" type="pres">
      <dgm:prSet presAssocID="{5FE69166-77CF-43E0-A94C-C19545EEEE9A}" presName="cycle" presStyleCnt="0">
        <dgm:presLayoutVars>
          <dgm:dir/>
          <dgm:resizeHandles val="exact"/>
        </dgm:presLayoutVars>
      </dgm:prSet>
      <dgm:spPr/>
    </dgm:pt>
    <dgm:pt modelId="{FA8B12F8-F134-4727-900D-2693432D4A6C}" type="pres">
      <dgm:prSet presAssocID="{ED06E051-D16C-4B2B-AD52-7FBD902B1115}" presName="arrow" presStyleLbl="node1" presStyleIdx="0" presStyleCnt="2" custScaleX="100005" custScaleY="100204" custRadScaleRad="100728" custRadScaleInc="-3575">
        <dgm:presLayoutVars>
          <dgm:bulletEnabled val="1"/>
        </dgm:presLayoutVars>
      </dgm:prSet>
      <dgm:spPr/>
    </dgm:pt>
    <dgm:pt modelId="{32AD67A6-B392-4677-8A4E-898F23A4F33D}" type="pres">
      <dgm:prSet presAssocID="{DE1691CC-39B9-4F56-B34D-CEE7BA3E57DE}" presName="arrow" presStyleLbl="node1" presStyleIdx="1" presStyleCnt="2" custScaleX="100005" custScaleY="100104">
        <dgm:presLayoutVars>
          <dgm:bulletEnabled val="1"/>
        </dgm:presLayoutVars>
      </dgm:prSet>
      <dgm:spPr/>
    </dgm:pt>
  </dgm:ptLst>
  <dgm:cxnLst>
    <dgm:cxn modelId="{3CDAAE1D-BC8D-426E-AFB3-5491A1037C7E}" type="presOf" srcId="{ED06E051-D16C-4B2B-AD52-7FBD902B1115}" destId="{FA8B12F8-F134-4727-900D-2693432D4A6C}" srcOrd="0" destOrd="0" presId="urn:microsoft.com/office/officeart/2005/8/layout/arrow1"/>
    <dgm:cxn modelId="{C2CA0F1E-A5AD-4EC9-ABFB-26B58261D038}" type="presOf" srcId="{5FE69166-77CF-43E0-A94C-C19545EEEE9A}" destId="{99F8C54B-1567-4588-9C88-6E146A67A545}" srcOrd="0" destOrd="0" presId="urn:microsoft.com/office/officeart/2005/8/layout/arrow1"/>
    <dgm:cxn modelId="{9C95322C-E1AC-47DE-B015-5D2ED8A96EFC}" srcId="{5FE69166-77CF-43E0-A94C-C19545EEEE9A}" destId="{DE1691CC-39B9-4F56-B34D-CEE7BA3E57DE}" srcOrd="1" destOrd="0" parTransId="{ACFC2592-679A-4E55-98AD-416DFCCC2D14}" sibTransId="{84BA116D-4530-4C4F-B693-C5BDA2D8AEF3}"/>
    <dgm:cxn modelId="{9DCB58A7-02F0-4227-B43D-797210A233A4}" type="presOf" srcId="{DE1691CC-39B9-4F56-B34D-CEE7BA3E57DE}" destId="{32AD67A6-B392-4677-8A4E-898F23A4F33D}" srcOrd="0" destOrd="0" presId="urn:microsoft.com/office/officeart/2005/8/layout/arrow1"/>
    <dgm:cxn modelId="{69BF03F4-903C-42C4-B241-ECEE28B51745}" srcId="{5FE69166-77CF-43E0-A94C-C19545EEEE9A}" destId="{ED06E051-D16C-4B2B-AD52-7FBD902B1115}" srcOrd="0" destOrd="0" parTransId="{B234C7B0-BD67-4CDF-B091-4881592A95C6}" sibTransId="{2D710E26-C7B1-4220-ACA6-7EB3E7AF7AB8}"/>
    <dgm:cxn modelId="{8DB7D3E0-6BBF-4BE8-8B41-253784201956}" type="presParOf" srcId="{99F8C54B-1567-4588-9C88-6E146A67A545}" destId="{FA8B12F8-F134-4727-900D-2693432D4A6C}" srcOrd="0" destOrd="0" presId="urn:microsoft.com/office/officeart/2005/8/layout/arrow1"/>
    <dgm:cxn modelId="{A206669F-A178-40E6-88DF-31DA47373253}" type="presParOf" srcId="{99F8C54B-1567-4588-9C88-6E146A67A545}" destId="{32AD67A6-B392-4677-8A4E-898F23A4F33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D70CF6-7714-D541-8A35-3A5780BF8752}"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nl-NL"/>
        </a:p>
      </dgm:t>
    </dgm:pt>
    <dgm:pt modelId="{BE1A31A5-3252-D842-B4F6-823F6C246F21}">
      <dgm:prSet phldrT="[Tekst]" custT="1"/>
      <dgm:spPr>
        <a:solidFill>
          <a:srgbClr val="92D050"/>
        </a:solidFill>
        <a:ln>
          <a:solidFill>
            <a:srgbClr val="00B050"/>
          </a:solidFill>
        </a:ln>
      </dgm:spPr>
      <dgm:t>
        <a:bodyPr/>
        <a:lstStyle/>
        <a:p>
          <a:r>
            <a:rPr lang="fr-BE" sz="1400" b="1" noProof="0" dirty="0">
              <a:solidFill>
                <a:schemeClr val="bg1"/>
              </a:solidFill>
              <a:latin typeface="Calibri Light" panose="020F0302020204030204" pitchFamily="34" charset="0"/>
              <a:cs typeface="Calibri Light" panose="020F0302020204030204" pitchFamily="34" charset="0"/>
            </a:rPr>
            <a:t>Travail technique inventaire (listes de fonctions à décrire ou à adapter)</a:t>
          </a:r>
        </a:p>
      </dgm:t>
    </dgm:pt>
    <dgm:pt modelId="{9EA45D90-3BDF-0E47-BF46-EAF61D89BB82}" type="parTrans" cxnId="{11CE201E-9369-D24D-81DC-300AB3F6840B}">
      <dgm:prSet/>
      <dgm:spPr/>
      <dgm:t>
        <a:bodyPr/>
        <a:lstStyle/>
        <a:p>
          <a:endParaRPr lang="nl-NL">
            <a:solidFill>
              <a:srgbClr val="000000"/>
            </a:solidFill>
          </a:endParaRPr>
        </a:p>
      </dgm:t>
    </dgm:pt>
    <dgm:pt modelId="{1F600440-0BD9-C246-905D-7A675DA4C0C6}" type="sibTrans" cxnId="{11CE201E-9369-D24D-81DC-300AB3F6840B}">
      <dgm:prSet/>
      <dgm:spPr/>
      <dgm:t>
        <a:bodyPr/>
        <a:lstStyle/>
        <a:p>
          <a:endParaRPr lang="nl-BE" noProof="0" dirty="0">
            <a:solidFill>
              <a:schemeClr val="tx1">
                <a:lumMod val="65000"/>
                <a:lumOff val="35000"/>
              </a:schemeClr>
            </a:solidFill>
          </a:endParaRPr>
        </a:p>
      </dgm:t>
    </dgm:pt>
    <dgm:pt modelId="{3608FCFF-17D2-A14E-BF05-D1790818BFE2}">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Discussions paritaires groupe de travail technique </a:t>
          </a:r>
          <a:r>
            <a:rPr lang="fr-BE" sz="1200" b="0" noProof="0" dirty="0">
              <a:latin typeface="Calibri Light" panose="020F0302020204030204" pitchFamily="34" charset="0"/>
              <a:cs typeface="Calibri Light" panose="020F0302020204030204" pitchFamily="34" charset="0"/>
            </a:rPr>
            <a:t>(e</a:t>
          </a:r>
          <a:r>
            <a:rPr lang="fr-BE" sz="1200" b="0" dirty="0" err="1"/>
            <a:t>xperts</a:t>
          </a:r>
          <a:r>
            <a:rPr lang="fr-BE" sz="1200" b="0" dirty="0"/>
            <a:t> en classification de fonctions</a:t>
          </a:r>
          <a:r>
            <a:rPr lang="fr-BE" sz="1200" dirty="0"/>
            <a:t>, juristes, responsables RH) </a:t>
          </a:r>
          <a:endParaRPr lang="fr-BE" sz="1200" b="1" noProof="0" dirty="0">
            <a:latin typeface="Calibri Light" panose="020F0302020204030204" pitchFamily="34" charset="0"/>
            <a:cs typeface="Calibri Light" panose="020F0302020204030204" pitchFamily="34" charset="0"/>
          </a:endParaRPr>
        </a:p>
      </dgm:t>
    </dgm:pt>
    <dgm:pt modelId="{83029958-5688-454C-B5A2-410188588EBD}" type="parTrans" cxnId="{9A3343F8-9E83-8544-A4EF-14991C94A61C}">
      <dgm:prSet/>
      <dgm:spPr/>
      <dgm:t>
        <a:bodyPr/>
        <a:lstStyle/>
        <a:p>
          <a:endParaRPr lang="nl-NL">
            <a:solidFill>
              <a:srgbClr val="000000"/>
            </a:solidFill>
          </a:endParaRPr>
        </a:p>
      </dgm:t>
    </dgm:pt>
    <dgm:pt modelId="{4D94EE44-4836-5D4C-A116-EDEF5D9F2019}" type="sibTrans" cxnId="{9A3343F8-9E83-8544-A4EF-14991C94A61C}">
      <dgm:prSet/>
      <dgm:spPr/>
      <dgm:t>
        <a:bodyPr/>
        <a:lstStyle/>
        <a:p>
          <a:endParaRPr lang="nl-BE" noProof="0" dirty="0">
            <a:solidFill>
              <a:schemeClr val="tx1">
                <a:lumMod val="65000"/>
                <a:lumOff val="35000"/>
              </a:schemeClr>
            </a:solidFill>
          </a:endParaRPr>
        </a:p>
      </dgm:t>
    </dgm:pt>
    <dgm:pt modelId="{904CFE7A-C0E2-4C48-86FE-C7645F33749B}">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Momentanément 221 descriptions de fonctions </a:t>
          </a:r>
        </a:p>
      </dgm:t>
    </dgm:pt>
    <dgm:pt modelId="{E69A7B01-3EF1-C047-B9D8-6FFEF8468211}" type="parTrans" cxnId="{F83DFDA4-3006-D94A-A605-9FA9F420263F}">
      <dgm:prSet/>
      <dgm:spPr/>
      <dgm:t>
        <a:bodyPr/>
        <a:lstStyle/>
        <a:p>
          <a:endParaRPr lang="nl-NL">
            <a:solidFill>
              <a:srgbClr val="000000"/>
            </a:solidFill>
          </a:endParaRPr>
        </a:p>
      </dgm:t>
    </dgm:pt>
    <dgm:pt modelId="{F93A7EEC-F583-C84D-968E-04AA6145683C}" type="sibTrans" cxnId="{F83DFDA4-3006-D94A-A605-9FA9F420263F}">
      <dgm:prSet/>
      <dgm:spPr/>
      <dgm:t>
        <a:bodyPr/>
        <a:lstStyle/>
        <a:p>
          <a:endParaRPr lang="nl-BE" noProof="0" dirty="0">
            <a:solidFill>
              <a:srgbClr val="000000"/>
            </a:solidFill>
          </a:endParaRPr>
        </a:p>
      </dgm:t>
    </dgm:pt>
    <dgm:pt modelId="{86E15DA1-D813-CD42-A50D-F3E6C6E8B523}">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Enquêtes (interviews, enquêtes en ligne)</a:t>
          </a:r>
        </a:p>
      </dgm:t>
    </dgm:pt>
    <dgm:pt modelId="{94756C9D-B4BE-E249-81BA-DD04DF6CD1A0}" type="parTrans" cxnId="{D93FF657-B752-364E-9BCA-D85DA9014331}">
      <dgm:prSet/>
      <dgm:spPr/>
      <dgm:t>
        <a:bodyPr/>
        <a:lstStyle/>
        <a:p>
          <a:endParaRPr lang="nl-NL"/>
        </a:p>
      </dgm:t>
    </dgm:pt>
    <dgm:pt modelId="{E4AC1744-83D6-A74D-A6D1-8BED58C11DC7}" type="sibTrans" cxnId="{D93FF657-B752-364E-9BCA-D85DA9014331}">
      <dgm:prSet/>
      <dgm:spPr/>
      <dgm:t>
        <a:bodyPr/>
        <a:lstStyle/>
        <a:p>
          <a:endParaRPr lang="nl-BE" noProof="0" dirty="0">
            <a:solidFill>
              <a:schemeClr val="tx1">
                <a:lumMod val="65000"/>
                <a:lumOff val="35000"/>
              </a:schemeClr>
            </a:solidFill>
          </a:endParaRPr>
        </a:p>
      </dgm:t>
    </dgm:pt>
    <dgm:pt modelId="{302F46C3-B032-F44D-897C-3D23BF2C0C5C}">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Projet de description</a:t>
          </a:r>
        </a:p>
      </dgm:t>
    </dgm:pt>
    <dgm:pt modelId="{27BB8FC9-197B-4A4A-887D-06C5FCAD392E}" type="parTrans" cxnId="{E4F24318-A102-D841-86FD-54D8D9F004FC}">
      <dgm:prSet/>
      <dgm:spPr/>
      <dgm:t>
        <a:bodyPr/>
        <a:lstStyle/>
        <a:p>
          <a:endParaRPr lang="nl-NL"/>
        </a:p>
      </dgm:t>
    </dgm:pt>
    <dgm:pt modelId="{0F22A4BE-98BA-1F46-99DA-2F254AF0B8DE}" type="sibTrans" cxnId="{E4F24318-A102-D841-86FD-54D8D9F004FC}">
      <dgm:prSet/>
      <dgm:spPr/>
      <dgm:t>
        <a:bodyPr/>
        <a:lstStyle/>
        <a:p>
          <a:endParaRPr lang="nl-BE" noProof="0" dirty="0">
            <a:solidFill>
              <a:schemeClr val="tx1">
                <a:lumMod val="65000"/>
                <a:lumOff val="35000"/>
              </a:schemeClr>
            </a:solidFill>
          </a:endParaRPr>
        </a:p>
      </dgm:t>
    </dgm:pt>
    <dgm:pt modelId="{1652852C-8A55-774F-8FF7-E36388C06A72}">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Débat tables rondes (organisations professionnelles, travailleurs, N+1)</a:t>
          </a:r>
        </a:p>
      </dgm:t>
    </dgm:pt>
    <dgm:pt modelId="{B47BE44C-7CD2-BC4B-B99D-F6C44E027F53}" type="parTrans" cxnId="{862DFE69-87B1-5241-B701-7FE5493E04F1}">
      <dgm:prSet/>
      <dgm:spPr/>
      <dgm:t>
        <a:bodyPr/>
        <a:lstStyle/>
        <a:p>
          <a:endParaRPr lang="nl-NL"/>
        </a:p>
      </dgm:t>
    </dgm:pt>
    <dgm:pt modelId="{584F307E-68D8-C342-B10B-3822D413F91C}" type="sibTrans" cxnId="{862DFE69-87B1-5241-B701-7FE5493E04F1}">
      <dgm:prSet/>
      <dgm:spPr/>
      <dgm:t>
        <a:bodyPr/>
        <a:lstStyle/>
        <a:p>
          <a:endParaRPr lang="nl-BE" noProof="0" dirty="0">
            <a:solidFill>
              <a:schemeClr val="tx1">
                <a:lumMod val="65000"/>
                <a:lumOff val="35000"/>
              </a:schemeClr>
            </a:solidFill>
          </a:endParaRPr>
        </a:p>
      </dgm:t>
    </dgm:pt>
    <dgm:pt modelId="{8F0410F9-F758-4867-8DEC-750CE639D493}">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Entretien annuel (adaptations, ajouts et suppressions)</a:t>
          </a:r>
        </a:p>
      </dgm:t>
    </dgm:pt>
    <dgm:pt modelId="{28861F8B-2BAA-48F5-9BA4-EDA34C30CC49}" type="parTrans" cxnId="{7AB028BC-B7DC-4B14-B6E1-6A67195D0385}">
      <dgm:prSet/>
      <dgm:spPr/>
      <dgm:t>
        <a:bodyPr/>
        <a:lstStyle/>
        <a:p>
          <a:endParaRPr lang="fr-FR"/>
        </a:p>
      </dgm:t>
    </dgm:pt>
    <dgm:pt modelId="{8FDB1CFC-DDB6-40B9-AE87-B638BD49B779}" type="sibTrans" cxnId="{7AB028BC-B7DC-4B14-B6E1-6A67195D0385}">
      <dgm:prSet/>
      <dgm:spPr/>
      <dgm:t>
        <a:bodyPr/>
        <a:lstStyle/>
        <a:p>
          <a:endParaRPr lang="fr-FR"/>
        </a:p>
      </dgm:t>
    </dgm:pt>
    <dgm:pt modelId="{CC6C8802-737A-9143-9AA9-1555B0CA38B1}">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Validation par les partenaires sociaux</a:t>
          </a:r>
        </a:p>
      </dgm:t>
    </dgm:pt>
    <dgm:pt modelId="{90D8E1ED-8EED-214D-B408-D54A02E7E102}" type="sibTrans" cxnId="{294B836A-E89A-A24C-BFA0-2FBB60D3E153}">
      <dgm:prSet/>
      <dgm:spPr/>
      <dgm:t>
        <a:bodyPr/>
        <a:lstStyle/>
        <a:p>
          <a:endParaRPr lang="nl-BE" noProof="0" dirty="0">
            <a:solidFill>
              <a:schemeClr val="tx1">
                <a:lumMod val="65000"/>
                <a:lumOff val="35000"/>
              </a:schemeClr>
            </a:solidFill>
          </a:endParaRPr>
        </a:p>
      </dgm:t>
    </dgm:pt>
    <dgm:pt modelId="{4B09999E-4863-884F-8B89-7B16546B0C1C}" type="parTrans" cxnId="{294B836A-E89A-A24C-BFA0-2FBB60D3E153}">
      <dgm:prSet/>
      <dgm:spPr/>
      <dgm:t>
        <a:bodyPr/>
        <a:lstStyle/>
        <a:p>
          <a:endParaRPr lang="fr-FR">
            <a:solidFill>
              <a:srgbClr val="000000"/>
            </a:solidFill>
          </a:endParaRPr>
        </a:p>
      </dgm:t>
    </dgm:pt>
    <dgm:pt modelId="{3D33EC2B-38A2-4D49-A664-03A690F1028C}">
      <dgm:prSet phldrT="[Tekst]" custT="1"/>
      <dgm:spPr>
        <a:solidFill>
          <a:srgbClr val="FFC000"/>
        </a:solidFill>
      </dgm:spPr>
      <dgm:t>
        <a:bodyPr/>
        <a:lstStyle/>
        <a:p>
          <a:r>
            <a:rPr lang="fr-BE" sz="1400" b="1" noProof="0" dirty="0">
              <a:latin typeface="Calibri Light" panose="020F0302020204030204" pitchFamily="34" charset="0"/>
              <a:cs typeface="Calibri Light" panose="020F0302020204030204" pitchFamily="34" charset="0"/>
            </a:rPr>
            <a:t>Validation des partenaires sociaux</a:t>
          </a:r>
        </a:p>
      </dgm:t>
    </dgm:pt>
    <dgm:pt modelId="{5C55B638-6B36-4115-96CE-7D7988A59FC9}" type="parTrans" cxnId="{C3ED2733-991A-4703-BF22-241B35814B7C}">
      <dgm:prSet/>
      <dgm:spPr/>
      <dgm:t>
        <a:bodyPr/>
        <a:lstStyle/>
        <a:p>
          <a:endParaRPr lang="nl-NL"/>
        </a:p>
      </dgm:t>
    </dgm:pt>
    <dgm:pt modelId="{3303BEB2-E4B2-4DE8-A790-B4A85B295ECB}" type="sibTrans" cxnId="{C3ED2733-991A-4703-BF22-241B35814B7C}">
      <dgm:prSet/>
      <dgm:spPr/>
      <dgm:t>
        <a:bodyPr/>
        <a:lstStyle/>
        <a:p>
          <a:endParaRPr lang="nl-NL"/>
        </a:p>
      </dgm:t>
    </dgm:pt>
    <dgm:pt modelId="{5735C9A5-2842-4EEB-AAC1-986B437C9219}" type="pres">
      <dgm:prSet presAssocID="{7DD70CF6-7714-D541-8A35-3A5780BF8752}" presName="diagram" presStyleCnt="0">
        <dgm:presLayoutVars>
          <dgm:dir/>
          <dgm:resizeHandles val="exact"/>
        </dgm:presLayoutVars>
      </dgm:prSet>
      <dgm:spPr/>
    </dgm:pt>
    <dgm:pt modelId="{BB39A0C6-2210-444D-A4AA-FAEF5C534BB9}" type="pres">
      <dgm:prSet presAssocID="{BE1A31A5-3252-D842-B4F6-823F6C246F21}" presName="node" presStyleLbl="node1" presStyleIdx="0" presStyleCnt="9">
        <dgm:presLayoutVars>
          <dgm:bulletEnabled val="1"/>
        </dgm:presLayoutVars>
      </dgm:prSet>
      <dgm:spPr/>
    </dgm:pt>
    <dgm:pt modelId="{B287FCD9-772A-42C7-BCA5-BFC04E7E2EAE}" type="pres">
      <dgm:prSet presAssocID="{1F600440-0BD9-C246-905D-7A675DA4C0C6}" presName="sibTrans" presStyleLbl="sibTrans2D1" presStyleIdx="0" presStyleCnt="8"/>
      <dgm:spPr/>
    </dgm:pt>
    <dgm:pt modelId="{3641907E-40CE-4FEB-BDB1-CDB128EED69C}" type="pres">
      <dgm:prSet presAssocID="{1F600440-0BD9-C246-905D-7A675DA4C0C6}" presName="connectorText" presStyleLbl="sibTrans2D1" presStyleIdx="0" presStyleCnt="8"/>
      <dgm:spPr/>
    </dgm:pt>
    <dgm:pt modelId="{1861A8C7-95FC-470E-B271-9D491E4F56B7}" type="pres">
      <dgm:prSet presAssocID="{CC6C8802-737A-9143-9AA9-1555B0CA38B1}" presName="node" presStyleLbl="node1" presStyleIdx="1" presStyleCnt="9">
        <dgm:presLayoutVars>
          <dgm:bulletEnabled val="1"/>
        </dgm:presLayoutVars>
      </dgm:prSet>
      <dgm:spPr/>
    </dgm:pt>
    <dgm:pt modelId="{375B0C80-A25F-4822-8166-81C9312681F2}" type="pres">
      <dgm:prSet presAssocID="{90D8E1ED-8EED-214D-B408-D54A02E7E102}" presName="sibTrans" presStyleLbl="sibTrans2D1" presStyleIdx="1" presStyleCnt="8"/>
      <dgm:spPr/>
    </dgm:pt>
    <dgm:pt modelId="{7C8C37DC-A54D-4319-801F-27CD81208335}" type="pres">
      <dgm:prSet presAssocID="{90D8E1ED-8EED-214D-B408-D54A02E7E102}" presName="connectorText" presStyleLbl="sibTrans2D1" presStyleIdx="1" presStyleCnt="8"/>
      <dgm:spPr/>
    </dgm:pt>
    <dgm:pt modelId="{1E0B7B42-D6B8-4FD5-B46E-92B6CF3BECD5}" type="pres">
      <dgm:prSet presAssocID="{86E15DA1-D813-CD42-A50D-F3E6C6E8B523}" presName="node" presStyleLbl="node1" presStyleIdx="2" presStyleCnt="9">
        <dgm:presLayoutVars>
          <dgm:bulletEnabled val="1"/>
        </dgm:presLayoutVars>
      </dgm:prSet>
      <dgm:spPr/>
    </dgm:pt>
    <dgm:pt modelId="{151333C6-1B69-4311-9F36-CF2ADF92C559}" type="pres">
      <dgm:prSet presAssocID="{E4AC1744-83D6-A74D-A6D1-8BED58C11DC7}" presName="sibTrans" presStyleLbl="sibTrans2D1" presStyleIdx="2" presStyleCnt="8"/>
      <dgm:spPr/>
    </dgm:pt>
    <dgm:pt modelId="{01C3E0DA-1138-4E2A-9481-B2EE1A6C571D}" type="pres">
      <dgm:prSet presAssocID="{E4AC1744-83D6-A74D-A6D1-8BED58C11DC7}" presName="connectorText" presStyleLbl="sibTrans2D1" presStyleIdx="2" presStyleCnt="8"/>
      <dgm:spPr/>
    </dgm:pt>
    <dgm:pt modelId="{A06404C1-C55D-44BF-BE24-D10F27517292}" type="pres">
      <dgm:prSet presAssocID="{302F46C3-B032-F44D-897C-3D23BF2C0C5C}" presName="node" presStyleLbl="node1" presStyleIdx="3" presStyleCnt="9" custLinFactNeighborX="-669" custLinFactNeighborY="-1115">
        <dgm:presLayoutVars>
          <dgm:bulletEnabled val="1"/>
        </dgm:presLayoutVars>
      </dgm:prSet>
      <dgm:spPr/>
    </dgm:pt>
    <dgm:pt modelId="{CC8EBB9B-65ED-4961-858C-CF377E1BE779}" type="pres">
      <dgm:prSet presAssocID="{0F22A4BE-98BA-1F46-99DA-2F254AF0B8DE}" presName="sibTrans" presStyleLbl="sibTrans2D1" presStyleIdx="3" presStyleCnt="8"/>
      <dgm:spPr/>
    </dgm:pt>
    <dgm:pt modelId="{344F11C3-4DC4-4843-905D-3CE31EECCB8F}" type="pres">
      <dgm:prSet presAssocID="{0F22A4BE-98BA-1F46-99DA-2F254AF0B8DE}" presName="connectorText" presStyleLbl="sibTrans2D1" presStyleIdx="3" presStyleCnt="8"/>
      <dgm:spPr/>
    </dgm:pt>
    <dgm:pt modelId="{A66E2F78-38E9-47F8-B0BC-BDC8817CB48C}" type="pres">
      <dgm:prSet presAssocID="{1652852C-8A55-774F-8FF7-E36388C06A72}" presName="node" presStyleLbl="node1" presStyleIdx="4" presStyleCnt="9">
        <dgm:presLayoutVars>
          <dgm:bulletEnabled val="1"/>
        </dgm:presLayoutVars>
      </dgm:prSet>
      <dgm:spPr/>
    </dgm:pt>
    <dgm:pt modelId="{6F05EC01-662B-43A3-9B84-4CB440748073}" type="pres">
      <dgm:prSet presAssocID="{584F307E-68D8-C342-B10B-3822D413F91C}" presName="sibTrans" presStyleLbl="sibTrans2D1" presStyleIdx="4" presStyleCnt="8"/>
      <dgm:spPr/>
    </dgm:pt>
    <dgm:pt modelId="{AFE6F47D-87D9-4C91-85B0-ADBD2CD7DC8F}" type="pres">
      <dgm:prSet presAssocID="{584F307E-68D8-C342-B10B-3822D413F91C}" presName="connectorText" presStyleLbl="sibTrans2D1" presStyleIdx="4" presStyleCnt="8"/>
      <dgm:spPr/>
    </dgm:pt>
    <dgm:pt modelId="{DD83C2A7-4758-4140-BE22-5AD4FA0957CA}" type="pres">
      <dgm:prSet presAssocID="{3608FCFF-17D2-A14E-BF05-D1790818BFE2}" presName="node" presStyleLbl="node1" presStyleIdx="5" presStyleCnt="9" custScaleX="104907" custScaleY="104570">
        <dgm:presLayoutVars>
          <dgm:bulletEnabled val="1"/>
        </dgm:presLayoutVars>
      </dgm:prSet>
      <dgm:spPr/>
    </dgm:pt>
    <dgm:pt modelId="{32E2D5C0-0B29-4F08-804C-01D12F99FED6}" type="pres">
      <dgm:prSet presAssocID="{4D94EE44-4836-5D4C-A116-EDEF5D9F2019}" presName="sibTrans" presStyleLbl="sibTrans2D1" presStyleIdx="5" presStyleCnt="8"/>
      <dgm:spPr/>
    </dgm:pt>
    <dgm:pt modelId="{ABB80229-BEEB-4F3C-A5F2-F6D22E1DEC33}" type="pres">
      <dgm:prSet presAssocID="{4D94EE44-4836-5D4C-A116-EDEF5D9F2019}" presName="connectorText" presStyleLbl="sibTrans2D1" presStyleIdx="5" presStyleCnt="8"/>
      <dgm:spPr/>
    </dgm:pt>
    <dgm:pt modelId="{1FB97970-D8EF-4C08-836A-B723331FCE1D}" type="pres">
      <dgm:prSet presAssocID="{3D33EC2B-38A2-4D49-A664-03A690F1028C}" presName="node" presStyleLbl="node1" presStyleIdx="6" presStyleCnt="9">
        <dgm:presLayoutVars>
          <dgm:bulletEnabled val="1"/>
        </dgm:presLayoutVars>
      </dgm:prSet>
      <dgm:spPr/>
    </dgm:pt>
    <dgm:pt modelId="{20CB4B5E-B09C-427A-B27F-013B9C50BAAF}" type="pres">
      <dgm:prSet presAssocID="{3303BEB2-E4B2-4DE8-A790-B4A85B295ECB}" presName="sibTrans" presStyleLbl="sibTrans2D1" presStyleIdx="6" presStyleCnt="8"/>
      <dgm:spPr/>
    </dgm:pt>
    <dgm:pt modelId="{F0AD6E0F-51B4-4AA5-8EDC-84870EE4CE2B}" type="pres">
      <dgm:prSet presAssocID="{3303BEB2-E4B2-4DE8-A790-B4A85B295ECB}" presName="connectorText" presStyleLbl="sibTrans2D1" presStyleIdx="6" presStyleCnt="8"/>
      <dgm:spPr/>
    </dgm:pt>
    <dgm:pt modelId="{F775063F-B581-4C58-B74A-BE7EE73586E4}" type="pres">
      <dgm:prSet presAssocID="{904CFE7A-C0E2-4C48-86FE-C7645F33749B}" presName="node" presStyleLbl="node1" presStyleIdx="7" presStyleCnt="9">
        <dgm:presLayoutVars>
          <dgm:bulletEnabled val="1"/>
        </dgm:presLayoutVars>
      </dgm:prSet>
      <dgm:spPr/>
    </dgm:pt>
    <dgm:pt modelId="{1A2AF011-5A79-43A3-A516-A3D183FEEC8A}" type="pres">
      <dgm:prSet presAssocID="{F93A7EEC-F583-C84D-968E-04AA6145683C}" presName="sibTrans" presStyleLbl="sibTrans2D1" presStyleIdx="7" presStyleCnt="8"/>
      <dgm:spPr/>
    </dgm:pt>
    <dgm:pt modelId="{50E29A55-8540-47B1-8895-139CACEAECCF}" type="pres">
      <dgm:prSet presAssocID="{F93A7EEC-F583-C84D-968E-04AA6145683C}" presName="connectorText" presStyleLbl="sibTrans2D1" presStyleIdx="7" presStyleCnt="8"/>
      <dgm:spPr/>
    </dgm:pt>
    <dgm:pt modelId="{03BC8008-0FB8-44C0-8271-4CDA1E802459}" type="pres">
      <dgm:prSet presAssocID="{8F0410F9-F758-4867-8DEC-750CE639D493}" presName="node" presStyleLbl="node1" presStyleIdx="8" presStyleCnt="9">
        <dgm:presLayoutVars>
          <dgm:bulletEnabled val="1"/>
        </dgm:presLayoutVars>
      </dgm:prSet>
      <dgm:spPr/>
    </dgm:pt>
  </dgm:ptLst>
  <dgm:cxnLst>
    <dgm:cxn modelId="{DB7EF10A-9D9D-4A53-9693-6E22473480A6}" type="presOf" srcId="{3303BEB2-E4B2-4DE8-A790-B4A85B295ECB}" destId="{F0AD6E0F-51B4-4AA5-8EDC-84870EE4CE2B}" srcOrd="1" destOrd="0" presId="urn:microsoft.com/office/officeart/2005/8/layout/process5"/>
    <dgm:cxn modelId="{6759AE0F-226C-483A-BBAF-FDB7C3AA798B}" type="presOf" srcId="{584F307E-68D8-C342-B10B-3822D413F91C}" destId="{6F05EC01-662B-43A3-9B84-4CB440748073}" srcOrd="0" destOrd="0" presId="urn:microsoft.com/office/officeart/2005/8/layout/process5"/>
    <dgm:cxn modelId="{13727313-1C45-419B-A531-BC8F783F59A4}" type="presOf" srcId="{86E15DA1-D813-CD42-A50D-F3E6C6E8B523}" destId="{1E0B7B42-D6B8-4FD5-B46E-92B6CF3BECD5}" srcOrd="0" destOrd="0" presId="urn:microsoft.com/office/officeart/2005/8/layout/process5"/>
    <dgm:cxn modelId="{7DD1E815-D51D-402B-BFD9-A8A2A76F889E}" type="presOf" srcId="{3303BEB2-E4B2-4DE8-A790-B4A85B295ECB}" destId="{20CB4B5E-B09C-427A-B27F-013B9C50BAAF}" srcOrd="0" destOrd="0" presId="urn:microsoft.com/office/officeart/2005/8/layout/process5"/>
    <dgm:cxn modelId="{E4F24318-A102-D841-86FD-54D8D9F004FC}" srcId="{7DD70CF6-7714-D541-8A35-3A5780BF8752}" destId="{302F46C3-B032-F44D-897C-3D23BF2C0C5C}" srcOrd="3" destOrd="0" parTransId="{27BB8FC9-197B-4A4A-887D-06C5FCAD392E}" sibTransId="{0F22A4BE-98BA-1F46-99DA-2F254AF0B8DE}"/>
    <dgm:cxn modelId="{11CE201E-9369-D24D-81DC-300AB3F6840B}" srcId="{7DD70CF6-7714-D541-8A35-3A5780BF8752}" destId="{BE1A31A5-3252-D842-B4F6-823F6C246F21}" srcOrd="0" destOrd="0" parTransId="{9EA45D90-3BDF-0E47-BF46-EAF61D89BB82}" sibTransId="{1F600440-0BD9-C246-905D-7A675DA4C0C6}"/>
    <dgm:cxn modelId="{6EDAD326-F964-4207-959C-F7FA4CD85B26}" type="presOf" srcId="{F93A7EEC-F583-C84D-968E-04AA6145683C}" destId="{1A2AF011-5A79-43A3-A516-A3D183FEEC8A}" srcOrd="0" destOrd="0" presId="urn:microsoft.com/office/officeart/2005/8/layout/process5"/>
    <dgm:cxn modelId="{C3ED2733-991A-4703-BF22-241B35814B7C}" srcId="{7DD70CF6-7714-D541-8A35-3A5780BF8752}" destId="{3D33EC2B-38A2-4D49-A664-03A690F1028C}" srcOrd="6" destOrd="0" parTransId="{5C55B638-6B36-4115-96CE-7D7988A59FC9}" sibTransId="{3303BEB2-E4B2-4DE8-A790-B4A85B295ECB}"/>
    <dgm:cxn modelId="{B0D4A83C-175B-4FA0-AC5B-CEBEED58731D}" type="presOf" srcId="{3608FCFF-17D2-A14E-BF05-D1790818BFE2}" destId="{DD83C2A7-4758-4140-BE22-5AD4FA0957CA}" srcOrd="0" destOrd="0" presId="urn:microsoft.com/office/officeart/2005/8/layout/process5"/>
    <dgm:cxn modelId="{95F16D3E-CB17-4AF7-BA77-7CEF3BFDEE09}" type="presOf" srcId="{584F307E-68D8-C342-B10B-3822D413F91C}" destId="{AFE6F47D-87D9-4C91-85B0-ADBD2CD7DC8F}" srcOrd="1" destOrd="0" presId="urn:microsoft.com/office/officeart/2005/8/layout/process5"/>
    <dgm:cxn modelId="{3BD61046-0810-4B08-83DB-C99EC7E7DF38}" type="presOf" srcId="{90D8E1ED-8EED-214D-B408-D54A02E7E102}" destId="{7C8C37DC-A54D-4319-801F-27CD81208335}" srcOrd="1" destOrd="0" presId="urn:microsoft.com/office/officeart/2005/8/layout/process5"/>
    <dgm:cxn modelId="{E2636F66-8E65-42FA-A114-4BA4341242DB}" type="presOf" srcId="{1F600440-0BD9-C246-905D-7A675DA4C0C6}" destId="{3641907E-40CE-4FEB-BDB1-CDB128EED69C}" srcOrd="1" destOrd="0" presId="urn:microsoft.com/office/officeart/2005/8/layout/process5"/>
    <dgm:cxn modelId="{2C7B0067-BC45-4D29-B919-8576BFC26B8E}" type="presOf" srcId="{F93A7EEC-F583-C84D-968E-04AA6145683C}" destId="{50E29A55-8540-47B1-8895-139CACEAECCF}" srcOrd="1" destOrd="0" presId="urn:microsoft.com/office/officeart/2005/8/layout/process5"/>
    <dgm:cxn modelId="{A7135267-A8E5-400E-A593-AD27B67E38FC}" type="presOf" srcId="{302F46C3-B032-F44D-897C-3D23BF2C0C5C}" destId="{A06404C1-C55D-44BF-BE24-D10F27517292}" srcOrd="0" destOrd="0" presId="urn:microsoft.com/office/officeart/2005/8/layout/process5"/>
    <dgm:cxn modelId="{4AEAFC67-AF5D-4812-A6CB-29F74177D15A}" type="presOf" srcId="{4D94EE44-4836-5D4C-A116-EDEF5D9F2019}" destId="{ABB80229-BEEB-4F3C-A5F2-F6D22E1DEC33}" srcOrd="1" destOrd="0" presId="urn:microsoft.com/office/officeart/2005/8/layout/process5"/>
    <dgm:cxn modelId="{DC55F948-542C-4C87-9709-6DBBAC3F6F00}" type="presOf" srcId="{BE1A31A5-3252-D842-B4F6-823F6C246F21}" destId="{BB39A0C6-2210-444D-A4AA-FAEF5C534BB9}" srcOrd="0" destOrd="0" presId="urn:microsoft.com/office/officeart/2005/8/layout/process5"/>
    <dgm:cxn modelId="{862DFE69-87B1-5241-B701-7FE5493E04F1}" srcId="{7DD70CF6-7714-D541-8A35-3A5780BF8752}" destId="{1652852C-8A55-774F-8FF7-E36388C06A72}" srcOrd="4" destOrd="0" parTransId="{B47BE44C-7CD2-BC4B-B99D-F6C44E027F53}" sibTransId="{584F307E-68D8-C342-B10B-3822D413F91C}"/>
    <dgm:cxn modelId="{AFDF2E4A-9F34-4D42-B53F-5F9C75440E18}" type="presOf" srcId="{1F600440-0BD9-C246-905D-7A675DA4C0C6}" destId="{B287FCD9-772A-42C7-BCA5-BFC04E7E2EAE}" srcOrd="0" destOrd="0" presId="urn:microsoft.com/office/officeart/2005/8/layout/process5"/>
    <dgm:cxn modelId="{294B836A-E89A-A24C-BFA0-2FBB60D3E153}" srcId="{7DD70CF6-7714-D541-8A35-3A5780BF8752}" destId="{CC6C8802-737A-9143-9AA9-1555B0CA38B1}" srcOrd="1" destOrd="0" parTransId="{4B09999E-4863-884F-8B89-7B16546B0C1C}" sibTransId="{90D8E1ED-8EED-214D-B408-D54A02E7E102}"/>
    <dgm:cxn modelId="{391E074E-3CFC-4F8A-ADC2-8A78074476C0}" type="presOf" srcId="{1652852C-8A55-774F-8FF7-E36388C06A72}" destId="{A66E2F78-38E9-47F8-B0BC-BDC8817CB48C}" srcOrd="0" destOrd="0" presId="urn:microsoft.com/office/officeart/2005/8/layout/process5"/>
    <dgm:cxn modelId="{790F144E-2CBE-4DAA-AA44-613C1E80B2E4}" type="presOf" srcId="{90D8E1ED-8EED-214D-B408-D54A02E7E102}" destId="{375B0C80-A25F-4822-8166-81C9312681F2}" srcOrd="0" destOrd="0" presId="urn:microsoft.com/office/officeart/2005/8/layout/process5"/>
    <dgm:cxn modelId="{C3194674-7ED6-4FB4-B5DC-8DA087050F2F}" type="presOf" srcId="{0F22A4BE-98BA-1F46-99DA-2F254AF0B8DE}" destId="{344F11C3-4DC4-4843-905D-3CE31EECCB8F}" srcOrd="1" destOrd="0" presId="urn:microsoft.com/office/officeart/2005/8/layout/process5"/>
    <dgm:cxn modelId="{D93FF657-B752-364E-9BCA-D85DA9014331}" srcId="{7DD70CF6-7714-D541-8A35-3A5780BF8752}" destId="{86E15DA1-D813-CD42-A50D-F3E6C6E8B523}" srcOrd="2" destOrd="0" parTransId="{94756C9D-B4BE-E249-81BA-DD04DF6CD1A0}" sibTransId="{E4AC1744-83D6-A74D-A6D1-8BED58C11DC7}"/>
    <dgm:cxn modelId="{83E3F758-8444-4095-B35D-F881EE50AC83}" type="presOf" srcId="{8F0410F9-F758-4867-8DEC-750CE639D493}" destId="{03BC8008-0FB8-44C0-8271-4CDA1E802459}" srcOrd="0" destOrd="0" presId="urn:microsoft.com/office/officeart/2005/8/layout/process5"/>
    <dgm:cxn modelId="{E90EB15A-779F-4DB4-B2A3-A0869513C2D8}" type="presOf" srcId="{0F22A4BE-98BA-1F46-99DA-2F254AF0B8DE}" destId="{CC8EBB9B-65ED-4961-858C-CF377E1BE779}" srcOrd="0" destOrd="0" presId="urn:microsoft.com/office/officeart/2005/8/layout/process5"/>
    <dgm:cxn modelId="{4B97809E-A509-4D74-AE11-DA69FADE0EE4}" type="presOf" srcId="{E4AC1744-83D6-A74D-A6D1-8BED58C11DC7}" destId="{151333C6-1B69-4311-9F36-CF2ADF92C559}" srcOrd="0" destOrd="0" presId="urn:microsoft.com/office/officeart/2005/8/layout/process5"/>
    <dgm:cxn modelId="{87C8C09E-106E-480E-9F6D-A2E0EFFAF7FE}" type="presOf" srcId="{3D33EC2B-38A2-4D49-A664-03A690F1028C}" destId="{1FB97970-D8EF-4C08-836A-B723331FCE1D}" srcOrd="0" destOrd="0" presId="urn:microsoft.com/office/officeart/2005/8/layout/process5"/>
    <dgm:cxn modelId="{E4C44DA2-3C65-4D94-B31E-D6B9023BD264}" type="presOf" srcId="{7DD70CF6-7714-D541-8A35-3A5780BF8752}" destId="{5735C9A5-2842-4EEB-AAC1-986B437C9219}" srcOrd="0" destOrd="0" presId="urn:microsoft.com/office/officeart/2005/8/layout/process5"/>
    <dgm:cxn modelId="{F83DFDA4-3006-D94A-A605-9FA9F420263F}" srcId="{7DD70CF6-7714-D541-8A35-3A5780BF8752}" destId="{904CFE7A-C0E2-4C48-86FE-C7645F33749B}" srcOrd="7" destOrd="0" parTransId="{E69A7B01-3EF1-C047-B9D8-6FFEF8468211}" sibTransId="{F93A7EEC-F583-C84D-968E-04AA6145683C}"/>
    <dgm:cxn modelId="{7AB028BC-B7DC-4B14-B6E1-6A67195D0385}" srcId="{7DD70CF6-7714-D541-8A35-3A5780BF8752}" destId="{8F0410F9-F758-4867-8DEC-750CE639D493}" srcOrd="8" destOrd="0" parTransId="{28861F8B-2BAA-48F5-9BA4-EDA34C30CC49}" sibTransId="{8FDB1CFC-DDB6-40B9-AE87-B638BD49B779}"/>
    <dgm:cxn modelId="{F4C1F2C0-177B-47F9-9300-86A6A8A1C6D6}" type="presOf" srcId="{4D94EE44-4836-5D4C-A116-EDEF5D9F2019}" destId="{32E2D5C0-0B29-4F08-804C-01D12F99FED6}" srcOrd="0" destOrd="0" presId="urn:microsoft.com/office/officeart/2005/8/layout/process5"/>
    <dgm:cxn modelId="{BEA534DA-3F34-4E2D-AE5F-3EBBBBCD38FC}" type="presOf" srcId="{CC6C8802-737A-9143-9AA9-1555B0CA38B1}" destId="{1861A8C7-95FC-470E-B271-9D491E4F56B7}" srcOrd="0" destOrd="0" presId="urn:microsoft.com/office/officeart/2005/8/layout/process5"/>
    <dgm:cxn modelId="{ADCD31E8-820B-4211-B240-995EFFCFBCDD}" type="presOf" srcId="{E4AC1744-83D6-A74D-A6D1-8BED58C11DC7}" destId="{01C3E0DA-1138-4E2A-9481-B2EE1A6C571D}" srcOrd="1" destOrd="0" presId="urn:microsoft.com/office/officeart/2005/8/layout/process5"/>
    <dgm:cxn modelId="{046079F0-0F36-489F-81B2-6479ACC36B3A}" type="presOf" srcId="{904CFE7A-C0E2-4C48-86FE-C7645F33749B}" destId="{F775063F-B581-4C58-B74A-BE7EE73586E4}" srcOrd="0" destOrd="0" presId="urn:microsoft.com/office/officeart/2005/8/layout/process5"/>
    <dgm:cxn modelId="{9A3343F8-9E83-8544-A4EF-14991C94A61C}" srcId="{7DD70CF6-7714-D541-8A35-3A5780BF8752}" destId="{3608FCFF-17D2-A14E-BF05-D1790818BFE2}" srcOrd="5" destOrd="0" parTransId="{83029958-5688-454C-B5A2-410188588EBD}" sibTransId="{4D94EE44-4836-5D4C-A116-EDEF5D9F2019}"/>
    <dgm:cxn modelId="{7F357348-1E4B-4072-AE28-4E665C6EE1C8}" type="presParOf" srcId="{5735C9A5-2842-4EEB-AAC1-986B437C9219}" destId="{BB39A0C6-2210-444D-A4AA-FAEF5C534BB9}" srcOrd="0" destOrd="0" presId="urn:microsoft.com/office/officeart/2005/8/layout/process5"/>
    <dgm:cxn modelId="{BD1C3C14-77A0-43F5-B684-B0186C0D943D}" type="presParOf" srcId="{5735C9A5-2842-4EEB-AAC1-986B437C9219}" destId="{B287FCD9-772A-42C7-BCA5-BFC04E7E2EAE}" srcOrd="1" destOrd="0" presId="urn:microsoft.com/office/officeart/2005/8/layout/process5"/>
    <dgm:cxn modelId="{B2E2B0F0-298D-450E-892C-6BF1684550B9}" type="presParOf" srcId="{B287FCD9-772A-42C7-BCA5-BFC04E7E2EAE}" destId="{3641907E-40CE-4FEB-BDB1-CDB128EED69C}" srcOrd="0" destOrd="0" presId="urn:microsoft.com/office/officeart/2005/8/layout/process5"/>
    <dgm:cxn modelId="{DEFF4360-FA2C-4A44-8448-ABDB9DC94F9D}" type="presParOf" srcId="{5735C9A5-2842-4EEB-AAC1-986B437C9219}" destId="{1861A8C7-95FC-470E-B271-9D491E4F56B7}" srcOrd="2" destOrd="0" presId="urn:microsoft.com/office/officeart/2005/8/layout/process5"/>
    <dgm:cxn modelId="{C89775CE-E1E2-44F2-8D65-34BF6491CC4D}" type="presParOf" srcId="{5735C9A5-2842-4EEB-AAC1-986B437C9219}" destId="{375B0C80-A25F-4822-8166-81C9312681F2}" srcOrd="3" destOrd="0" presId="urn:microsoft.com/office/officeart/2005/8/layout/process5"/>
    <dgm:cxn modelId="{D2BAC026-CB3B-436C-960F-C0B9E0B616C8}" type="presParOf" srcId="{375B0C80-A25F-4822-8166-81C9312681F2}" destId="{7C8C37DC-A54D-4319-801F-27CD81208335}" srcOrd="0" destOrd="0" presId="urn:microsoft.com/office/officeart/2005/8/layout/process5"/>
    <dgm:cxn modelId="{A7C676B6-E0C3-490D-8CCA-586EF6320ACE}" type="presParOf" srcId="{5735C9A5-2842-4EEB-AAC1-986B437C9219}" destId="{1E0B7B42-D6B8-4FD5-B46E-92B6CF3BECD5}" srcOrd="4" destOrd="0" presId="urn:microsoft.com/office/officeart/2005/8/layout/process5"/>
    <dgm:cxn modelId="{4B857EB4-9187-4E89-BCF0-37CD07B02C23}" type="presParOf" srcId="{5735C9A5-2842-4EEB-AAC1-986B437C9219}" destId="{151333C6-1B69-4311-9F36-CF2ADF92C559}" srcOrd="5" destOrd="0" presId="urn:microsoft.com/office/officeart/2005/8/layout/process5"/>
    <dgm:cxn modelId="{B2EB6238-6F7E-43A9-8E5A-082BC76E3644}" type="presParOf" srcId="{151333C6-1B69-4311-9F36-CF2ADF92C559}" destId="{01C3E0DA-1138-4E2A-9481-B2EE1A6C571D}" srcOrd="0" destOrd="0" presId="urn:microsoft.com/office/officeart/2005/8/layout/process5"/>
    <dgm:cxn modelId="{66596B01-9C6E-4833-B555-BCA93A2C5054}" type="presParOf" srcId="{5735C9A5-2842-4EEB-AAC1-986B437C9219}" destId="{A06404C1-C55D-44BF-BE24-D10F27517292}" srcOrd="6" destOrd="0" presId="urn:microsoft.com/office/officeart/2005/8/layout/process5"/>
    <dgm:cxn modelId="{A418CE53-5294-4738-BB13-843A0AACD875}" type="presParOf" srcId="{5735C9A5-2842-4EEB-AAC1-986B437C9219}" destId="{CC8EBB9B-65ED-4961-858C-CF377E1BE779}" srcOrd="7" destOrd="0" presId="urn:microsoft.com/office/officeart/2005/8/layout/process5"/>
    <dgm:cxn modelId="{507A34E9-6DE6-4F82-95AA-D4CEE5AC2E27}" type="presParOf" srcId="{CC8EBB9B-65ED-4961-858C-CF377E1BE779}" destId="{344F11C3-4DC4-4843-905D-3CE31EECCB8F}" srcOrd="0" destOrd="0" presId="urn:microsoft.com/office/officeart/2005/8/layout/process5"/>
    <dgm:cxn modelId="{9C10C24E-8254-49D1-BF0A-8BC27785EBAC}" type="presParOf" srcId="{5735C9A5-2842-4EEB-AAC1-986B437C9219}" destId="{A66E2F78-38E9-47F8-B0BC-BDC8817CB48C}" srcOrd="8" destOrd="0" presId="urn:microsoft.com/office/officeart/2005/8/layout/process5"/>
    <dgm:cxn modelId="{CC90E37C-2939-4F6C-9594-013C4A424FAC}" type="presParOf" srcId="{5735C9A5-2842-4EEB-AAC1-986B437C9219}" destId="{6F05EC01-662B-43A3-9B84-4CB440748073}" srcOrd="9" destOrd="0" presId="urn:microsoft.com/office/officeart/2005/8/layout/process5"/>
    <dgm:cxn modelId="{34DFA6D0-42F0-4D07-AFC8-690E023071E0}" type="presParOf" srcId="{6F05EC01-662B-43A3-9B84-4CB440748073}" destId="{AFE6F47D-87D9-4C91-85B0-ADBD2CD7DC8F}" srcOrd="0" destOrd="0" presId="urn:microsoft.com/office/officeart/2005/8/layout/process5"/>
    <dgm:cxn modelId="{8E4F5820-D546-45DC-B777-0FA4496F4141}" type="presParOf" srcId="{5735C9A5-2842-4EEB-AAC1-986B437C9219}" destId="{DD83C2A7-4758-4140-BE22-5AD4FA0957CA}" srcOrd="10" destOrd="0" presId="urn:microsoft.com/office/officeart/2005/8/layout/process5"/>
    <dgm:cxn modelId="{A6D87CDA-22D4-4B63-B996-DAC84BDAC448}" type="presParOf" srcId="{5735C9A5-2842-4EEB-AAC1-986B437C9219}" destId="{32E2D5C0-0B29-4F08-804C-01D12F99FED6}" srcOrd="11" destOrd="0" presId="urn:microsoft.com/office/officeart/2005/8/layout/process5"/>
    <dgm:cxn modelId="{77A48805-32D9-4BD3-B5BB-B0815A935101}" type="presParOf" srcId="{32E2D5C0-0B29-4F08-804C-01D12F99FED6}" destId="{ABB80229-BEEB-4F3C-A5F2-F6D22E1DEC33}" srcOrd="0" destOrd="0" presId="urn:microsoft.com/office/officeart/2005/8/layout/process5"/>
    <dgm:cxn modelId="{045EEE11-8046-49F7-90C8-86A198B0F875}" type="presParOf" srcId="{5735C9A5-2842-4EEB-AAC1-986B437C9219}" destId="{1FB97970-D8EF-4C08-836A-B723331FCE1D}" srcOrd="12" destOrd="0" presId="urn:microsoft.com/office/officeart/2005/8/layout/process5"/>
    <dgm:cxn modelId="{D3392496-ADD6-48C6-BDBD-F578BFDAA44B}" type="presParOf" srcId="{5735C9A5-2842-4EEB-AAC1-986B437C9219}" destId="{20CB4B5E-B09C-427A-B27F-013B9C50BAAF}" srcOrd="13" destOrd="0" presId="urn:microsoft.com/office/officeart/2005/8/layout/process5"/>
    <dgm:cxn modelId="{02EF1F29-DAA4-41BE-92FA-4F2309D3A69A}" type="presParOf" srcId="{20CB4B5E-B09C-427A-B27F-013B9C50BAAF}" destId="{F0AD6E0F-51B4-4AA5-8EDC-84870EE4CE2B}" srcOrd="0" destOrd="0" presId="urn:microsoft.com/office/officeart/2005/8/layout/process5"/>
    <dgm:cxn modelId="{A9882E99-FC45-4593-83AB-A4D187CA2AD9}" type="presParOf" srcId="{5735C9A5-2842-4EEB-AAC1-986B437C9219}" destId="{F775063F-B581-4C58-B74A-BE7EE73586E4}" srcOrd="14" destOrd="0" presId="urn:microsoft.com/office/officeart/2005/8/layout/process5"/>
    <dgm:cxn modelId="{D83327B1-E9DE-41CB-8148-007F2D7F963F}" type="presParOf" srcId="{5735C9A5-2842-4EEB-AAC1-986B437C9219}" destId="{1A2AF011-5A79-43A3-A516-A3D183FEEC8A}" srcOrd="15" destOrd="0" presId="urn:microsoft.com/office/officeart/2005/8/layout/process5"/>
    <dgm:cxn modelId="{7CFEC6A5-D7C6-4394-9FC2-6F6E7DE6F6FC}" type="presParOf" srcId="{1A2AF011-5A79-43A3-A516-A3D183FEEC8A}" destId="{50E29A55-8540-47B1-8895-139CACEAECCF}" srcOrd="0" destOrd="0" presId="urn:microsoft.com/office/officeart/2005/8/layout/process5"/>
    <dgm:cxn modelId="{30368243-EDB4-4AB8-901D-B7677FC69252}" type="presParOf" srcId="{5735C9A5-2842-4EEB-AAC1-986B437C9219}" destId="{03BC8008-0FB8-44C0-8271-4CDA1E802459}" srcOrd="16"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4BCC77-F9AF-4937-8956-8F99200FC3B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fr-FR"/>
        </a:p>
      </dgm:t>
    </dgm:pt>
    <dgm:pt modelId="{B0F2223F-FB08-4C09-9372-F410DA068F50}">
      <dgm:prSet custT="1"/>
      <dgm:spPr>
        <a:solidFill>
          <a:srgbClr val="CB7D0B"/>
        </a:solidFill>
      </dgm:spPr>
      <dgm:t>
        <a:bodyPr/>
        <a:lstStyle/>
        <a:p>
          <a:r>
            <a:rPr lang="fr-BE" sz="2000" dirty="0"/>
            <a:t>Connaissance et savoir-faire </a:t>
          </a:r>
          <a:endParaRPr lang="nl-BE" sz="2000" noProof="0" dirty="0">
            <a:latin typeface="Calibri Light" panose="020F0302020204030204" pitchFamily="34" charset="0"/>
            <a:cs typeface="Calibri Light" panose="020F0302020204030204" pitchFamily="34" charset="0"/>
          </a:endParaRPr>
        </a:p>
      </dgm:t>
    </dgm:pt>
    <dgm:pt modelId="{3A32D47F-D4CA-4520-94AD-B3643BD0D05E}" type="parTrans" cxnId="{A78A1EBC-8A83-4811-9587-283D5CAB2912}">
      <dgm:prSet/>
      <dgm:spPr/>
      <dgm:t>
        <a:bodyPr/>
        <a:lstStyle/>
        <a:p>
          <a:endParaRPr lang="fr-FR" sz="2000">
            <a:latin typeface="Calibri Light" panose="020F0302020204030204" pitchFamily="34" charset="0"/>
            <a:cs typeface="Calibri Light" panose="020F0302020204030204" pitchFamily="34" charset="0"/>
          </a:endParaRPr>
        </a:p>
      </dgm:t>
    </dgm:pt>
    <dgm:pt modelId="{53A549C9-5F9B-412C-AADE-EFB28F4EE0AB}" type="sibTrans" cxnId="{A78A1EBC-8A83-4811-9587-283D5CAB2912}">
      <dgm:prSet/>
      <dgm:spPr/>
      <dgm:t>
        <a:bodyPr/>
        <a:lstStyle/>
        <a:p>
          <a:endParaRPr lang="fr-FR" sz="2000">
            <a:latin typeface="Calibri Light" panose="020F0302020204030204" pitchFamily="34" charset="0"/>
            <a:cs typeface="Calibri Light" panose="020F0302020204030204" pitchFamily="34" charset="0"/>
          </a:endParaRPr>
        </a:p>
      </dgm:t>
    </dgm:pt>
    <dgm:pt modelId="{B836361B-CA92-4EA8-AF7A-4AEC71DF2A6C}">
      <dgm:prSet custT="1"/>
      <dgm:spPr>
        <a:solidFill>
          <a:srgbClr val="CC9900"/>
        </a:solidFill>
      </dgm:spPr>
      <dgm:t>
        <a:bodyPr/>
        <a:lstStyle/>
        <a:p>
          <a:r>
            <a:rPr lang="fr-BE" sz="2000" dirty="0"/>
            <a:t>Gestion d’équipe</a:t>
          </a:r>
          <a:endParaRPr lang="nl-BE" sz="2000" noProof="0" dirty="0">
            <a:latin typeface="Calibri Light" panose="020F0302020204030204" pitchFamily="34" charset="0"/>
            <a:cs typeface="Calibri Light" panose="020F0302020204030204" pitchFamily="34" charset="0"/>
          </a:endParaRPr>
        </a:p>
      </dgm:t>
    </dgm:pt>
    <dgm:pt modelId="{BB1FA856-F56C-4649-8B82-DD5D3AFFD3B8}" type="parTrans" cxnId="{7477061E-D740-4600-A705-FE8D6BC12484}">
      <dgm:prSet/>
      <dgm:spPr/>
      <dgm:t>
        <a:bodyPr/>
        <a:lstStyle/>
        <a:p>
          <a:endParaRPr lang="fr-FR" sz="2000">
            <a:latin typeface="Calibri Light" panose="020F0302020204030204" pitchFamily="34" charset="0"/>
            <a:cs typeface="Calibri Light" panose="020F0302020204030204" pitchFamily="34" charset="0"/>
          </a:endParaRPr>
        </a:p>
      </dgm:t>
    </dgm:pt>
    <dgm:pt modelId="{7B946E21-1FE7-40F6-9667-25F7522A2CC9}" type="sibTrans" cxnId="{7477061E-D740-4600-A705-FE8D6BC12484}">
      <dgm:prSet/>
      <dgm:spPr/>
      <dgm:t>
        <a:bodyPr/>
        <a:lstStyle/>
        <a:p>
          <a:endParaRPr lang="fr-FR" sz="2000">
            <a:latin typeface="Calibri Light" panose="020F0302020204030204" pitchFamily="34" charset="0"/>
            <a:cs typeface="Calibri Light" panose="020F0302020204030204" pitchFamily="34" charset="0"/>
          </a:endParaRPr>
        </a:p>
      </dgm:t>
    </dgm:pt>
    <dgm:pt modelId="{B7B5FFBA-0094-470E-9088-DBD714812C79}">
      <dgm:prSet custT="1"/>
      <dgm:spPr>
        <a:solidFill>
          <a:srgbClr val="CCFF33"/>
        </a:solidFill>
      </dgm:spPr>
      <dgm:t>
        <a:bodyPr/>
        <a:lstStyle/>
        <a:p>
          <a:pPr rtl="0"/>
          <a:r>
            <a:rPr lang="nl-BE" sz="2000" b="0" i="0" noProof="0" dirty="0">
              <a:latin typeface="Calibri Light" panose="020F0302020204030204" pitchFamily="34" charset="0"/>
              <a:cs typeface="Calibri Light" panose="020F0302020204030204" pitchFamily="34" charset="0"/>
            </a:rPr>
            <a:t>Communication</a:t>
          </a:r>
          <a:endParaRPr lang="nl-BE" sz="2000" noProof="0" dirty="0">
            <a:latin typeface="Calibri Light" panose="020F0302020204030204" pitchFamily="34" charset="0"/>
            <a:cs typeface="Calibri Light" panose="020F0302020204030204" pitchFamily="34" charset="0"/>
          </a:endParaRPr>
        </a:p>
      </dgm:t>
    </dgm:pt>
    <dgm:pt modelId="{EC701705-16C6-4439-9882-2A02EE3BBA1E}" type="parTrans" cxnId="{9D35FBAA-9602-44E5-AC0E-721371AC3659}">
      <dgm:prSet/>
      <dgm:spPr/>
      <dgm:t>
        <a:bodyPr/>
        <a:lstStyle/>
        <a:p>
          <a:endParaRPr lang="fr-FR" sz="2000">
            <a:latin typeface="Calibri Light" panose="020F0302020204030204" pitchFamily="34" charset="0"/>
            <a:cs typeface="Calibri Light" panose="020F0302020204030204" pitchFamily="34" charset="0"/>
          </a:endParaRPr>
        </a:p>
      </dgm:t>
    </dgm:pt>
    <dgm:pt modelId="{08FCF5B2-8A85-4364-8C21-62EDD89CB858}" type="sibTrans" cxnId="{9D35FBAA-9602-44E5-AC0E-721371AC3659}">
      <dgm:prSet/>
      <dgm:spPr/>
      <dgm:t>
        <a:bodyPr/>
        <a:lstStyle/>
        <a:p>
          <a:endParaRPr lang="fr-FR" sz="2000">
            <a:latin typeface="Calibri Light" panose="020F0302020204030204" pitchFamily="34" charset="0"/>
            <a:cs typeface="Calibri Light" panose="020F0302020204030204" pitchFamily="34" charset="0"/>
          </a:endParaRPr>
        </a:p>
      </dgm:t>
    </dgm:pt>
    <dgm:pt modelId="{19349D98-899B-4AE9-B5FD-282B013EA69A}">
      <dgm:prSet custT="1"/>
      <dgm:spPr>
        <a:solidFill>
          <a:srgbClr val="99CC00"/>
        </a:solidFill>
      </dgm:spPr>
      <dgm:t>
        <a:bodyPr/>
        <a:lstStyle/>
        <a:p>
          <a:pPr rtl="0"/>
          <a:r>
            <a:rPr lang="fr-BE" sz="2000" dirty="0"/>
            <a:t>Résolution de problèmes</a:t>
          </a:r>
          <a:endParaRPr lang="nl-BE" sz="2000" noProof="0" dirty="0">
            <a:latin typeface="Calibri Light" panose="020F0302020204030204" pitchFamily="34" charset="0"/>
            <a:cs typeface="Calibri Light" panose="020F0302020204030204" pitchFamily="34" charset="0"/>
          </a:endParaRPr>
        </a:p>
      </dgm:t>
    </dgm:pt>
    <dgm:pt modelId="{689855A7-763B-460D-B11C-3D4622EC298D}" type="parTrans" cxnId="{4D918902-9F06-491B-A5EB-048894037E60}">
      <dgm:prSet/>
      <dgm:spPr/>
      <dgm:t>
        <a:bodyPr/>
        <a:lstStyle/>
        <a:p>
          <a:endParaRPr lang="fr-FR" sz="2000">
            <a:latin typeface="Calibri Light" panose="020F0302020204030204" pitchFamily="34" charset="0"/>
            <a:cs typeface="Calibri Light" panose="020F0302020204030204" pitchFamily="34" charset="0"/>
          </a:endParaRPr>
        </a:p>
      </dgm:t>
    </dgm:pt>
    <dgm:pt modelId="{38EF4AF4-FCD2-4ADD-ABEF-6DDBF820BC5C}" type="sibTrans" cxnId="{4D918902-9F06-491B-A5EB-048894037E60}">
      <dgm:prSet/>
      <dgm:spPr/>
      <dgm:t>
        <a:bodyPr/>
        <a:lstStyle/>
        <a:p>
          <a:endParaRPr lang="fr-FR" sz="2000">
            <a:latin typeface="Calibri Light" panose="020F0302020204030204" pitchFamily="34" charset="0"/>
            <a:cs typeface="Calibri Light" panose="020F0302020204030204" pitchFamily="34" charset="0"/>
          </a:endParaRPr>
        </a:p>
      </dgm:t>
    </dgm:pt>
    <dgm:pt modelId="{2330D226-8730-4C8D-9754-134DEC4062D1}">
      <dgm:prSet custT="1"/>
      <dgm:spPr>
        <a:solidFill>
          <a:srgbClr val="66FF33"/>
        </a:solidFill>
      </dgm:spPr>
      <dgm:t>
        <a:bodyPr/>
        <a:lstStyle/>
        <a:p>
          <a:pPr rtl="0"/>
          <a:r>
            <a:rPr lang="fr-BE" sz="2000" dirty="0"/>
            <a:t>Responsabilité </a:t>
          </a:r>
          <a:endParaRPr lang="nl-BE" sz="2000" noProof="0" dirty="0">
            <a:latin typeface="Calibri Light" panose="020F0302020204030204" pitchFamily="34" charset="0"/>
            <a:cs typeface="Calibri Light" panose="020F0302020204030204" pitchFamily="34" charset="0"/>
          </a:endParaRPr>
        </a:p>
      </dgm:t>
    </dgm:pt>
    <dgm:pt modelId="{857EAF39-CC49-4F81-844E-38C9CE42A019}" type="parTrans" cxnId="{20BC18EA-76FF-486B-9CCD-9EF7B8D00634}">
      <dgm:prSet/>
      <dgm:spPr/>
      <dgm:t>
        <a:bodyPr/>
        <a:lstStyle/>
        <a:p>
          <a:endParaRPr lang="fr-FR" sz="2000">
            <a:latin typeface="Calibri Light" panose="020F0302020204030204" pitchFamily="34" charset="0"/>
            <a:cs typeface="Calibri Light" panose="020F0302020204030204" pitchFamily="34" charset="0"/>
          </a:endParaRPr>
        </a:p>
      </dgm:t>
    </dgm:pt>
    <dgm:pt modelId="{8EF1AEE3-F318-477F-A569-2126C00C0186}" type="sibTrans" cxnId="{20BC18EA-76FF-486B-9CCD-9EF7B8D00634}">
      <dgm:prSet/>
      <dgm:spPr/>
      <dgm:t>
        <a:bodyPr/>
        <a:lstStyle/>
        <a:p>
          <a:endParaRPr lang="fr-FR" sz="2000">
            <a:latin typeface="Calibri Light" panose="020F0302020204030204" pitchFamily="34" charset="0"/>
            <a:cs typeface="Calibri Light" panose="020F0302020204030204" pitchFamily="34" charset="0"/>
          </a:endParaRPr>
        </a:p>
      </dgm:t>
    </dgm:pt>
    <dgm:pt modelId="{50792EBD-0CDF-4772-86D0-54FC27A9B13D}">
      <dgm:prSet custT="1"/>
      <dgm:spPr>
        <a:solidFill>
          <a:srgbClr val="33CC33"/>
        </a:solidFill>
      </dgm:spPr>
      <dgm:t>
        <a:bodyPr/>
        <a:lstStyle/>
        <a:p>
          <a:pPr rtl="0"/>
          <a:r>
            <a:rPr lang="fr-BE" sz="2000" dirty="0"/>
            <a:t>Facteurs d’environnement </a:t>
          </a:r>
          <a:endParaRPr lang="nl-BE" sz="2000" noProof="0" dirty="0">
            <a:latin typeface="Calibri Light" panose="020F0302020204030204" pitchFamily="34" charset="0"/>
            <a:cs typeface="Calibri Light" panose="020F0302020204030204" pitchFamily="34" charset="0"/>
          </a:endParaRPr>
        </a:p>
      </dgm:t>
    </dgm:pt>
    <dgm:pt modelId="{E7813857-3976-485D-981D-9D11D6ED56E1}" type="parTrans" cxnId="{E5E63434-0E2A-423E-BC41-BFBB19794B43}">
      <dgm:prSet/>
      <dgm:spPr/>
      <dgm:t>
        <a:bodyPr/>
        <a:lstStyle/>
        <a:p>
          <a:endParaRPr lang="fr-FR" sz="2000">
            <a:latin typeface="Calibri Light" panose="020F0302020204030204" pitchFamily="34" charset="0"/>
            <a:cs typeface="Calibri Light" panose="020F0302020204030204" pitchFamily="34" charset="0"/>
          </a:endParaRPr>
        </a:p>
      </dgm:t>
    </dgm:pt>
    <dgm:pt modelId="{0BC5642C-032A-40F8-93BD-F0F789FEE84F}" type="sibTrans" cxnId="{E5E63434-0E2A-423E-BC41-BFBB19794B43}">
      <dgm:prSet/>
      <dgm:spPr/>
      <dgm:t>
        <a:bodyPr/>
        <a:lstStyle/>
        <a:p>
          <a:endParaRPr lang="fr-FR" sz="2000">
            <a:latin typeface="Calibri Light" panose="020F0302020204030204" pitchFamily="34" charset="0"/>
            <a:cs typeface="Calibri Light" panose="020F0302020204030204" pitchFamily="34" charset="0"/>
          </a:endParaRPr>
        </a:p>
      </dgm:t>
    </dgm:pt>
    <dgm:pt modelId="{EE34FCBA-1411-4596-8159-004A1D1FBCCB}" type="pres">
      <dgm:prSet presAssocID="{B94BCC77-F9AF-4937-8956-8F99200FC3B6}" presName="Name0" presStyleCnt="0">
        <dgm:presLayoutVars>
          <dgm:chMax val="7"/>
          <dgm:chPref val="7"/>
          <dgm:dir/>
        </dgm:presLayoutVars>
      </dgm:prSet>
      <dgm:spPr/>
    </dgm:pt>
    <dgm:pt modelId="{BB4C4A4A-C9C2-4A81-89B4-6613F0041BAC}" type="pres">
      <dgm:prSet presAssocID="{B94BCC77-F9AF-4937-8956-8F99200FC3B6}" presName="Name1" presStyleCnt="0"/>
      <dgm:spPr/>
    </dgm:pt>
    <dgm:pt modelId="{C4013580-503D-456D-8584-C39374C81D7E}" type="pres">
      <dgm:prSet presAssocID="{B94BCC77-F9AF-4937-8956-8F99200FC3B6}" presName="cycle" presStyleCnt="0"/>
      <dgm:spPr/>
    </dgm:pt>
    <dgm:pt modelId="{BFFB5DA7-A7D6-412D-A091-43B37F43DF68}" type="pres">
      <dgm:prSet presAssocID="{B94BCC77-F9AF-4937-8956-8F99200FC3B6}" presName="srcNode" presStyleLbl="node1" presStyleIdx="0" presStyleCnt="6"/>
      <dgm:spPr/>
    </dgm:pt>
    <dgm:pt modelId="{C053E467-A69F-47E2-ADBD-EF87A7467AAF}" type="pres">
      <dgm:prSet presAssocID="{B94BCC77-F9AF-4937-8956-8F99200FC3B6}" presName="conn" presStyleLbl="parChTrans1D2" presStyleIdx="0" presStyleCnt="1"/>
      <dgm:spPr/>
    </dgm:pt>
    <dgm:pt modelId="{7C607A83-DB43-4C8F-B01A-7391CCD55E27}" type="pres">
      <dgm:prSet presAssocID="{B94BCC77-F9AF-4937-8956-8F99200FC3B6}" presName="extraNode" presStyleLbl="node1" presStyleIdx="0" presStyleCnt="6"/>
      <dgm:spPr/>
    </dgm:pt>
    <dgm:pt modelId="{E988EA98-E898-4C49-BB32-4B9395A4ADE5}" type="pres">
      <dgm:prSet presAssocID="{B94BCC77-F9AF-4937-8956-8F99200FC3B6}" presName="dstNode" presStyleLbl="node1" presStyleIdx="0" presStyleCnt="6"/>
      <dgm:spPr/>
    </dgm:pt>
    <dgm:pt modelId="{7484CBDB-C700-4DB9-99F0-12718BB37C46}" type="pres">
      <dgm:prSet presAssocID="{B0F2223F-FB08-4C09-9372-F410DA068F50}" presName="text_1" presStyleLbl="node1" presStyleIdx="0" presStyleCnt="6">
        <dgm:presLayoutVars>
          <dgm:bulletEnabled val="1"/>
        </dgm:presLayoutVars>
      </dgm:prSet>
      <dgm:spPr/>
    </dgm:pt>
    <dgm:pt modelId="{95F5F1E6-628F-4D35-8673-445A4CED1C4B}" type="pres">
      <dgm:prSet presAssocID="{B0F2223F-FB08-4C09-9372-F410DA068F50}" presName="accent_1" presStyleCnt="0"/>
      <dgm:spPr/>
    </dgm:pt>
    <dgm:pt modelId="{1E36DDA3-C0E8-4CA9-BAD9-9DA758AFE776}" type="pres">
      <dgm:prSet presAssocID="{B0F2223F-FB08-4C09-9372-F410DA068F50}" presName="accentRepeatNode" presStyleLbl="solidFgAcc1" presStyleIdx="0" presStyleCnt="6"/>
      <dgm:spPr/>
    </dgm:pt>
    <dgm:pt modelId="{3B2D9618-6983-435B-B366-BC0414A4BF6E}" type="pres">
      <dgm:prSet presAssocID="{B836361B-CA92-4EA8-AF7A-4AEC71DF2A6C}" presName="text_2" presStyleLbl="node1" presStyleIdx="1" presStyleCnt="6">
        <dgm:presLayoutVars>
          <dgm:bulletEnabled val="1"/>
        </dgm:presLayoutVars>
      </dgm:prSet>
      <dgm:spPr/>
    </dgm:pt>
    <dgm:pt modelId="{4A403AF7-C5C7-4D92-93AB-E7CC87B70C92}" type="pres">
      <dgm:prSet presAssocID="{B836361B-CA92-4EA8-AF7A-4AEC71DF2A6C}" presName="accent_2" presStyleCnt="0"/>
      <dgm:spPr/>
    </dgm:pt>
    <dgm:pt modelId="{4985C272-BD84-48AD-A660-DCCEF05B7146}" type="pres">
      <dgm:prSet presAssocID="{B836361B-CA92-4EA8-AF7A-4AEC71DF2A6C}" presName="accentRepeatNode" presStyleLbl="solidFgAcc1" presStyleIdx="1" presStyleCnt="6"/>
      <dgm:spPr/>
    </dgm:pt>
    <dgm:pt modelId="{7E5E3E59-4455-41A1-A7A5-97AAECCBFB90}" type="pres">
      <dgm:prSet presAssocID="{B7B5FFBA-0094-470E-9088-DBD714812C79}" presName="text_3" presStyleLbl="node1" presStyleIdx="2" presStyleCnt="6">
        <dgm:presLayoutVars>
          <dgm:bulletEnabled val="1"/>
        </dgm:presLayoutVars>
      </dgm:prSet>
      <dgm:spPr/>
    </dgm:pt>
    <dgm:pt modelId="{F2D3630F-EE22-4F76-9EDC-F04E7C9DD88D}" type="pres">
      <dgm:prSet presAssocID="{B7B5FFBA-0094-470E-9088-DBD714812C79}" presName="accent_3" presStyleCnt="0"/>
      <dgm:spPr/>
    </dgm:pt>
    <dgm:pt modelId="{447F6851-7246-4AA4-8BC5-50A29CEA96EB}" type="pres">
      <dgm:prSet presAssocID="{B7B5FFBA-0094-470E-9088-DBD714812C79}" presName="accentRepeatNode" presStyleLbl="solidFgAcc1" presStyleIdx="2" presStyleCnt="6"/>
      <dgm:spPr/>
    </dgm:pt>
    <dgm:pt modelId="{BD2DDAAF-2D95-4BDF-8C26-AB6238B6FD7A}" type="pres">
      <dgm:prSet presAssocID="{19349D98-899B-4AE9-B5FD-282B013EA69A}" presName="text_4" presStyleLbl="node1" presStyleIdx="3" presStyleCnt="6">
        <dgm:presLayoutVars>
          <dgm:bulletEnabled val="1"/>
        </dgm:presLayoutVars>
      </dgm:prSet>
      <dgm:spPr/>
    </dgm:pt>
    <dgm:pt modelId="{23FB772D-1AA0-45D7-A511-3F98BA894BEC}" type="pres">
      <dgm:prSet presAssocID="{19349D98-899B-4AE9-B5FD-282B013EA69A}" presName="accent_4" presStyleCnt="0"/>
      <dgm:spPr/>
    </dgm:pt>
    <dgm:pt modelId="{6EF0A8C3-50B4-42AA-8ACE-07B9B219734C}" type="pres">
      <dgm:prSet presAssocID="{19349D98-899B-4AE9-B5FD-282B013EA69A}" presName="accentRepeatNode" presStyleLbl="solidFgAcc1" presStyleIdx="3" presStyleCnt="6"/>
      <dgm:spPr/>
    </dgm:pt>
    <dgm:pt modelId="{49A2D8E5-DB05-4CC7-9EF5-20CB6FEC82F8}" type="pres">
      <dgm:prSet presAssocID="{2330D226-8730-4C8D-9754-134DEC4062D1}" presName="text_5" presStyleLbl="node1" presStyleIdx="4" presStyleCnt="6">
        <dgm:presLayoutVars>
          <dgm:bulletEnabled val="1"/>
        </dgm:presLayoutVars>
      </dgm:prSet>
      <dgm:spPr/>
    </dgm:pt>
    <dgm:pt modelId="{5CF5E09E-CD93-4EAD-B9B9-5A276E53568A}" type="pres">
      <dgm:prSet presAssocID="{2330D226-8730-4C8D-9754-134DEC4062D1}" presName="accent_5" presStyleCnt="0"/>
      <dgm:spPr/>
    </dgm:pt>
    <dgm:pt modelId="{A4CA1AF1-2D52-4FE5-97E7-AEDB5C12F3F1}" type="pres">
      <dgm:prSet presAssocID="{2330D226-8730-4C8D-9754-134DEC4062D1}" presName="accentRepeatNode" presStyleLbl="solidFgAcc1" presStyleIdx="4" presStyleCnt="6"/>
      <dgm:spPr/>
    </dgm:pt>
    <dgm:pt modelId="{DDB6DC90-88DC-4BED-9650-3D38CAC33AF3}" type="pres">
      <dgm:prSet presAssocID="{50792EBD-0CDF-4772-86D0-54FC27A9B13D}" presName="text_6" presStyleLbl="node1" presStyleIdx="5" presStyleCnt="6">
        <dgm:presLayoutVars>
          <dgm:bulletEnabled val="1"/>
        </dgm:presLayoutVars>
      </dgm:prSet>
      <dgm:spPr/>
    </dgm:pt>
    <dgm:pt modelId="{4B2B189B-4E11-4D02-80D3-FA7A820B704E}" type="pres">
      <dgm:prSet presAssocID="{50792EBD-0CDF-4772-86D0-54FC27A9B13D}" presName="accent_6" presStyleCnt="0"/>
      <dgm:spPr/>
    </dgm:pt>
    <dgm:pt modelId="{EF8BCCCD-D9E1-4CF6-AFA4-142E22E75896}" type="pres">
      <dgm:prSet presAssocID="{50792EBD-0CDF-4772-86D0-54FC27A9B13D}" presName="accentRepeatNode" presStyleLbl="solidFgAcc1" presStyleIdx="5" presStyleCnt="6"/>
      <dgm:spPr/>
    </dgm:pt>
  </dgm:ptLst>
  <dgm:cxnLst>
    <dgm:cxn modelId="{4D918902-9F06-491B-A5EB-048894037E60}" srcId="{B94BCC77-F9AF-4937-8956-8F99200FC3B6}" destId="{19349D98-899B-4AE9-B5FD-282B013EA69A}" srcOrd="3" destOrd="0" parTransId="{689855A7-763B-460D-B11C-3D4622EC298D}" sibTransId="{38EF4AF4-FCD2-4ADD-ABEF-6DDBF820BC5C}"/>
    <dgm:cxn modelId="{7477061E-D740-4600-A705-FE8D6BC12484}" srcId="{B94BCC77-F9AF-4937-8956-8F99200FC3B6}" destId="{B836361B-CA92-4EA8-AF7A-4AEC71DF2A6C}" srcOrd="1" destOrd="0" parTransId="{BB1FA856-F56C-4649-8B82-DD5D3AFFD3B8}" sibTransId="{7B946E21-1FE7-40F6-9667-25F7522A2CC9}"/>
    <dgm:cxn modelId="{A5DB542A-B9DF-4647-B810-A6D1DFC44BCF}" type="presOf" srcId="{53A549C9-5F9B-412C-AADE-EFB28F4EE0AB}" destId="{C053E467-A69F-47E2-ADBD-EF87A7467AAF}" srcOrd="0" destOrd="0" presId="urn:microsoft.com/office/officeart/2008/layout/VerticalCurvedList"/>
    <dgm:cxn modelId="{E5E63434-0E2A-423E-BC41-BFBB19794B43}" srcId="{B94BCC77-F9AF-4937-8956-8F99200FC3B6}" destId="{50792EBD-0CDF-4772-86D0-54FC27A9B13D}" srcOrd="5" destOrd="0" parTransId="{E7813857-3976-485D-981D-9D11D6ED56E1}" sibTransId="{0BC5642C-032A-40F8-93BD-F0F789FEE84F}"/>
    <dgm:cxn modelId="{41B5103E-E80D-42EA-9632-D46AD860BB57}" type="presOf" srcId="{2330D226-8730-4C8D-9754-134DEC4062D1}" destId="{49A2D8E5-DB05-4CC7-9EF5-20CB6FEC82F8}" srcOrd="0" destOrd="0" presId="urn:microsoft.com/office/officeart/2008/layout/VerticalCurvedList"/>
    <dgm:cxn modelId="{9962937E-2EB7-4D9B-8B94-0F8F7BED5C7C}" type="presOf" srcId="{50792EBD-0CDF-4772-86D0-54FC27A9B13D}" destId="{DDB6DC90-88DC-4BED-9650-3D38CAC33AF3}" srcOrd="0" destOrd="0" presId="urn:microsoft.com/office/officeart/2008/layout/VerticalCurvedList"/>
    <dgm:cxn modelId="{E6FAB28E-D03A-4E44-91D3-20F02C78BDF8}" type="presOf" srcId="{B0F2223F-FB08-4C09-9372-F410DA068F50}" destId="{7484CBDB-C700-4DB9-99F0-12718BB37C46}" srcOrd="0" destOrd="0" presId="urn:microsoft.com/office/officeart/2008/layout/VerticalCurvedList"/>
    <dgm:cxn modelId="{3E8E9698-2362-4366-9DE1-AD53BFCE0981}" type="presOf" srcId="{B7B5FFBA-0094-470E-9088-DBD714812C79}" destId="{7E5E3E59-4455-41A1-A7A5-97AAECCBFB90}" srcOrd="0" destOrd="0" presId="urn:microsoft.com/office/officeart/2008/layout/VerticalCurvedList"/>
    <dgm:cxn modelId="{9D35FBAA-9602-44E5-AC0E-721371AC3659}" srcId="{B94BCC77-F9AF-4937-8956-8F99200FC3B6}" destId="{B7B5FFBA-0094-470E-9088-DBD714812C79}" srcOrd="2" destOrd="0" parTransId="{EC701705-16C6-4439-9882-2A02EE3BBA1E}" sibTransId="{08FCF5B2-8A85-4364-8C21-62EDD89CB858}"/>
    <dgm:cxn modelId="{D83C4CBA-BB61-426D-A356-191F1FBD342A}" type="presOf" srcId="{B94BCC77-F9AF-4937-8956-8F99200FC3B6}" destId="{EE34FCBA-1411-4596-8159-004A1D1FBCCB}" srcOrd="0" destOrd="0" presId="urn:microsoft.com/office/officeart/2008/layout/VerticalCurvedList"/>
    <dgm:cxn modelId="{A78A1EBC-8A83-4811-9587-283D5CAB2912}" srcId="{B94BCC77-F9AF-4937-8956-8F99200FC3B6}" destId="{B0F2223F-FB08-4C09-9372-F410DA068F50}" srcOrd="0" destOrd="0" parTransId="{3A32D47F-D4CA-4520-94AD-B3643BD0D05E}" sibTransId="{53A549C9-5F9B-412C-AADE-EFB28F4EE0AB}"/>
    <dgm:cxn modelId="{6F410EDB-55C0-4CC8-B4C5-C29CAA3CD970}" type="presOf" srcId="{19349D98-899B-4AE9-B5FD-282B013EA69A}" destId="{BD2DDAAF-2D95-4BDF-8C26-AB6238B6FD7A}" srcOrd="0" destOrd="0" presId="urn:microsoft.com/office/officeart/2008/layout/VerticalCurvedList"/>
    <dgm:cxn modelId="{F8E428E1-5604-487B-B730-AA224F6A475A}" type="presOf" srcId="{B836361B-CA92-4EA8-AF7A-4AEC71DF2A6C}" destId="{3B2D9618-6983-435B-B366-BC0414A4BF6E}" srcOrd="0" destOrd="0" presId="urn:microsoft.com/office/officeart/2008/layout/VerticalCurvedList"/>
    <dgm:cxn modelId="{20BC18EA-76FF-486B-9CCD-9EF7B8D00634}" srcId="{B94BCC77-F9AF-4937-8956-8F99200FC3B6}" destId="{2330D226-8730-4C8D-9754-134DEC4062D1}" srcOrd="4" destOrd="0" parTransId="{857EAF39-CC49-4F81-844E-38C9CE42A019}" sibTransId="{8EF1AEE3-F318-477F-A569-2126C00C0186}"/>
    <dgm:cxn modelId="{864CF2F2-E43E-4E97-ACB5-E9A03811BDF6}" type="presParOf" srcId="{EE34FCBA-1411-4596-8159-004A1D1FBCCB}" destId="{BB4C4A4A-C9C2-4A81-89B4-6613F0041BAC}" srcOrd="0" destOrd="0" presId="urn:microsoft.com/office/officeart/2008/layout/VerticalCurvedList"/>
    <dgm:cxn modelId="{65A22667-B7A2-4E24-A218-BD3E24825EEE}" type="presParOf" srcId="{BB4C4A4A-C9C2-4A81-89B4-6613F0041BAC}" destId="{C4013580-503D-456D-8584-C39374C81D7E}" srcOrd="0" destOrd="0" presId="urn:microsoft.com/office/officeart/2008/layout/VerticalCurvedList"/>
    <dgm:cxn modelId="{E2F9685D-3812-4FAB-9ECF-227D5F4CC547}" type="presParOf" srcId="{C4013580-503D-456D-8584-C39374C81D7E}" destId="{BFFB5DA7-A7D6-412D-A091-43B37F43DF68}" srcOrd="0" destOrd="0" presId="urn:microsoft.com/office/officeart/2008/layout/VerticalCurvedList"/>
    <dgm:cxn modelId="{0B5423C9-12D7-41A4-ACAB-B99130674AE5}" type="presParOf" srcId="{C4013580-503D-456D-8584-C39374C81D7E}" destId="{C053E467-A69F-47E2-ADBD-EF87A7467AAF}" srcOrd="1" destOrd="0" presId="urn:microsoft.com/office/officeart/2008/layout/VerticalCurvedList"/>
    <dgm:cxn modelId="{C180E73B-F465-4247-9739-F16366E8FDAA}" type="presParOf" srcId="{C4013580-503D-456D-8584-C39374C81D7E}" destId="{7C607A83-DB43-4C8F-B01A-7391CCD55E27}" srcOrd="2" destOrd="0" presId="urn:microsoft.com/office/officeart/2008/layout/VerticalCurvedList"/>
    <dgm:cxn modelId="{E71F18A0-6990-46F9-9E8A-79CBBE850F81}" type="presParOf" srcId="{C4013580-503D-456D-8584-C39374C81D7E}" destId="{E988EA98-E898-4C49-BB32-4B9395A4ADE5}" srcOrd="3" destOrd="0" presId="urn:microsoft.com/office/officeart/2008/layout/VerticalCurvedList"/>
    <dgm:cxn modelId="{96087F1F-76CF-45C0-BA33-F4303262048E}" type="presParOf" srcId="{BB4C4A4A-C9C2-4A81-89B4-6613F0041BAC}" destId="{7484CBDB-C700-4DB9-99F0-12718BB37C46}" srcOrd="1" destOrd="0" presId="urn:microsoft.com/office/officeart/2008/layout/VerticalCurvedList"/>
    <dgm:cxn modelId="{D40DEC63-71C1-4047-BA3B-E6736369CE78}" type="presParOf" srcId="{BB4C4A4A-C9C2-4A81-89B4-6613F0041BAC}" destId="{95F5F1E6-628F-4D35-8673-445A4CED1C4B}" srcOrd="2" destOrd="0" presId="urn:microsoft.com/office/officeart/2008/layout/VerticalCurvedList"/>
    <dgm:cxn modelId="{78A41A10-FDEF-4AA9-8302-8B9CB89E90E1}" type="presParOf" srcId="{95F5F1E6-628F-4D35-8673-445A4CED1C4B}" destId="{1E36DDA3-C0E8-4CA9-BAD9-9DA758AFE776}" srcOrd="0" destOrd="0" presId="urn:microsoft.com/office/officeart/2008/layout/VerticalCurvedList"/>
    <dgm:cxn modelId="{64BB62DF-AC40-4428-85CF-2B37EA6EECEE}" type="presParOf" srcId="{BB4C4A4A-C9C2-4A81-89B4-6613F0041BAC}" destId="{3B2D9618-6983-435B-B366-BC0414A4BF6E}" srcOrd="3" destOrd="0" presId="urn:microsoft.com/office/officeart/2008/layout/VerticalCurvedList"/>
    <dgm:cxn modelId="{4B1D026F-7D8A-48B1-96CE-ED0DE8941795}" type="presParOf" srcId="{BB4C4A4A-C9C2-4A81-89B4-6613F0041BAC}" destId="{4A403AF7-C5C7-4D92-93AB-E7CC87B70C92}" srcOrd="4" destOrd="0" presId="urn:microsoft.com/office/officeart/2008/layout/VerticalCurvedList"/>
    <dgm:cxn modelId="{5A3826ED-46BB-42FB-9654-23BECE3F1C49}" type="presParOf" srcId="{4A403AF7-C5C7-4D92-93AB-E7CC87B70C92}" destId="{4985C272-BD84-48AD-A660-DCCEF05B7146}" srcOrd="0" destOrd="0" presId="urn:microsoft.com/office/officeart/2008/layout/VerticalCurvedList"/>
    <dgm:cxn modelId="{964D16F3-A7A7-44F9-846B-9DB3B9A585DE}" type="presParOf" srcId="{BB4C4A4A-C9C2-4A81-89B4-6613F0041BAC}" destId="{7E5E3E59-4455-41A1-A7A5-97AAECCBFB90}" srcOrd="5" destOrd="0" presId="urn:microsoft.com/office/officeart/2008/layout/VerticalCurvedList"/>
    <dgm:cxn modelId="{BE20894F-108B-42DD-BAE6-CADB6B61D912}" type="presParOf" srcId="{BB4C4A4A-C9C2-4A81-89B4-6613F0041BAC}" destId="{F2D3630F-EE22-4F76-9EDC-F04E7C9DD88D}" srcOrd="6" destOrd="0" presId="urn:microsoft.com/office/officeart/2008/layout/VerticalCurvedList"/>
    <dgm:cxn modelId="{5D611F98-121F-4FB7-9A87-8804F99E8DEF}" type="presParOf" srcId="{F2D3630F-EE22-4F76-9EDC-F04E7C9DD88D}" destId="{447F6851-7246-4AA4-8BC5-50A29CEA96EB}" srcOrd="0" destOrd="0" presId="urn:microsoft.com/office/officeart/2008/layout/VerticalCurvedList"/>
    <dgm:cxn modelId="{651D98F2-CCDA-43EE-9CF7-8F8DBC682C1D}" type="presParOf" srcId="{BB4C4A4A-C9C2-4A81-89B4-6613F0041BAC}" destId="{BD2DDAAF-2D95-4BDF-8C26-AB6238B6FD7A}" srcOrd="7" destOrd="0" presId="urn:microsoft.com/office/officeart/2008/layout/VerticalCurvedList"/>
    <dgm:cxn modelId="{EBD2349C-A25A-4AFF-B5C2-7FD6B06980CC}" type="presParOf" srcId="{BB4C4A4A-C9C2-4A81-89B4-6613F0041BAC}" destId="{23FB772D-1AA0-45D7-A511-3F98BA894BEC}" srcOrd="8" destOrd="0" presId="urn:microsoft.com/office/officeart/2008/layout/VerticalCurvedList"/>
    <dgm:cxn modelId="{53001A05-6849-4AD1-9D22-F83A69A76AA4}" type="presParOf" srcId="{23FB772D-1AA0-45D7-A511-3F98BA894BEC}" destId="{6EF0A8C3-50B4-42AA-8ACE-07B9B219734C}" srcOrd="0" destOrd="0" presId="urn:microsoft.com/office/officeart/2008/layout/VerticalCurvedList"/>
    <dgm:cxn modelId="{EDEE52EF-B8C6-4F60-9B22-CB90A0B7C055}" type="presParOf" srcId="{BB4C4A4A-C9C2-4A81-89B4-6613F0041BAC}" destId="{49A2D8E5-DB05-4CC7-9EF5-20CB6FEC82F8}" srcOrd="9" destOrd="0" presId="urn:microsoft.com/office/officeart/2008/layout/VerticalCurvedList"/>
    <dgm:cxn modelId="{A92DDA6C-1450-45AC-9DB5-822AEB69B315}" type="presParOf" srcId="{BB4C4A4A-C9C2-4A81-89B4-6613F0041BAC}" destId="{5CF5E09E-CD93-4EAD-B9B9-5A276E53568A}" srcOrd="10" destOrd="0" presId="urn:microsoft.com/office/officeart/2008/layout/VerticalCurvedList"/>
    <dgm:cxn modelId="{649C1963-7DCA-4769-990D-2A0137F993B8}" type="presParOf" srcId="{5CF5E09E-CD93-4EAD-B9B9-5A276E53568A}" destId="{A4CA1AF1-2D52-4FE5-97E7-AEDB5C12F3F1}" srcOrd="0" destOrd="0" presId="urn:microsoft.com/office/officeart/2008/layout/VerticalCurvedList"/>
    <dgm:cxn modelId="{C2A769B5-3B89-495F-85E1-BAA6C2F50B01}" type="presParOf" srcId="{BB4C4A4A-C9C2-4A81-89B4-6613F0041BAC}" destId="{DDB6DC90-88DC-4BED-9650-3D38CAC33AF3}" srcOrd="11" destOrd="0" presId="urn:microsoft.com/office/officeart/2008/layout/VerticalCurvedList"/>
    <dgm:cxn modelId="{9E02EB7A-724C-42F8-B931-20C798DF2DD6}" type="presParOf" srcId="{BB4C4A4A-C9C2-4A81-89B4-6613F0041BAC}" destId="{4B2B189B-4E11-4D02-80D3-FA7A820B704E}" srcOrd="12" destOrd="0" presId="urn:microsoft.com/office/officeart/2008/layout/VerticalCurvedList"/>
    <dgm:cxn modelId="{0E483C16-4725-4D16-B123-9A7F88D09385}" type="presParOf" srcId="{4B2B189B-4E11-4D02-80D3-FA7A820B704E}" destId="{EF8BCCCD-D9E1-4CF6-AFA4-142E22E7589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217927-D2F3-4371-840C-0FC44326E28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nl-NL"/>
        </a:p>
      </dgm:t>
    </dgm:pt>
    <dgm:pt modelId="{BB5309EE-43BE-4C21-ADD6-9379A82A00ED}">
      <dgm:prSet phldrT="[Tekst]"/>
      <dgm:spPr/>
      <dgm:t>
        <a:bodyPr/>
        <a:lstStyle/>
        <a:p>
          <a:r>
            <a:rPr lang="nl-NL" dirty="0"/>
            <a:t>ETAPE 1</a:t>
          </a:r>
        </a:p>
      </dgm:t>
    </dgm:pt>
    <dgm:pt modelId="{071D88B6-2FEF-47E7-9718-78A87C918E7D}" type="parTrans" cxnId="{C2994C66-F470-4F3B-9B88-710C0BFDB058}">
      <dgm:prSet/>
      <dgm:spPr/>
      <dgm:t>
        <a:bodyPr/>
        <a:lstStyle/>
        <a:p>
          <a:endParaRPr lang="nl-NL"/>
        </a:p>
      </dgm:t>
    </dgm:pt>
    <dgm:pt modelId="{7F8DB401-6A91-45C4-995B-98E7EA273F74}" type="sibTrans" cxnId="{C2994C66-F470-4F3B-9B88-710C0BFDB058}">
      <dgm:prSet/>
      <dgm:spPr/>
      <dgm:t>
        <a:bodyPr/>
        <a:lstStyle/>
        <a:p>
          <a:endParaRPr lang="nl-NL"/>
        </a:p>
      </dgm:t>
    </dgm:pt>
    <dgm:pt modelId="{63F7CBD0-79D5-47A4-9A9A-D03A13B5A1D8}">
      <dgm:prSet phldrT="[Tekst]" custT="1"/>
      <dgm:spPr/>
      <dgm:t>
        <a:bodyPr/>
        <a:lstStyle/>
        <a:p>
          <a:r>
            <a:rPr lang="fr-FR" sz="1600" dirty="0">
              <a:latin typeface="Calibri Light" panose="020F0302020204030204" pitchFamily="34" charset="0"/>
              <a:cs typeface="Calibri Light" panose="020F0302020204030204" pitchFamily="34" charset="0"/>
            </a:rPr>
            <a:t>Rassembler toutes les informations</a:t>
          </a:r>
          <a:endParaRPr lang="nl-NL" sz="1600" dirty="0"/>
        </a:p>
      </dgm:t>
    </dgm:pt>
    <dgm:pt modelId="{AB166357-6F2B-49B0-92B8-4E732B30F014}" type="parTrans" cxnId="{66407F81-9C54-4563-A8BE-927075DB77BE}">
      <dgm:prSet/>
      <dgm:spPr/>
      <dgm:t>
        <a:bodyPr/>
        <a:lstStyle/>
        <a:p>
          <a:endParaRPr lang="nl-NL"/>
        </a:p>
      </dgm:t>
    </dgm:pt>
    <dgm:pt modelId="{A208E1A0-364C-4F5A-BFD0-ACF905885ED4}" type="sibTrans" cxnId="{66407F81-9C54-4563-A8BE-927075DB77BE}">
      <dgm:prSet/>
      <dgm:spPr/>
      <dgm:t>
        <a:bodyPr/>
        <a:lstStyle/>
        <a:p>
          <a:endParaRPr lang="nl-NL"/>
        </a:p>
      </dgm:t>
    </dgm:pt>
    <dgm:pt modelId="{CAA44D06-D05C-4274-BB47-8ADAF92E26A8}">
      <dgm:prSet phldrT="[Tekst]" custT="1"/>
      <dgm:spPr/>
      <dgm:t>
        <a:bodyPr/>
        <a:lstStyle/>
        <a:p>
          <a:r>
            <a:rPr lang="fr-FR" sz="1600" dirty="0">
              <a:latin typeface="Calibri Light" panose="020F0302020204030204" pitchFamily="34" charset="0"/>
              <a:cs typeface="Calibri Light" panose="020F0302020204030204" pitchFamily="34" charset="0"/>
            </a:rPr>
            <a:t>Comparer</a:t>
          </a:r>
          <a:r>
            <a:rPr lang="fr-FR" sz="1100" dirty="0">
              <a:latin typeface="Calibri Light" panose="020F0302020204030204" pitchFamily="34" charset="0"/>
              <a:cs typeface="Calibri Light" panose="020F0302020204030204" pitchFamily="34" charset="0"/>
            </a:rPr>
            <a:t> </a:t>
          </a:r>
          <a:r>
            <a:rPr lang="fr-FR" sz="1600" dirty="0">
              <a:latin typeface="Calibri Light" panose="020F0302020204030204" pitchFamily="34" charset="0"/>
              <a:cs typeface="Calibri Light" panose="020F0302020204030204" pitchFamily="34" charset="0"/>
            </a:rPr>
            <a:t>les</a:t>
          </a:r>
          <a:r>
            <a:rPr lang="fr-FR" sz="1100" dirty="0">
              <a:latin typeface="Calibri Light" panose="020F0302020204030204" pitchFamily="34" charset="0"/>
              <a:cs typeface="Calibri Light" panose="020F0302020204030204" pitchFamily="34" charset="0"/>
            </a:rPr>
            <a:t> </a:t>
          </a:r>
          <a:r>
            <a:rPr lang="fr-FR" sz="1600" dirty="0">
              <a:latin typeface="Calibri Light" panose="020F0302020204030204" pitchFamily="34" charset="0"/>
              <a:cs typeface="Calibri Light" panose="020F0302020204030204" pitchFamily="34" charset="0"/>
            </a:rPr>
            <a:t>fonctions</a:t>
          </a:r>
          <a:endParaRPr lang="nl-NL" sz="1600" dirty="0">
            <a:latin typeface="Calibri Light" panose="020F0302020204030204" pitchFamily="34" charset="0"/>
            <a:cs typeface="Calibri Light" panose="020F0302020204030204" pitchFamily="34" charset="0"/>
          </a:endParaRPr>
        </a:p>
      </dgm:t>
    </dgm:pt>
    <dgm:pt modelId="{A52559F2-25C9-4F55-85D4-09F31C24ECC0}" type="parTrans" cxnId="{9350844B-2576-4363-B6A7-F8EFAD7A9299}">
      <dgm:prSet/>
      <dgm:spPr/>
      <dgm:t>
        <a:bodyPr/>
        <a:lstStyle/>
        <a:p>
          <a:endParaRPr lang="nl-NL"/>
        </a:p>
      </dgm:t>
    </dgm:pt>
    <dgm:pt modelId="{9C6F1CCC-847E-4D10-B8DA-54ECA8D0C35B}" type="sibTrans" cxnId="{9350844B-2576-4363-B6A7-F8EFAD7A9299}">
      <dgm:prSet/>
      <dgm:spPr/>
      <dgm:t>
        <a:bodyPr/>
        <a:lstStyle/>
        <a:p>
          <a:endParaRPr lang="nl-NL"/>
        </a:p>
      </dgm:t>
    </dgm:pt>
    <dgm:pt modelId="{F4E5945E-1D3C-480C-BE12-1491C830FFF4}">
      <dgm:prSet phldrT="[Tekst]" custT="1"/>
      <dgm:spPr/>
      <dgm:t>
        <a:bodyPr/>
        <a:lstStyle/>
        <a:p>
          <a:r>
            <a:rPr lang="fr-FR" sz="1600" dirty="0">
              <a:latin typeface="Calibri Light" panose="020F0302020204030204" pitchFamily="34" charset="0"/>
              <a:cs typeface="Calibri Light" panose="020F0302020204030204" pitchFamily="34" charset="0"/>
            </a:rPr>
            <a:t>Appliquer la règle</a:t>
          </a:r>
          <a:r>
            <a:rPr lang="fr-FR" sz="1100" dirty="0">
              <a:latin typeface="Calibri Light" panose="020F0302020204030204" pitchFamily="34" charset="0"/>
              <a:cs typeface="Calibri Light" panose="020F0302020204030204" pitchFamily="34" charset="0"/>
            </a:rPr>
            <a:t> </a:t>
          </a:r>
          <a:r>
            <a:rPr lang="fr-FR" sz="1600" dirty="0">
              <a:latin typeface="Calibri Light" panose="020F0302020204030204" pitchFamily="34" charset="0"/>
              <a:cs typeface="Calibri Light" panose="020F0302020204030204" pitchFamily="34" charset="0"/>
            </a:rPr>
            <a:t>des 80% </a:t>
          </a:r>
          <a:endParaRPr lang="nl-NL" sz="1600" dirty="0"/>
        </a:p>
      </dgm:t>
    </dgm:pt>
    <dgm:pt modelId="{2ED3ADC8-A55F-4851-AD5B-67D7E399D53A}" type="parTrans" cxnId="{75C573F2-881A-48BD-8830-37E603FD3296}">
      <dgm:prSet/>
      <dgm:spPr/>
      <dgm:t>
        <a:bodyPr/>
        <a:lstStyle/>
        <a:p>
          <a:endParaRPr lang="nl-NL"/>
        </a:p>
      </dgm:t>
    </dgm:pt>
    <dgm:pt modelId="{CF75EF77-9D44-43C8-B17A-A6AC0740EC9D}" type="sibTrans" cxnId="{75C573F2-881A-48BD-8830-37E603FD3296}">
      <dgm:prSet/>
      <dgm:spPr/>
      <dgm:t>
        <a:bodyPr/>
        <a:lstStyle/>
        <a:p>
          <a:endParaRPr lang="nl-NL"/>
        </a:p>
      </dgm:t>
    </dgm:pt>
    <dgm:pt modelId="{1F6065EC-EC99-41F0-B10B-FEBDB5AC9909}">
      <dgm:prSet phldrT="[Tekst]"/>
      <dgm:spPr/>
      <dgm:t>
        <a:bodyPr/>
        <a:lstStyle/>
        <a:p>
          <a:r>
            <a:rPr lang="fr-FR" dirty="0">
              <a:latin typeface="Calibri Light" panose="020F0302020204030204" pitchFamily="34" charset="0"/>
              <a:cs typeface="Calibri Light" panose="020F0302020204030204" pitchFamily="34" charset="0"/>
            </a:rPr>
            <a:t>ETAPE  4</a:t>
          </a:r>
          <a:endParaRPr lang="nl-NL" dirty="0"/>
        </a:p>
      </dgm:t>
    </dgm:pt>
    <dgm:pt modelId="{4696CA10-3FCC-4A84-985C-C167B3AB3D7F}" type="parTrans" cxnId="{B91590F8-131E-4B1A-A05C-A1CB70B3302E}">
      <dgm:prSet/>
      <dgm:spPr/>
      <dgm:t>
        <a:bodyPr/>
        <a:lstStyle/>
        <a:p>
          <a:endParaRPr lang="nl-NL"/>
        </a:p>
      </dgm:t>
    </dgm:pt>
    <dgm:pt modelId="{FF5640EA-AF72-4AD3-8272-3322D5B8B99D}" type="sibTrans" cxnId="{B91590F8-131E-4B1A-A05C-A1CB70B3302E}">
      <dgm:prSet/>
      <dgm:spPr/>
      <dgm:t>
        <a:bodyPr/>
        <a:lstStyle/>
        <a:p>
          <a:endParaRPr lang="nl-NL"/>
        </a:p>
      </dgm:t>
    </dgm:pt>
    <dgm:pt modelId="{C1F3CCED-8C0A-4BF5-8B4B-493178377205}">
      <dgm:prSet custT="1"/>
      <dgm:spPr/>
      <dgm:t>
        <a:bodyPr/>
        <a:lstStyle/>
        <a:p>
          <a:r>
            <a:rPr lang="fr-FR" sz="1600" dirty="0">
              <a:latin typeface="Calibri Light" panose="020F0302020204030204" pitchFamily="34" charset="0"/>
              <a:cs typeface="Calibri Light" panose="020F0302020204030204" pitchFamily="34" charset="0"/>
            </a:rPr>
            <a:t>Naviguer à travers l’éventail de fonctions</a:t>
          </a:r>
          <a:endParaRPr lang="nl-NL" sz="1600" dirty="0"/>
        </a:p>
      </dgm:t>
    </dgm:pt>
    <dgm:pt modelId="{E2A63678-0892-4601-8BBC-62378448EC1D}" type="parTrans" cxnId="{B109F976-6B81-4F4A-989E-5FB29394B96F}">
      <dgm:prSet/>
      <dgm:spPr/>
      <dgm:t>
        <a:bodyPr/>
        <a:lstStyle/>
        <a:p>
          <a:endParaRPr lang="nl-NL"/>
        </a:p>
      </dgm:t>
    </dgm:pt>
    <dgm:pt modelId="{663C13AA-14E8-48E6-9C98-3D6793236303}" type="sibTrans" cxnId="{B109F976-6B81-4F4A-989E-5FB29394B96F}">
      <dgm:prSet/>
      <dgm:spPr/>
      <dgm:t>
        <a:bodyPr/>
        <a:lstStyle/>
        <a:p>
          <a:endParaRPr lang="nl-NL"/>
        </a:p>
      </dgm:t>
    </dgm:pt>
    <dgm:pt modelId="{85EE6435-8513-4F83-BB4E-3E4E12F0E7CC}">
      <dgm:prSet/>
      <dgm:spPr/>
      <dgm:t>
        <a:bodyPr/>
        <a:lstStyle/>
        <a:p>
          <a:r>
            <a:rPr lang="nl-NL" dirty="0"/>
            <a:t>ETAPE 2</a:t>
          </a:r>
        </a:p>
      </dgm:t>
    </dgm:pt>
    <dgm:pt modelId="{69D425D6-8AFD-49E5-84B7-79E7E3B056DC}" type="parTrans" cxnId="{85148DA2-84DF-4686-BEE1-F4DC4CD41BB8}">
      <dgm:prSet/>
      <dgm:spPr/>
      <dgm:t>
        <a:bodyPr/>
        <a:lstStyle/>
        <a:p>
          <a:endParaRPr lang="nl-NL"/>
        </a:p>
      </dgm:t>
    </dgm:pt>
    <dgm:pt modelId="{39CF0924-3E7F-415C-85C9-9A3B3189CCAB}" type="sibTrans" cxnId="{85148DA2-84DF-4686-BEE1-F4DC4CD41BB8}">
      <dgm:prSet/>
      <dgm:spPr/>
      <dgm:t>
        <a:bodyPr/>
        <a:lstStyle/>
        <a:p>
          <a:endParaRPr lang="nl-NL"/>
        </a:p>
      </dgm:t>
    </dgm:pt>
    <dgm:pt modelId="{E84522EE-1362-451A-940B-A0D6DFACC007}">
      <dgm:prSet phldrT="[Tekst]"/>
      <dgm:spPr/>
      <dgm:t>
        <a:bodyPr/>
        <a:lstStyle/>
        <a:p>
          <a:r>
            <a:rPr lang="nl-NL" dirty="0"/>
            <a:t>ETAPE 3</a:t>
          </a:r>
        </a:p>
      </dgm:t>
    </dgm:pt>
    <dgm:pt modelId="{0773D26A-FFB2-4C49-B22A-A9D592377FF4}" type="parTrans" cxnId="{8375FD8E-3888-43AA-B8EA-1C1F7B6D0A43}">
      <dgm:prSet/>
      <dgm:spPr/>
      <dgm:t>
        <a:bodyPr/>
        <a:lstStyle/>
        <a:p>
          <a:endParaRPr lang="nl-NL"/>
        </a:p>
      </dgm:t>
    </dgm:pt>
    <dgm:pt modelId="{00A7E68D-BA68-41E1-8D6A-F45E7C4F9C1C}" type="sibTrans" cxnId="{8375FD8E-3888-43AA-B8EA-1C1F7B6D0A43}">
      <dgm:prSet/>
      <dgm:spPr/>
      <dgm:t>
        <a:bodyPr/>
        <a:lstStyle/>
        <a:p>
          <a:endParaRPr lang="nl-NL"/>
        </a:p>
      </dgm:t>
    </dgm:pt>
    <dgm:pt modelId="{EB8AD33E-7B14-4045-9EDA-4C4FD5BCA7DA}">
      <dgm:prSet phldrT="[Tekst]" custT="1"/>
      <dgm:spPr/>
      <dgm:t>
        <a:bodyPr/>
        <a:lstStyle/>
        <a:p>
          <a:r>
            <a:rPr lang="fr-FR" sz="1600" dirty="0">
              <a:latin typeface="Calibri Light" panose="020F0302020204030204" pitchFamily="34" charset="0"/>
              <a:cs typeface="Calibri Light" panose="020F0302020204030204" pitchFamily="34" charset="0"/>
            </a:rPr>
            <a:t>Hybrider si nécessaire</a:t>
          </a:r>
          <a:endParaRPr lang="nl-NL" sz="1600" dirty="0">
            <a:latin typeface="Calibri Light" panose="020F0302020204030204" pitchFamily="34" charset="0"/>
            <a:cs typeface="Calibri Light" panose="020F0302020204030204" pitchFamily="34" charset="0"/>
          </a:endParaRPr>
        </a:p>
      </dgm:t>
    </dgm:pt>
    <dgm:pt modelId="{71F5EA7C-C066-4348-BFE3-BC844CBB3D63}" type="parTrans" cxnId="{7AF251D9-8788-4E5E-9FC0-D9FC67DFBA4F}">
      <dgm:prSet/>
      <dgm:spPr/>
      <dgm:t>
        <a:bodyPr/>
        <a:lstStyle/>
        <a:p>
          <a:endParaRPr lang="nl-NL"/>
        </a:p>
      </dgm:t>
    </dgm:pt>
    <dgm:pt modelId="{5BA21119-C5A5-4243-9C73-2AE461EFCDE8}" type="sibTrans" cxnId="{7AF251D9-8788-4E5E-9FC0-D9FC67DFBA4F}">
      <dgm:prSet/>
      <dgm:spPr/>
      <dgm:t>
        <a:bodyPr/>
        <a:lstStyle/>
        <a:p>
          <a:endParaRPr lang="nl-NL"/>
        </a:p>
      </dgm:t>
    </dgm:pt>
    <dgm:pt modelId="{3F87752E-36D7-4738-90FC-CC7E1B27F7D7}">
      <dgm:prSet phldrT="[Tekst]" custT="1"/>
      <dgm:spPr/>
      <dgm:t>
        <a:bodyPr/>
        <a:lstStyle/>
        <a:p>
          <a:r>
            <a:rPr lang="fr-FR" sz="1600" dirty="0">
              <a:latin typeface="Calibri Light" panose="020F0302020204030204" pitchFamily="34" charset="0"/>
              <a:cs typeface="Calibri Light" panose="020F0302020204030204" pitchFamily="34" charset="0"/>
            </a:rPr>
            <a:t>Attribuer une fonction manquante </a:t>
          </a:r>
          <a:endParaRPr lang="nl-NL" sz="1600" dirty="0">
            <a:latin typeface="Calibri Light" panose="020F0302020204030204" pitchFamily="34" charset="0"/>
            <a:cs typeface="Calibri Light" panose="020F0302020204030204" pitchFamily="34" charset="0"/>
          </a:endParaRPr>
        </a:p>
      </dgm:t>
    </dgm:pt>
    <dgm:pt modelId="{BCF9169F-2335-4E14-B02F-494334B10650}" type="parTrans" cxnId="{F2E6AA46-F184-4F53-B5A2-B55DCD560332}">
      <dgm:prSet/>
      <dgm:spPr/>
      <dgm:t>
        <a:bodyPr/>
        <a:lstStyle/>
        <a:p>
          <a:endParaRPr lang="nl-NL"/>
        </a:p>
      </dgm:t>
    </dgm:pt>
    <dgm:pt modelId="{3D5E47E4-321C-4482-90A3-A7BCFE40FA0B}" type="sibTrans" cxnId="{F2E6AA46-F184-4F53-B5A2-B55DCD560332}">
      <dgm:prSet/>
      <dgm:spPr/>
      <dgm:t>
        <a:bodyPr/>
        <a:lstStyle/>
        <a:p>
          <a:endParaRPr lang="nl-NL"/>
        </a:p>
      </dgm:t>
    </dgm:pt>
    <dgm:pt modelId="{432D3944-24A0-4804-B9C1-84E9B00F04E9}">
      <dgm:prSet phldrT="[Tekst]"/>
      <dgm:spPr/>
      <dgm:t>
        <a:bodyPr/>
        <a:lstStyle/>
        <a:p>
          <a:r>
            <a:rPr lang="fr-FR" dirty="0">
              <a:latin typeface="Calibri Light" panose="020F0302020204030204" pitchFamily="34" charset="0"/>
              <a:cs typeface="Calibri Light" panose="020F0302020204030204" pitchFamily="34" charset="0"/>
            </a:rPr>
            <a:t>ETAPE 5</a:t>
          </a:r>
          <a:endParaRPr lang="nl-NL" dirty="0"/>
        </a:p>
      </dgm:t>
    </dgm:pt>
    <dgm:pt modelId="{DB4801A8-58EF-495C-96FF-5B5EA8431C88}" type="sibTrans" cxnId="{96C8C7A9-FA74-4B6C-8C38-15857348F88E}">
      <dgm:prSet/>
      <dgm:spPr/>
      <dgm:t>
        <a:bodyPr/>
        <a:lstStyle/>
        <a:p>
          <a:endParaRPr lang="nl-NL"/>
        </a:p>
      </dgm:t>
    </dgm:pt>
    <dgm:pt modelId="{C03700D8-3F0A-420D-8930-E525CF3A4278}" type="parTrans" cxnId="{96C8C7A9-FA74-4B6C-8C38-15857348F88E}">
      <dgm:prSet/>
      <dgm:spPr/>
      <dgm:t>
        <a:bodyPr/>
        <a:lstStyle/>
        <a:p>
          <a:endParaRPr lang="nl-NL"/>
        </a:p>
      </dgm:t>
    </dgm:pt>
    <dgm:pt modelId="{AEDCD7AE-E8E9-48CD-A6B1-039F882ED8AD}" type="pres">
      <dgm:prSet presAssocID="{2F217927-D2F3-4371-840C-0FC44326E28C}" presName="Name0" presStyleCnt="0">
        <dgm:presLayoutVars>
          <dgm:dir/>
          <dgm:animLvl val="lvl"/>
          <dgm:resizeHandles val="exact"/>
        </dgm:presLayoutVars>
      </dgm:prSet>
      <dgm:spPr/>
    </dgm:pt>
    <dgm:pt modelId="{827B1258-6114-4694-AABA-DF26804111D1}" type="pres">
      <dgm:prSet presAssocID="{BB5309EE-43BE-4C21-ADD6-9379A82A00ED}" presName="composite" presStyleCnt="0"/>
      <dgm:spPr/>
    </dgm:pt>
    <dgm:pt modelId="{F6E8BB20-E481-4F8F-B86A-154D1C0994DD}" type="pres">
      <dgm:prSet presAssocID="{BB5309EE-43BE-4C21-ADD6-9379A82A00ED}" presName="parTx" presStyleLbl="alignNode1" presStyleIdx="0" presStyleCnt="5">
        <dgm:presLayoutVars>
          <dgm:chMax val="0"/>
          <dgm:chPref val="0"/>
          <dgm:bulletEnabled val="1"/>
        </dgm:presLayoutVars>
      </dgm:prSet>
      <dgm:spPr/>
    </dgm:pt>
    <dgm:pt modelId="{84ECD324-C482-406B-A264-129243ED85CD}" type="pres">
      <dgm:prSet presAssocID="{BB5309EE-43BE-4C21-ADD6-9379A82A00ED}" presName="desTx" presStyleLbl="alignAccFollowNode1" presStyleIdx="0" presStyleCnt="5">
        <dgm:presLayoutVars>
          <dgm:bulletEnabled val="1"/>
        </dgm:presLayoutVars>
      </dgm:prSet>
      <dgm:spPr/>
    </dgm:pt>
    <dgm:pt modelId="{6F700358-77E4-453C-BD28-B8CAED61D277}" type="pres">
      <dgm:prSet presAssocID="{7F8DB401-6A91-45C4-995B-98E7EA273F74}" presName="space" presStyleCnt="0"/>
      <dgm:spPr/>
    </dgm:pt>
    <dgm:pt modelId="{A196369F-FCA7-47E0-9A63-4B04C8CBB0B5}" type="pres">
      <dgm:prSet presAssocID="{85EE6435-8513-4F83-BB4E-3E4E12F0E7CC}" presName="composite" presStyleCnt="0"/>
      <dgm:spPr/>
    </dgm:pt>
    <dgm:pt modelId="{09FFD433-197A-4788-840A-AAB7D31D8A7F}" type="pres">
      <dgm:prSet presAssocID="{85EE6435-8513-4F83-BB4E-3E4E12F0E7CC}" presName="parTx" presStyleLbl="alignNode1" presStyleIdx="1" presStyleCnt="5">
        <dgm:presLayoutVars>
          <dgm:chMax val="0"/>
          <dgm:chPref val="0"/>
          <dgm:bulletEnabled val="1"/>
        </dgm:presLayoutVars>
      </dgm:prSet>
      <dgm:spPr/>
    </dgm:pt>
    <dgm:pt modelId="{80100D17-E21C-4BEB-B587-9905EE7CE8DB}" type="pres">
      <dgm:prSet presAssocID="{85EE6435-8513-4F83-BB4E-3E4E12F0E7CC}" presName="desTx" presStyleLbl="alignAccFollowNode1" presStyleIdx="1" presStyleCnt="5" custLinFactNeighborX="2296" custLinFactNeighborY="699">
        <dgm:presLayoutVars>
          <dgm:bulletEnabled val="1"/>
        </dgm:presLayoutVars>
      </dgm:prSet>
      <dgm:spPr/>
    </dgm:pt>
    <dgm:pt modelId="{36A9A1B6-C111-4974-86F1-5373F96D6CFD}" type="pres">
      <dgm:prSet presAssocID="{39CF0924-3E7F-415C-85C9-9A3B3189CCAB}" presName="space" presStyleCnt="0"/>
      <dgm:spPr/>
    </dgm:pt>
    <dgm:pt modelId="{CBEFA013-23E9-4899-A576-6D463862EE0B}" type="pres">
      <dgm:prSet presAssocID="{E84522EE-1362-451A-940B-A0D6DFACC007}" presName="composite" presStyleCnt="0"/>
      <dgm:spPr/>
    </dgm:pt>
    <dgm:pt modelId="{26CD14DD-0F25-43FD-899B-6D3DD6FEFB53}" type="pres">
      <dgm:prSet presAssocID="{E84522EE-1362-451A-940B-A0D6DFACC007}" presName="parTx" presStyleLbl="alignNode1" presStyleIdx="2" presStyleCnt="5">
        <dgm:presLayoutVars>
          <dgm:chMax val="0"/>
          <dgm:chPref val="0"/>
          <dgm:bulletEnabled val="1"/>
        </dgm:presLayoutVars>
      </dgm:prSet>
      <dgm:spPr/>
    </dgm:pt>
    <dgm:pt modelId="{073F5DD8-CE48-4269-92CB-1F6273CF9CCE}" type="pres">
      <dgm:prSet presAssocID="{E84522EE-1362-451A-940B-A0D6DFACC007}" presName="desTx" presStyleLbl="alignAccFollowNode1" presStyleIdx="2" presStyleCnt="5">
        <dgm:presLayoutVars>
          <dgm:bulletEnabled val="1"/>
        </dgm:presLayoutVars>
      </dgm:prSet>
      <dgm:spPr/>
    </dgm:pt>
    <dgm:pt modelId="{E1780A25-841E-44BA-885D-8F339E018CDE}" type="pres">
      <dgm:prSet presAssocID="{00A7E68D-BA68-41E1-8D6A-F45E7C4F9C1C}" presName="space" presStyleCnt="0"/>
      <dgm:spPr/>
    </dgm:pt>
    <dgm:pt modelId="{DA652AFF-CA48-4CBC-A43C-CEC6839F1F3A}" type="pres">
      <dgm:prSet presAssocID="{1F6065EC-EC99-41F0-B10B-FEBDB5AC9909}" presName="composite" presStyleCnt="0"/>
      <dgm:spPr/>
    </dgm:pt>
    <dgm:pt modelId="{CB81E329-394B-4640-BE8B-C41A34DA9E78}" type="pres">
      <dgm:prSet presAssocID="{1F6065EC-EC99-41F0-B10B-FEBDB5AC9909}" presName="parTx" presStyleLbl="alignNode1" presStyleIdx="3" presStyleCnt="5">
        <dgm:presLayoutVars>
          <dgm:chMax val="0"/>
          <dgm:chPref val="0"/>
          <dgm:bulletEnabled val="1"/>
        </dgm:presLayoutVars>
      </dgm:prSet>
      <dgm:spPr/>
    </dgm:pt>
    <dgm:pt modelId="{33C93D72-DB9E-4EB9-82B8-4AE9F855C624}" type="pres">
      <dgm:prSet presAssocID="{1F6065EC-EC99-41F0-B10B-FEBDB5AC9909}" presName="desTx" presStyleLbl="alignAccFollowNode1" presStyleIdx="3" presStyleCnt="5">
        <dgm:presLayoutVars>
          <dgm:bulletEnabled val="1"/>
        </dgm:presLayoutVars>
      </dgm:prSet>
      <dgm:spPr/>
    </dgm:pt>
    <dgm:pt modelId="{86F3AEDE-A476-45D6-B345-B7BA8706DF68}" type="pres">
      <dgm:prSet presAssocID="{FF5640EA-AF72-4AD3-8272-3322D5B8B99D}" presName="space" presStyleCnt="0"/>
      <dgm:spPr/>
    </dgm:pt>
    <dgm:pt modelId="{E719BEBE-0544-4144-9806-2EBE5323F115}" type="pres">
      <dgm:prSet presAssocID="{432D3944-24A0-4804-B9C1-84E9B00F04E9}" presName="composite" presStyleCnt="0"/>
      <dgm:spPr/>
    </dgm:pt>
    <dgm:pt modelId="{51E3DFFB-0053-4A78-8DA8-804F13F5D959}" type="pres">
      <dgm:prSet presAssocID="{432D3944-24A0-4804-B9C1-84E9B00F04E9}" presName="parTx" presStyleLbl="alignNode1" presStyleIdx="4" presStyleCnt="5">
        <dgm:presLayoutVars>
          <dgm:chMax val="0"/>
          <dgm:chPref val="0"/>
          <dgm:bulletEnabled val="1"/>
        </dgm:presLayoutVars>
      </dgm:prSet>
      <dgm:spPr/>
    </dgm:pt>
    <dgm:pt modelId="{E60F2F2C-1811-461B-B628-CF69FC2C3E2F}" type="pres">
      <dgm:prSet presAssocID="{432D3944-24A0-4804-B9C1-84E9B00F04E9}" presName="desTx" presStyleLbl="alignAccFollowNode1" presStyleIdx="4" presStyleCnt="5">
        <dgm:presLayoutVars>
          <dgm:bulletEnabled val="1"/>
        </dgm:presLayoutVars>
      </dgm:prSet>
      <dgm:spPr/>
    </dgm:pt>
  </dgm:ptLst>
  <dgm:cxnLst>
    <dgm:cxn modelId="{C61D4D37-C98C-4C4A-A6D7-0F54532C0A51}" type="presOf" srcId="{432D3944-24A0-4804-B9C1-84E9B00F04E9}" destId="{51E3DFFB-0053-4A78-8DA8-804F13F5D959}" srcOrd="0" destOrd="0" presId="urn:microsoft.com/office/officeart/2005/8/layout/hList1"/>
    <dgm:cxn modelId="{1BD2F261-8798-446F-99B9-B55628F439D8}" type="presOf" srcId="{F4E5945E-1D3C-480C-BE12-1491C830FFF4}" destId="{073F5DD8-CE48-4269-92CB-1F6273CF9CCE}" srcOrd="0" destOrd="0" presId="urn:microsoft.com/office/officeart/2005/8/layout/hList1"/>
    <dgm:cxn modelId="{C2994C66-F470-4F3B-9B88-710C0BFDB058}" srcId="{2F217927-D2F3-4371-840C-0FC44326E28C}" destId="{BB5309EE-43BE-4C21-ADD6-9379A82A00ED}" srcOrd="0" destOrd="0" parTransId="{071D88B6-2FEF-47E7-9718-78A87C918E7D}" sibTransId="{7F8DB401-6A91-45C4-995B-98E7EA273F74}"/>
    <dgm:cxn modelId="{F2E6AA46-F184-4F53-B5A2-B55DCD560332}" srcId="{432D3944-24A0-4804-B9C1-84E9B00F04E9}" destId="{3F87752E-36D7-4738-90FC-CC7E1B27F7D7}" srcOrd="0" destOrd="0" parTransId="{BCF9169F-2335-4E14-B02F-494334B10650}" sibTransId="{3D5E47E4-321C-4482-90A3-A7BCFE40FA0B}"/>
    <dgm:cxn modelId="{CC9EA567-F6E3-4C97-89C6-2CBC63E83190}" type="presOf" srcId="{CAA44D06-D05C-4274-BB47-8ADAF92E26A8}" destId="{80100D17-E21C-4BEB-B587-9905EE7CE8DB}" srcOrd="0" destOrd="0" presId="urn:microsoft.com/office/officeart/2005/8/layout/hList1"/>
    <dgm:cxn modelId="{E3A9AE69-3E90-45B7-8F39-743879E58A80}" type="presOf" srcId="{C1F3CCED-8C0A-4BF5-8B4B-493178377205}" destId="{84ECD324-C482-406B-A264-129243ED85CD}" srcOrd="0" destOrd="1" presId="urn:microsoft.com/office/officeart/2005/8/layout/hList1"/>
    <dgm:cxn modelId="{9350844B-2576-4363-B6A7-F8EFAD7A9299}" srcId="{85EE6435-8513-4F83-BB4E-3E4E12F0E7CC}" destId="{CAA44D06-D05C-4274-BB47-8ADAF92E26A8}" srcOrd="0" destOrd="0" parTransId="{A52559F2-25C9-4F55-85D4-09F31C24ECC0}" sibTransId="{9C6F1CCC-847E-4D10-B8DA-54ECA8D0C35B}"/>
    <dgm:cxn modelId="{6552CD4C-0D7B-4A4C-ABDA-197F4B79029F}" type="presOf" srcId="{3F87752E-36D7-4738-90FC-CC7E1B27F7D7}" destId="{E60F2F2C-1811-461B-B628-CF69FC2C3E2F}" srcOrd="0" destOrd="0" presId="urn:microsoft.com/office/officeart/2005/8/layout/hList1"/>
    <dgm:cxn modelId="{B109F976-6B81-4F4A-989E-5FB29394B96F}" srcId="{BB5309EE-43BE-4C21-ADD6-9379A82A00ED}" destId="{C1F3CCED-8C0A-4BF5-8B4B-493178377205}" srcOrd="1" destOrd="0" parTransId="{E2A63678-0892-4601-8BBC-62378448EC1D}" sibTransId="{663C13AA-14E8-48E6-9C98-3D6793236303}"/>
    <dgm:cxn modelId="{66407F81-9C54-4563-A8BE-927075DB77BE}" srcId="{BB5309EE-43BE-4C21-ADD6-9379A82A00ED}" destId="{63F7CBD0-79D5-47A4-9A9A-D03A13B5A1D8}" srcOrd="0" destOrd="0" parTransId="{AB166357-6F2B-49B0-92B8-4E732B30F014}" sibTransId="{A208E1A0-364C-4F5A-BFD0-ACF905885ED4}"/>
    <dgm:cxn modelId="{2C652888-0ED4-4EE3-8D7F-501E93247519}" type="presOf" srcId="{E84522EE-1362-451A-940B-A0D6DFACC007}" destId="{26CD14DD-0F25-43FD-899B-6D3DD6FEFB53}" srcOrd="0" destOrd="0" presId="urn:microsoft.com/office/officeart/2005/8/layout/hList1"/>
    <dgm:cxn modelId="{9C1C968D-A18D-4422-B857-40C9A97CC1C3}" type="presOf" srcId="{1F6065EC-EC99-41F0-B10B-FEBDB5AC9909}" destId="{CB81E329-394B-4640-BE8B-C41A34DA9E78}" srcOrd="0" destOrd="0" presId="urn:microsoft.com/office/officeart/2005/8/layout/hList1"/>
    <dgm:cxn modelId="{8375FD8E-3888-43AA-B8EA-1C1F7B6D0A43}" srcId="{2F217927-D2F3-4371-840C-0FC44326E28C}" destId="{E84522EE-1362-451A-940B-A0D6DFACC007}" srcOrd="2" destOrd="0" parTransId="{0773D26A-FFB2-4C49-B22A-A9D592377FF4}" sibTransId="{00A7E68D-BA68-41E1-8D6A-F45E7C4F9C1C}"/>
    <dgm:cxn modelId="{B1E7C097-3298-428E-8EBC-5738B4C56E77}" type="presOf" srcId="{BB5309EE-43BE-4C21-ADD6-9379A82A00ED}" destId="{F6E8BB20-E481-4F8F-B86A-154D1C0994DD}" srcOrd="0" destOrd="0" presId="urn:microsoft.com/office/officeart/2005/8/layout/hList1"/>
    <dgm:cxn modelId="{85148DA2-84DF-4686-BEE1-F4DC4CD41BB8}" srcId="{2F217927-D2F3-4371-840C-0FC44326E28C}" destId="{85EE6435-8513-4F83-BB4E-3E4E12F0E7CC}" srcOrd="1" destOrd="0" parTransId="{69D425D6-8AFD-49E5-84B7-79E7E3B056DC}" sibTransId="{39CF0924-3E7F-415C-85C9-9A3B3189CCAB}"/>
    <dgm:cxn modelId="{96C8C7A9-FA74-4B6C-8C38-15857348F88E}" srcId="{2F217927-D2F3-4371-840C-0FC44326E28C}" destId="{432D3944-24A0-4804-B9C1-84E9B00F04E9}" srcOrd="4" destOrd="0" parTransId="{C03700D8-3F0A-420D-8930-E525CF3A4278}" sibTransId="{DB4801A8-58EF-495C-96FF-5B5EA8431C88}"/>
    <dgm:cxn modelId="{BBAE3AC7-FDC9-4F17-A147-CC39C323BBDD}" type="presOf" srcId="{2F217927-D2F3-4371-840C-0FC44326E28C}" destId="{AEDCD7AE-E8E9-48CD-A6B1-039F882ED8AD}" srcOrd="0" destOrd="0" presId="urn:microsoft.com/office/officeart/2005/8/layout/hList1"/>
    <dgm:cxn modelId="{41D642CA-A276-4342-9480-B759BFE2BCFF}" type="presOf" srcId="{EB8AD33E-7B14-4045-9EDA-4C4FD5BCA7DA}" destId="{33C93D72-DB9E-4EB9-82B8-4AE9F855C624}" srcOrd="0" destOrd="0" presId="urn:microsoft.com/office/officeart/2005/8/layout/hList1"/>
    <dgm:cxn modelId="{C34798CA-39F3-4F0D-AA94-460C94062CF6}" type="presOf" srcId="{85EE6435-8513-4F83-BB4E-3E4E12F0E7CC}" destId="{09FFD433-197A-4788-840A-AAB7D31D8A7F}" srcOrd="0" destOrd="0" presId="urn:microsoft.com/office/officeart/2005/8/layout/hList1"/>
    <dgm:cxn modelId="{7AF251D9-8788-4E5E-9FC0-D9FC67DFBA4F}" srcId="{1F6065EC-EC99-41F0-B10B-FEBDB5AC9909}" destId="{EB8AD33E-7B14-4045-9EDA-4C4FD5BCA7DA}" srcOrd="0" destOrd="0" parTransId="{71F5EA7C-C066-4348-BFE3-BC844CBB3D63}" sibTransId="{5BA21119-C5A5-4243-9C73-2AE461EFCDE8}"/>
    <dgm:cxn modelId="{75C573F2-881A-48BD-8830-37E603FD3296}" srcId="{E84522EE-1362-451A-940B-A0D6DFACC007}" destId="{F4E5945E-1D3C-480C-BE12-1491C830FFF4}" srcOrd="0" destOrd="0" parTransId="{2ED3ADC8-A55F-4851-AD5B-67D7E399D53A}" sibTransId="{CF75EF77-9D44-43C8-B17A-A6AC0740EC9D}"/>
    <dgm:cxn modelId="{66B7BBF4-A24D-42F0-BED2-EAEE4BA9D935}" type="presOf" srcId="{63F7CBD0-79D5-47A4-9A9A-D03A13B5A1D8}" destId="{84ECD324-C482-406B-A264-129243ED85CD}" srcOrd="0" destOrd="0" presId="urn:microsoft.com/office/officeart/2005/8/layout/hList1"/>
    <dgm:cxn modelId="{B91590F8-131E-4B1A-A05C-A1CB70B3302E}" srcId="{2F217927-D2F3-4371-840C-0FC44326E28C}" destId="{1F6065EC-EC99-41F0-B10B-FEBDB5AC9909}" srcOrd="3" destOrd="0" parTransId="{4696CA10-3FCC-4A84-985C-C167B3AB3D7F}" sibTransId="{FF5640EA-AF72-4AD3-8272-3322D5B8B99D}"/>
    <dgm:cxn modelId="{C80BE52B-3303-4299-94CB-26588CB42A10}" type="presParOf" srcId="{AEDCD7AE-E8E9-48CD-A6B1-039F882ED8AD}" destId="{827B1258-6114-4694-AABA-DF26804111D1}" srcOrd="0" destOrd="0" presId="urn:microsoft.com/office/officeart/2005/8/layout/hList1"/>
    <dgm:cxn modelId="{37D856D2-E458-4161-8F69-52746A7B2DEA}" type="presParOf" srcId="{827B1258-6114-4694-AABA-DF26804111D1}" destId="{F6E8BB20-E481-4F8F-B86A-154D1C0994DD}" srcOrd="0" destOrd="0" presId="urn:microsoft.com/office/officeart/2005/8/layout/hList1"/>
    <dgm:cxn modelId="{74DE69AA-B663-403A-95DA-B842A3008E2B}" type="presParOf" srcId="{827B1258-6114-4694-AABA-DF26804111D1}" destId="{84ECD324-C482-406B-A264-129243ED85CD}" srcOrd="1" destOrd="0" presId="urn:microsoft.com/office/officeart/2005/8/layout/hList1"/>
    <dgm:cxn modelId="{810959A8-5C10-4C2F-B848-514D34B95D4E}" type="presParOf" srcId="{AEDCD7AE-E8E9-48CD-A6B1-039F882ED8AD}" destId="{6F700358-77E4-453C-BD28-B8CAED61D277}" srcOrd="1" destOrd="0" presId="urn:microsoft.com/office/officeart/2005/8/layout/hList1"/>
    <dgm:cxn modelId="{60134A60-2787-4E3E-94E4-E880782FB174}" type="presParOf" srcId="{AEDCD7AE-E8E9-48CD-A6B1-039F882ED8AD}" destId="{A196369F-FCA7-47E0-9A63-4B04C8CBB0B5}" srcOrd="2" destOrd="0" presId="urn:microsoft.com/office/officeart/2005/8/layout/hList1"/>
    <dgm:cxn modelId="{F78CBBCA-1F36-41C8-AA8A-D9D2ABA14B61}" type="presParOf" srcId="{A196369F-FCA7-47E0-9A63-4B04C8CBB0B5}" destId="{09FFD433-197A-4788-840A-AAB7D31D8A7F}" srcOrd="0" destOrd="0" presId="urn:microsoft.com/office/officeart/2005/8/layout/hList1"/>
    <dgm:cxn modelId="{606062ED-12A4-4C42-BB80-3A4C0726FB3F}" type="presParOf" srcId="{A196369F-FCA7-47E0-9A63-4B04C8CBB0B5}" destId="{80100D17-E21C-4BEB-B587-9905EE7CE8DB}" srcOrd="1" destOrd="0" presId="urn:microsoft.com/office/officeart/2005/8/layout/hList1"/>
    <dgm:cxn modelId="{B4BAE8F8-427B-4A0B-8F27-4820146E2BB7}" type="presParOf" srcId="{AEDCD7AE-E8E9-48CD-A6B1-039F882ED8AD}" destId="{36A9A1B6-C111-4974-86F1-5373F96D6CFD}" srcOrd="3" destOrd="0" presId="urn:microsoft.com/office/officeart/2005/8/layout/hList1"/>
    <dgm:cxn modelId="{FD48E3DF-5F02-427E-9473-6D9428F1D0BD}" type="presParOf" srcId="{AEDCD7AE-E8E9-48CD-A6B1-039F882ED8AD}" destId="{CBEFA013-23E9-4899-A576-6D463862EE0B}" srcOrd="4" destOrd="0" presId="urn:microsoft.com/office/officeart/2005/8/layout/hList1"/>
    <dgm:cxn modelId="{2958E0AE-580F-4661-82FD-83D72AAEE7E2}" type="presParOf" srcId="{CBEFA013-23E9-4899-A576-6D463862EE0B}" destId="{26CD14DD-0F25-43FD-899B-6D3DD6FEFB53}" srcOrd="0" destOrd="0" presId="urn:microsoft.com/office/officeart/2005/8/layout/hList1"/>
    <dgm:cxn modelId="{87F94529-F021-4DC1-A595-F251D0FAC21B}" type="presParOf" srcId="{CBEFA013-23E9-4899-A576-6D463862EE0B}" destId="{073F5DD8-CE48-4269-92CB-1F6273CF9CCE}" srcOrd="1" destOrd="0" presId="urn:microsoft.com/office/officeart/2005/8/layout/hList1"/>
    <dgm:cxn modelId="{A1173476-B0EC-480B-AC05-041A2F011D77}" type="presParOf" srcId="{AEDCD7AE-E8E9-48CD-A6B1-039F882ED8AD}" destId="{E1780A25-841E-44BA-885D-8F339E018CDE}" srcOrd="5" destOrd="0" presId="urn:microsoft.com/office/officeart/2005/8/layout/hList1"/>
    <dgm:cxn modelId="{4AAB258C-368B-44A2-962B-741DD2425AA1}" type="presParOf" srcId="{AEDCD7AE-E8E9-48CD-A6B1-039F882ED8AD}" destId="{DA652AFF-CA48-4CBC-A43C-CEC6839F1F3A}" srcOrd="6" destOrd="0" presId="urn:microsoft.com/office/officeart/2005/8/layout/hList1"/>
    <dgm:cxn modelId="{72B90D4C-B841-4A18-97C5-42237A6E4A74}" type="presParOf" srcId="{DA652AFF-CA48-4CBC-A43C-CEC6839F1F3A}" destId="{CB81E329-394B-4640-BE8B-C41A34DA9E78}" srcOrd="0" destOrd="0" presId="urn:microsoft.com/office/officeart/2005/8/layout/hList1"/>
    <dgm:cxn modelId="{B7973F54-8847-42F9-93B2-AE79D1B66607}" type="presParOf" srcId="{DA652AFF-CA48-4CBC-A43C-CEC6839F1F3A}" destId="{33C93D72-DB9E-4EB9-82B8-4AE9F855C624}" srcOrd="1" destOrd="0" presId="urn:microsoft.com/office/officeart/2005/8/layout/hList1"/>
    <dgm:cxn modelId="{55729E2B-F49F-4E47-9148-D57B6554EA6D}" type="presParOf" srcId="{AEDCD7AE-E8E9-48CD-A6B1-039F882ED8AD}" destId="{86F3AEDE-A476-45D6-B345-B7BA8706DF68}" srcOrd="7" destOrd="0" presId="urn:microsoft.com/office/officeart/2005/8/layout/hList1"/>
    <dgm:cxn modelId="{A3F02CE1-D4DC-470A-8A45-D1E4DB941D0F}" type="presParOf" srcId="{AEDCD7AE-E8E9-48CD-A6B1-039F882ED8AD}" destId="{E719BEBE-0544-4144-9806-2EBE5323F115}" srcOrd="8" destOrd="0" presId="urn:microsoft.com/office/officeart/2005/8/layout/hList1"/>
    <dgm:cxn modelId="{87E17A79-7AC2-40F7-AD4B-34010FB079D7}" type="presParOf" srcId="{E719BEBE-0544-4144-9806-2EBE5323F115}" destId="{51E3DFFB-0053-4A78-8DA8-804F13F5D959}" srcOrd="0" destOrd="0" presId="urn:microsoft.com/office/officeart/2005/8/layout/hList1"/>
    <dgm:cxn modelId="{22FF77F9-F75A-46AA-A284-B00D613B0B5D}" type="presParOf" srcId="{E719BEBE-0544-4144-9806-2EBE5323F115}" destId="{E60F2F2C-1811-461B-B628-CF69FC2C3E2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254F81-0668-4C56-80AC-9DDBFE039691}" type="doc">
      <dgm:prSet loTypeId="urn:microsoft.com/office/officeart/2005/8/layout/hProcess6" loCatId="process" qsTypeId="urn:microsoft.com/office/officeart/2005/8/quickstyle/simple1" qsCatId="simple" csTypeId="urn:microsoft.com/office/officeart/2005/8/colors/colorful2" csCatId="colorful" phldr="1"/>
      <dgm:spPr/>
      <dgm:t>
        <a:bodyPr/>
        <a:lstStyle/>
        <a:p>
          <a:endParaRPr lang="fr-FR"/>
        </a:p>
      </dgm:t>
    </dgm:pt>
    <dgm:pt modelId="{D634ECA6-8BBE-4D01-B4B1-162883C76664}">
      <dgm:prSet phldrT="[Texte]" custT="1"/>
      <dgm:spPr>
        <a:solidFill>
          <a:schemeClr val="bg2">
            <a:lumMod val="20000"/>
            <a:lumOff val="80000"/>
          </a:schemeClr>
        </a:solidFill>
        <a:ln>
          <a:solidFill>
            <a:schemeClr val="bg2">
              <a:lumMod val="40000"/>
              <a:lumOff val="60000"/>
            </a:schemeClr>
          </a:solidFill>
        </a:ln>
      </dgm:spPr>
      <dgm:t>
        <a:bodyPr/>
        <a:lstStyle/>
        <a:p>
          <a:r>
            <a:rPr lang="fr-FR" sz="1200" b="1" dirty="0">
              <a:solidFill>
                <a:schemeClr val="tx1">
                  <a:lumMod val="65000"/>
                  <a:lumOff val="35000"/>
                </a:schemeClr>
              </a:solidFill>
            </a:rPr>
            <a:t>Accord social 2017</a:t>
          </a:r>
        </a:p>
        <a:p>
          <a:r>
            <a:rPr lang="fr-FR" sz="1200" b="1" dirty="0">
              <a:solidFill>
                <a:schemeClr val="tx1">
                  <a:lumMod val="65000"/>
                  <a:lumOff val="35000"/>
                </a:schemeClr>
              </a:solidFill>
            </a:rPr>
            <a:t>*</a:t>
          </a:r>
        </a:p>
        <a:p>
          <a:r>
            <a:rPr lang="fr-FR" sz="1200" b="1" dirty="0">
              <a:solidFill>
                <a:schemeClr val="tx1">
                  <a:lumMod val="65000"/>
                  <a:lumOff val="35000"/>
                </a:schemeClr>
              </a:solidFill>
            </a:rPr>
            <a:t> Convention collective de travail du 11/12/2017</a:t>
          </a:r>
        </a:p>
      </dgm:t>
    </dgm:pt>
    <dgm:pt modelId="{1206C520-4B1F-4A19-BA82-D2EC6AF8939D}" type="parTrans" cxnId="{74D25AAC-0D41-408E-B0D8-FDF7611BD2A5}">
      <dgm:prSet/>
      <dgm:spPr/>
      <dgm:t>
        <a:bodyPr/>
        <a:lstStyle/>
        <a:p>
          <a:endParaRPr lang="fr-FR"/>
        </a:p>
      </dgm:t>
    </dgm:pt>
    <dgm:pt modelId="{B4641891-6EA2-4054-87CB-BC7C18AC8762}" type="sibTrans" cxnId="{74D25AAC-0D41-408E-B0D8-FDF7611BD2A5}">
      <dgm:prSet/>
      <dgm:spPr/>
      <dgm:t>
        <a:bodyPr/>
        <a:lstStyle/>
        <a:p>
          <a:endParaRPr lang="fr-FR"/>
        </a:p>
      </dgm:t>
    </dgm:pt>
    <dgm:pt modelId="{C1F5FFFB-525D-4141-AB3D-3BCA24233310}">
      <dgm:prSet phldrT="[Texte]" custT="1"/>
      <dgm:spPr>
        <a:solidFill>
          <a:schemeClr val="bg2">
            <a:lumMod val="60000"/>
            <a:lumOff val="40000"/>
          </a:schemeClr>
        </a:solidFill>
      </dgm:spPr>
      <dgm:t>
        <a:bodyPr/>
        <a:lstStyle/>
        <a:p>
          <a:r>
            <a:rPr lang="fr-FR" sz="1700" b="1" u="sng" dirty="0">
              <a:solidFill>
                <a:schemeClr val="tx1">
                  <a:lumMod val="65000"/>
                  <a:lumOff val="35000"/>
                </a:schemeClr>
              </a:solidFill>
            </a:rPr>
            <a:t>PHASE 1</a:t>
          </a:r>
        </a:p>
        <a:p>
          <a:r>
            <a:rPr lang="fr-FR" sz="1700" b="0" dirty="0">
              <a:solidFill>
                <a:schemeClr val="tx1">
                  <a:lumMod val="65000"/>
                  <a:lumOff val="35000"/>
                </a:schemeClr>
              </a:solidFill>
            </a:rPr>
            <a:t>Introduction partielle au 01/01/2018 d’un nouveau  modèle salarial IFIC (18,25 % du </a:t>
          </a:r>
          <a:r>
            <a:rPr lang="fr-FR" sz="1700" b="0" dirty="0">
              <a:solidFill>
                <a:schemeClr val="tx1">
                  <a:lumMod val="65000"/>
                  <a:lumOff val="35000"/>
                </a:schemeClr>
              </a:solidFill>
              <a:latin typeface="Arial" panose="020B0604020202020204" pitchFamily="34" charset="0"/>
              <a:cs typeface="Arial" panose="020B0604020202020204" pitchFamily="34" charset="0"/>
            </a:rPr>
            <a:t>∆</a:t>
          </a:r>
          <a:r>
            <a:rPr lang="fr-FR" sz="1700" b="0" dirty="0">
              <a:solidFill>
                <a:schemeClr val="tx1">
                  <a:lumMod val="65000"/>
                  <a:lumOff val="35000"/>
                </a:schemeClr>
              </a:solidFill>
            </a:rPr>
            <a:t> )</a:t>
          </a:r>
        </a:p>
      </dgm:t>
    </dgm:pt>
    <dgm:pt modelId="{E8DBC298-E225-45D7-B72C-D457F5ADFC79}" type="parTrans" cxnId="{C4CF27EB-6C25-42BE-A189-23210B4423E7}">
      <dgm:prSet/>
      <dgm:spPr/>
      <dgm:t>
        <a:bodyPr/>
        <a:lstStyle/>
        <a:p>
          <a:endParaRPr lang="fr-FR"/>
        </a:p>
      </dgm:t>
    </dgm:pt>
    <dgm:pt modelId="{2135FEC5-395B-402D-A7B7-7005DDF44AA2}" type="sibTrans" cxnId="{C4CF27EB-6C25-42BE-A189-23210B4423E7}">
      <dgm:prSet/>
      <dgm:spPr/>
      <dgm:t>
        <a:bodyPr/>
        <a:lstStyle/>
        <a:p>
          <a:endParaRPr lang="fr-FR"/>
        </a:p>
      </dgm:t>
    </dgm:pt>
    <dgm:pt modelId="{A6B742F7-3598-4AE5-BDE4-279B8D348F44}">
      <dgm:prSet custT="1"/>
      <dgm:spPr>
        <a:solidFill>
          <a:schemeClr val="bg2">
            <a:lumMod val="40000"/>
            <a:lumOff val="60000"/>
          </a:schemeClr>
        </a:solidFill>
      </dgm:spPr>
      <dgm:t>
        <a:bodyPr/>
        <a:lstStyle/>
        <a:p>
          <a:r>
            <a:rPr lang="fr-FR" sz="1200" b="1" dirty="0">
              <a:solidFill>
                <a:schemeClr val="tx1">
                  <a:lumMod val="65000"/>
                  <a:lumOff val="35000"/>
                </a:schemeClr>
              </a:solidFill>
            </a:rPr>
            <a:t>Accord social 2020</a:t>
          </a:r>
        </a:p>
        <a:p>
          <a:r>
            <a:rPr lang="fr-FR" sz="1200" b="1" dirty="0">
              <a:solidFill>
                <a:schemeClr val="tx1">
                  <a:lumMod val="65000"/>
                  <a:lumOff val="35000"/>
                </a:schemeClr>
              </a:solidFill>
            </a:rPr>
            <a:t>*</a:t>
          </a:r>
        </a:p>
        <a:p>
          <a:r>
            <a:rPr lang="fr-FR" sz="1200" b="1" dirty="0">
              <a:solidFill>
                <a:schemeClr val="tx1">
                  <a:lumMod val="65000"/>
                  <a:lumOff val="35000"/>
                </a:schemeClr>
              </a:solidFill>
            </a:rPr>
            <a:t>Convention collective de travail du 31/03/2021 </a:t>
          </a:r>
          <a:endParaRPr lang="fr-FR" sz="1200" dirty="0">
            <a:solidFill>
              <a:schemeClr val="tx1">
                <a:lumMod val="65000"/>
                <a:lumOff val="35000"/>
              </a:schemeClr>
            </a:solidFill>
          </a:endParaRPr>
        </a:p>
      </dgm:t>
    </dgm:pt>
    <dgm:pt modelId="{115C75B0-4B7A-4BC3-B4F9-A7A8C5620E65}" type="parTrans" cxnId="{E438123A-8AF9-47D2-A0A1-89AFDB91C183}">
      <dgm:prSet/>
      <dgm:spPr/>
      <dgm:t>
        <a:bodyPr/>
        <a:lstStyle/>
        <a:p>
          <a:endParaRPr lang="fr-FR"/>
        </a:p>
      </dgm:t>
    </dgm:pt>
    <dgm:pt modelId="{132AB54C-F514-4063-8F2B-F7017438C813}" type="sibTrans" cxnId="{E438123A-8AF9-47D2-A0A1-89AFDB91C183}">
      <dgm:prSet/>
      <dgm:spPr/>
      <dgm:t>
        <a:bodyPr/>
        <a:lstStyle/>
        <a:p>
          <a:endParaRPr lang="fr-FR"/>
        </a:p>
      </dgm:t>
    </dgm:pt>
    <dgm:pt modelId="{F1981BD7-1443-4285-A7C4-23867AC49CA3}">
      <dgm:prSet phldrT="[Texte]" custT="1"/>
      <dgm:spPr>
        <a:solidFill>
          <a:schemeClr val="bg2"/>
        </a:solidFill>
      </dgm:spPr>
      <dgm:t>
        <a:bodyPr/>
        <a:lstStyle/>
        <a:p>
          <a:r>
            <a:rPr lang="fr-FR" sz="1700" b="1" u="sng" dirty="0">
              <a:solidFill>
                <a:schemeClr val="tx1">
                  <a:lumMod val="65000"/>
                  <a:lumOff val="35000"/>
                </a:schemeClr>
              </a:solidFill>
            </a:rPr>
            <a:t>PHASE 2 ET FINALE :</a:t>
          </a:r>
        </a:p>
        <a:p>
          <a:r>
            <a:rPr lang="fr-FR" sz="1700" b="0" dirty="0">
              <a:solidFill>
                <a:schemeClr val="tx1">
                  <a:lumMod val="65000"/>
                  <a:lumOff val="35000"/>
                </a:schemeClr>
              </a:solidFill>
            </a:rPr>
            <a:t>Implémentation complète  au 01/07/2021 du  modèle salarial  IFIC (100%) </a:t>
          </a:r>
          <a:endParaRPr lang="fr-FR" sz="1700" dirty="0">
            <a:solidFill>
              <a:schemeClr val="tx1">
                <a:lumMod val="65000"/>
                <a:lumOff val="35000"/>
              </a:schemeClr>
            </a:solidFill>
          </a:endParaRPr>
        </a:p>
      </dgm:t>
    </dgm:pt>
    <dgm:pt modelId="{AEF4FDEB-2CAE-4CF3-8D50-8F7D1A25DD2A}" type="parTrans" cxnId="{6D91CDAC-DB89-40C2-9226-689C81E8E831}">
      <dgm:prSet/>
      <dgm:spPr/>
      <dgm:t>
        <a:bodyPr/>
        <a:lstStyle/>
        <a:p>
          <a:endParaRPr lang="fr-FR"/>
        </a:p>
      </dgm:t>
    </dgm:pt>
    <dgm:pt modelId="{38D5D76F-316C-49C0-B8D8-D42F0944BDC0}" type="sibTrans" cxnId="{6D91CDAC-DB89-40C2-9226-689C81E8E831}">
      <dgm:prSet/>
      <dgm:spPr/>
      <dgm:t>
        <a:bodyPr/>
        <a:lstStyle/>
        <a:p>
          <a:endParaRPr lang="fr-FR"/>
        </a:p>
      </dgm:t>
    </dgm:pt>
    <dgm:pt modelId="{AB351CB3-9467-40FF-A22F-5F5B5F4DB2EE}" type="pres">
      <dgm:prSet presAssocID="{8B254F81-0668-4C56-80AC-9DDBFE039691}" presName="theList" presStyleCnt="0">
        <dgm:presLayoutVars>
          <dgm:dir/>
          <dgm:animLvl val="lvl"/>
          <dgm:resizeHandles val="exact"/>
        </dgm:presLayoutVars>
      </dgm:prSet>
      <dgm:spPr/>
    </dgm:pt>
    <dgm:pt modelId="{F916EDBA-68D2-42CB-ADEC-AA6C7DF805BA}" type="pres">
      <dgm:prSet presAssocID="{D634ECA6-8BBE-4D01-B4B1-162883C76664}" presName="compNode" presStyleCnt="0"/>
      <dgm:spPr/>
    </dgm:pt>
    <dgm:pt modelId="{D0AEA821-FA53-4B32-9741-3344C192845F}" type="pres">
      <dgm:prSet presAssocID="{D634ECA6-8BBE-4D01-B4B1-162883C76664}" presName="noGeometry" presStyleCnt="0"/>
      <dgm:spPr/>
    </dgm:pt>
    <dgm:pt modelId="{B5999490-5974-4EC4-96DD-56B703ACE791}" type="pres">
      <dgm:prSet presAssocID="{D634ECA6-8BBE-4D01-B4B1-162883C76664}" presName="childTextVisible" presStyleLbl="bgAccFollowNode1" presStyleIdx="0" presStyleCnt="2">
        <dgm:presLayoutVars>
          <dgm:bulletEnabled val="1"/>
        </dgm:presLayoutVars>
      </dgm:prSet>
      <dgm:spPr/>
    </dgm:pt>
    <dgm:pt modelId="{01512DC6-6157-4A92-8ED5-24A4A0868B2A}" type="pres">
      <dgm:prSet presAssocID="{D634ECA6-8BBE-4D01-B4B1-162883C76664}" presName="childTextHidden" presStyleLbl="bgAccFollowNode1" presStyleIdx="0" presStyleCnt="2"/>
      <dgm:spPr/>
    </dgm:pt>
    <dgm:pt modelId="{F4C872FA-6242-4DE3-971C-BF211EC45937}" type="pres">
      <dgm:prSet presAssocID="{D634ECA6-8BBE-4D01-B4B1-162883C76664}" presName="parentText" presStyleLbl="node1" presStyleIdx="0" presStyleCnt="2">
        <dgm:presLayoutVars>
          <dgm:chMax val="1"/>
          <dgm:bulletEnabled val="1"/>
        </dgm:presLayoutVars>
      </dgm:prSet>
      <dgm:spPr/>
    </dgm:pt>
    <dgm:pt modelId="{638ACCAB-E4DA-4ABC-9AD7-2C0F441EEA3B}" type="pres">
      <dgm:prSet presAssocID="{D634ECA6-8BBE-4D01-B4B1-162883C76664}" presName="aSpace" presStyleCnt="0"/>
      <dgm:spPr/>
    </dgm:pt>
    <dgm:pt modelId="{32716792-426F-4CEC-A1C7-EBA6B5477947}" type="pres">
      <dgm:prSet presAssocID="{A6B742F7-3598-4AE5-BDE4-279B8D348F44}" presName="compNode" presStyleCnt="0"/>
      <dgm:spPr/>
    </dgm:pt>
    <dgm:pt modelId="{09569548-F06E-4A65-8A2E-B25EBDA46A8E}" type="pres">
      <dgm:prSet presAssocID="{A6B742F7-3598-4AE5-BDE4-279B8D348F44}" presName="noGeometry" presStyleCnt="0"/>
      <dgm:spPr/>
    </dgm:pt>
    <dgm:pt modelId="{9258A090-637E-4A9A-8991-1B8A250B0D9F}" type="pres">
      <dgm:prSet presAssocID="{A6B742F7-3598-4AE5-BDE4-279B8D348F44}" presName="childTextVisible" presStyleLbl="bgAccFollowNode1" presStyleIdx="1" presStyleCnt="2">
        <dgm:presLayoutVars>
          <dgm:bulletEnabled val="1"/>
        </dgm:presLayoutVars>
      </dgm:prSet>
      <dgm:spPr/>
    </dgm:pt>
    <dgm:pt modelId="{5132F8B8-3F77-4A07-BEFD-E85D874F8CE9}" type="pres">
      <dgm:prSet presAssocID="{A6B742F7-3598-4AE5-BDE4-279B8D348F44}" presName="childTextHidden" presStyleLbl="bgAccFollowNode1" presStyleIdx="1" presStyleCnt="2"/>
      <dgm:spPr/>
    </dgm:pt>
    <dgm:pt modelId="{F85DB8BC-045A-4360-85F8-9B9F6C0D1499}" type="pres">
      <dgm:prSet presAssocID="{A6B742F7-3598-4AE5-BDE4-279B8D348F44}" presName="parentText" presStyleLbl="node1" presStyleIdx="1" presStyleCnt="2">
        <dgm:presLayoutVars>
          <dgm:chMax val="1"/>
          <dgm:bulletEnabled val="1"/>
        </dgm:presLayoutVars>
      </dgm:prSet>
      <dgm:spPr/>
    </dgm:pt>
  </dgm:ptLst>
  <dgm:cxnLst>
    <dgm:cxn modelId="{D2B34B06-122D-48A9-8703-F40CAEB1FFF3}" type="presOf" srcId="{C1F5FFFB-525D-4141-AB3D-3BCA24233310}" destId="{B5999490-5974-4EC4-96DD-56B703ACE791}" srcOrd="0" destOrd="0" presId="urn:microsoft.com/office/officeart/2005/8/layout/hProcess6"/>
    <dgm:cxn modelId="{E438123A-8AF9-47D2-A0A1-89AFDB91C183}" srcId="{8B254F81-0668-4C56-80AC-9DDBFE039691}" destId="{A6B742F7-3598-4AE5-BDE4-279B8D348F44}" srcOrd="1" destOrd="0" parTransId="{115C75B0-4B7A-4BC3-B4F9-A7A8C5620E65}" sibTransId="{132AB54C-F514-4063-8F2B-F7017438C813}"/>
    <dgm:cxn modelId="{137D403C-2C28-484C-A004-F7FF33BF0864}" type="presOf" srcId="{F1981BD7-1443-4285-A7C4-23867AC49CA3}" destId="{5132F8B8-3F77-4A07-BEFD-E85D874F8CE9}" srcOrd="1" destOrd="0" presId="urn:microsoft.com/office/officeart/2005/8/layout/hProcess6"/>
    <dgm:cxn modelId="{85EE6A3D-1F58-4ADB-BF28-9C97B5AF0795}" type="presOf" srcId="{8B254F81-0668-4C56-80AC-9DDBFE039691}" destId="{AB351CB3-9467-40FF-A22F-5F5B5F4DB2EE}" srcOrd="0" destOrd="0" presId="urn:microsoft.com/office/officeart/2005/8/layout/hProcess6"/>
    <dgm:cxn modelId="{83DB2773-2A0B-4059-B7B5-19053F88F829}" type="presOf" srcId="{C1F5FFFB-525D-4141-AB3D-3BCA24233310}" destId="{01512DC6-6157-4A92-8ED5-24A4A0868B2A}" srcOrd="1" destOrd="0" presId="urn:microsoft.com/office/officeart/2005/8/layout/hProcess6"/>
    <dgm:cxn modelId="{B99DB156-949C-424F-B9C3-F5296913C8CC}" type="presOf" srcId="{A6B742F7-3598-4AE5-BDE4-279B8D348F44}" destId="{F85DB8BC-045A-4360-85F8-9B9F6C0D1499}" srcOrd="0" destOrd="0" presId="urn:microsoft.com/office/officeart/2005/8/layout/hProcess6"/>
    <dgm:cxn modelId="{74D25AAC-0D41-408E-B0D8-FDF7611BD2A5}" srcId="{8B254F81-0668-4C56-80AC-9DDBFE039691}" destId="{D634ECA6-8BBE-4D01-B4B1-162883C76664}" srcOrd="0" destOrd="0" parTransId="{1206C520-4B1F-4A19-BA82-D2EC6AF8939D}" sibTransId="{B4641891-6EA2-4054-87CB-BC7C18AC8762}"/>
    <dgm:cxn modelId="{6D91CDAC-DB89-40C2-9226-689C81E8E831}" srcId="{A6B742F7-3598-4AE5-BDE4-279B8D348F44}" destId="{F1981BD7-1443-4285-A7C4-23867AC49CA3}" srcOrd="0" destOrd="0" parTransId="{AEF4FDEB-2CAE-4CF3-8D50-8F7D1A25DD2A}" sibTransId="{38D5D76F-316C-49C0-B8D8-D42F0944BDC0}"/>
    <dgm:cxn modelId="{78E132D6-E031-4C54-9DD9-2DBF7D13F659}" type="presOf" srcId="{F1981BD7-1443-4285-A7C4-23867AC49CA3}" destId="{9258A090-637E-4A9A-8991-1B8A250B0D9F}" srcOrd="0" destOrd="0" presId="urn:microsoft.com/office/officeart/2005/8/layout/hProcess6"/>
    <dgm:cxn modelId="{C4CF27EB-6C25-42BE-A189-23210B4423E7}" srcId="{D634ECA6-8BBE-4D01-B4B1-162883C76664}" destId="{C1F5FFFB-525D-4141-AB3D-3BCA24233310}" srcOrd="0" destOrd="0" parTransId="{E8DBC298-E225-45D7-B72C-D457F5ADFC79}" sibTransId="{2135FEC5-395B-402D-A7B7-7005DDF44AA2}"/>
    <dgm:cxn modelId="{65CFD0F2-BD79-4437-9DE5-B47122FA6308}" type="presOf" srcId="{D634ECA6-8BBE-4D01-B4B1-162883C76664}" destId="{F4C872FA-6242-4DE3-971C-BF211EC45937}" srcOrd="0" destOrd="0" presId="urn:microsoft.com/office/officeart/2005/8/layout/hProcess6"/>
    <dgm:cxn modelId="{5E71AD1D-C048-4E98-A06B-94A7501BB276}" type="presParOf" srcId="{AB351CB3-9467-40FF-A22F-5F5B5F4DB2EE}" destId="{F916EDBA-68D2-42CB-ADEC-AA6C7DF805BA}" srcOrd="0" destOrd="0" presId="urn:microsoft.com/office/officeart/2005/8/layout/hProcess6"/>
    <dgm:cxn modelId="{1414B8B1-0574-4365-9A71-02DD77F35E49}" type="presParOf" srcId="{F916EDBA-68D2-42CB-ADEC-AA6C7DF805BA}" destId="{D0AEA821-FA53-4B32-9741-3344C192845F}" srcOrd="0" destOrd="0" presId="urn:microsoft.com/office/officeart/2005/8/layout/hProcess6"/>
    <dgm:cxn modelId="{FD7C11C8-8E2C-47E8-8B5F-461EC4D1C42E}" type="presParOf" srcId="{F916EDBA-68D2-42CB-ADEC-AA6C7DF805BA}" destId="{B5999490-5974-4EC4-96DD-56B703ACE791}" srcOrd="1" destOrd="0" presId="urn:microsoft.com/office/officeart/2005/8/layout/hProcess6"/>
    <dgm:cxn modelId="{2FDEB06A-180C-4478-94C0-27D337BB2922}" type="presParOf" srcId="{F916EDBA-68D2-42CB-ADEC-AA6C7DF805BA}" destId="{01512DC6-6157-4A92-8ED5-24A4A0868B2A}" srcOrd="2" destOrd="0" presId="urn:microsoft.com/office/officeart/2005/8/layout/hProcess6"/>
    <dgm:cxn modelId="{3F784D83-6CEF-4B40-8F4F-11969512878F}" type="presParOf" srcId="{F916EDBA-68D2-42CB-ADEC-AA6C7DF805BA}" destId="{F4C872FA-6242-4DE3-971C-BF211EC45937}" srcOrd="3" destOrd="0" presId="urn:microsoft.com/office/officeart/2005/8/layout/hProcess6"/>
    <dgm:cxn modelId="{712CB138-08E8-4250-A771-3D77E34174BA}" type="presParOf" srcId="{AB351CB3-9467-40FF-A22F-5F5B5F4DB2EE}" destId="{638ACCAB-E4DA-4ABC-9AD7-2C0F441EEA3B}" srcOrd="1" destOrd="0" presId="urn:microsoft.com/office/officeart/2005/8/layout/hProcess6"/>
    <dgm:cxn modelId="{651B8D45-E5B3-476D-B759-341941CA7100}" type="presParOf" srcId="{AB351CB3-9467-40FF-A22F-5F5B5F4DB2EE}" destId="{32716792-426F-4CEC-A1C7-EBA6B5477947}" srcOrd="2" destOrd="0" presId="urn:microsoft.com/office/officeart/2005/8/layout/hProcess6"/>
    <dgm:cxn modelId="{8E313CD9-89BF-4B2B-AECA-5A39C2C5FE11}" type="presParOf" srcId="{32716792-426F-4CEC-A1C7-EBA6B5477947}" destId="{09569548-F06E-4A65-8A2E-B25EBDA46A8E}" srcOrd="0" destOrd="0" presId="urn:microsoft.com/office/officeart/2005/8/layout/hProcess6"/>
    <dgm:cxn modelId="{A5CD2098-DB7F-4DB5-95B4-5B489492F4D8}" type="presParOf" srcId="{32716792-426F-4CEC-A1C7-EBA6B5477947}" destId="{9258A090-637E-4A9A-8991-1B8A250B0D9F}" srcOrd="1" destOrd="0" presId="urn:microsoft.com/office/officeart/2005/8/layout/hProcess6"/>
    <dgm:cxn modelId="{983054B1-1D87-46E7-91EA-C8251F68354F}" type="presParOf" srcId="{32716792-426F-4CEC-A1C7-EBA6B5477947}" destId="{5132F8B8-3F77-4A07-BEFD-E85D874F8CE9}" srcOrd="2" destOrd="0" presId="urn:microsoft.com/office/officeart/2005/8/layout/hProcess6"/>
    <dgm:cxn modelId="{A0A495B7-0E75-4570-B30C-10CED01617AE}" type="presParOf" srcId="{32716792-426F-4CEC-A1C7-EBA6B5477947}" destId="{F85DB8BC-045A-4360-85F8-9B9F6C0D1499}"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254F81-0668-4C56-80AC-9DDBFE039691}" type="doc">
      <dgm:prSet loTypeId="urn:microsoft.com/office/officeart/2009/layout/CirclePictureHierarchy" loCatId="picture" qsTypeId="urn:microsoft.com/office/officeart/2005/8/quickstyle/simple1" qsCatId="simple" csTypeId="urn:microsoft.com/office/officeart/2005/8/colors/colorful2" csCatId="colorful" phldr="1"/>
      <dgm:spPr/>
      <dgm:t>
        <a:bodyPr/>
        <a:lstStyle/>
        <a:p>
          <a:endParaRPr lang="fr-FR"/>
        </a:p>
      </dgm:t>
    </dgm:pt>
    <dgm:pt modelId="{F559188C-BE45-49A2-A129-5E73740ED61A}">
      <dgm:prSet phldrT="[Texte]" custT="1"/>
      <dgm:spPr>
        <a:solidFill>
          <a:schemeClr val="accent2">
            <a:lumMod val="20000"/>
            <a:lumOff val="80000"/>
          </a:schemeClr>
        </a:solidFill>
      </dgm:spPr>
      <dgm:t>
        <a:bodyPr/>
        <a:lstStyle/>
        <a:p>
          <a:pPr algn="just"/>
          <a:r>
            <a:rPr lang="fr-FR" sz="1300" b="0" dirty="0">
              <a:solidFill>
                <a:schemeClr val="tx1">
                  <a:lumMod val="65000"/>
                  <a:lumOff val="35000"/>
                </a:schemeClr>
              </a:solidFill>
            </a:rPr>
            <a:t>Pour la dernière fois à l’échelle sectorielle, possibilité pour TOUS les travailleurs </a:t>
          </a:r>
          <a:r>
            <a:rPr lang="fr-FR" sz="1300" b="1" dirty="0">
              <a:solidFill>
                <a:schemeClr val="tx1">
                  <a:lumMod val="65000"/>
                  <a:lumOff val="35000"/>
                </a:schemeClr>
              </a:solidFill>
            </a:rPr>
            <a:t>en service au 30/06/2021</a:t>
          </a:r>
          <a:r>
            <a:rPr lang="fr-FR" sz="1300" b="0" dirty="0">
              <a:solidFill>
                <a:schemeClr val="tx1">
                  <a:lumMod val="65000"/>
                  <a:lumOff val="35000"/>
                </a:schemeClr>
              </a:solidFill>
            </a:rPr>
            <a:t> qui ne sont pas </a:t>
          </a:r>
          <a:r>
            <a:rPr lang="fr-FR" sz="1300" b="1" dirty="0">
              <a:solidFill>
                <a:schemeClr val="tx1">
                  <a:lumMod val="65000"/>
                  <a:lumOff val="35000"/>
                </a:schemeClr>
              </a:solidFill>
            </a:rPr>
            <a:t>encore</a:t>
          </a:r>
          <a:r>
            <a:rPr lang="fr-FR" sz="1300" b="0" dirty="0">
              <a:solidFill>
                <a:schemeClr val="tx1">
                  <a:lumMod val="65000"/>
                  <a:lumOff val="35000"/>
                </a:schemeClr>
              </a:solidFill>
            </a:rPr>
            <a:t> rémunérés selon les barèmes IFIC d’opter ou non pour ces nouveaux barèmes</a:t>
          </a:r>
        </a:p>
      </dgm:t>
    </dgm:pt>
    <dgm:pt modelId="{322892FD-8B4C-4F43-A507-D5DD2ABAA2FF}" type="parTrans" cxnId="{87F37A0E-42FF-4CB5-92D2-93E83D6EE82F}">
      <dgm:prSet/>
      <dgm:spPr/>
      <dgm:t>
        <a:bodyPr/>
        <a:lstStyle/>
        <a:p>
          <a:endParaRPr lang="fr-FR"/>
        </a:p>
      </dgm:t>
    </dgm:pt>
    <dgm:pt modelId="{9F104C42-87A8-4C95-8CC7-C98CC50E9B86}" type="sibTrans" cxnId="{87F37A0E-42FF-4CB5-92D2-93E83D6EE82F}">
      <dgm:prSet/>
      <dgm:spPr/>
      <dgm:t>
        <a:bodyPr/>
        <a:lstStyle/>
        <a:p>
          <a:endParaRPr lang="fr-FR"/>
        </a:p>
      </dgm:t>
    </dgm:pt>
    <dgm:pt modelId="{BD481DC4-7BD3-40FC-92B4-6A07B49A25E2}">
      <dgm:prSet phldrT="[Texte]" custT="1"/>
      <dgm:spPr>
        <a:solidFill>
          <a:srgbClr val="00B050">
            <a:alpha val="78000"/>
          </a:srgbClr>
        </a:solidFill>
      </dgm:spPr>
      <dgm:t>
        <a:bodyPr/>
        <a:lstStyle/>
        <a:p>
          <a:pPr algn="ctr"/>
          <a:r>
            <a:rPr lang="fr-FR" sz="1300" dirty="0">
              <a:solidFill>
                <a:schemeClr val="bg1"/>
              </a:solidFill>
            </a:rPr>
            <a:t>Passer au nouveau modèle de rémunération </a:t>
          </a:r>
          <a:r>
            <a:rPr lang="fr-FR" sz="1300" dirty="0" err="1">
              <a:solidFill>
                <a:schemeClr val="bg1"/>
              </a:solidFill>
            </a:rPr>
            <a:t>c-à-d</a:t>
          </a:r>
          <a:r>
            <a:rPr lang="fr-FR" sz="1300" dirty="0">
              <a:solidFill>
                <a:schemeClr val="bg1"/>
              </a:solidFill>
            </a:rPr>
            <a:t>. 100% du barème IFIC pour la catégorie de rémunération d’application au travailleur</a:t>
          </a:r>
        </a:p>
      </dgm:t>
    </dgm:pt>
    <dgm:pt modelId="{01D0D609-51A1-49A5-BF51-E87061848A30}" type="parTrans" cxnId="{40E70570-A8A0-493B-A9FC-B23F8F8429F4}">
      <dgm:prSet/>
      <dgm:spPr/>
      <dgm:t>
        <a:bodyPr/>
        <a:lstStyle/>
        <a:p>
          <a:endParaRPr lang="fr-FR"/>
        </a:p>
      </dgm:t>
    </dgm:pt>
    <dgm:pt modelId="{EB0AC7AB-A732-48B8-A09F-FAB4172C9278}" type="sibTrans" cxnId="{40E70570-A8A0-493B-A9FC-B23F8F8429F4}">
      <dgm:prSet/>
      <dgm:spPr/>
      <dgm:t>
        <a:bodyPr/>
        <a:lstStyle/>
        <a:p>
          <a:endParaRPr lang="fr-FR"/>
        </a:p>
      </dgm:t>
    </dgm:pt>
    <dgm:pt modelId="{27CCC9AB-4D4F-4604-AFBC-D5AD1C1B4FBF}">
      <dgm:prSet phldrT="[Texte]" custT="1"/>
      <dgm:spPr>
        <a:solidFill>
          <a:srgbClr val="336699">
            <a:alpha val="78000"/>
          </a:srgbClr>
        </a:solidFill>
      </dgm:spPr>
      <dgm:t>
        <a:bodyPr/>
        <a:lstStyle/>
        <a:p>
          <a:pPr algn="just"/>
          <a:r>
            <a:rPr lang="fr-FR" sz="1300" dirty="0">
              <a:solidFill>
                <a:schemeClr val="bg1"/>
              </a:solidFill>
            </a:rPr>
            <a:t>Maintenir les conditions salariales existantes et toutes les augmentations futures convenues</a:t>
          </a:r>
        </a:p>
      </dgm:t>
    </dgm:pt>
    <dgm:pt modelId="{EC3EB92C-C4F9-487F-89BE-7B6577C018F8}" type="parTrans" cxnId="{3E2E4E8E-1031-4F25-BE43-6BC7B5FE91D9}">
      <dgm:prSet/>
      <dgm:spPr/>
      <dgm:t>
        <a:bodyPr/>
        <a:lstStyle/>
        <a:p>
          <a:endParaRPr lang="fr-FR"/>
        </a:p>
      </dgm:t>
    </dgm:pt>
    <dgm:pt modelId="{E041F244-CE14-4996-A13E-042659F1EB6F}" type="sibTrans" cxnId="{3E2E4E8E-1031-4F25-BE43-6BC7B5FE91D9}">
      <dgm:prSet/>
      <dgm:spPr/>
      <dgm:t>
        <a:bodyPr/>
        <a:lstStyle/>
        <a:p>
          <a:endParaRPr lang="fr-FR"/>
        </a:p>
      </dgm:t>
    </dgm:pt>
    <dgm:pt modelId="{70D68E52-5AAB-4E08-90DB-FACC53C1F4A0}" type="pres">
      <dgm:prSet presAssocID="{8B254F81-0668-4C56-80AC-9DDBFE039691}" presName="hierChild1" presStyleCnt="0">
        <dgm:presLayoutVars>
          <dgm:chPref val="1"/>
          <dgm:dir/>
          <dgm:animOne val="branch"/>
          <dgm:animLvl val="lvl"/>
          <dgm:resizeHandles/>
        </dgm:presLayoutVars>
      </dgm:prSet>
      <dgm:spPr/>
    </dgm:pt>
    <dgm:pt modelId="{EC7E48BF-97F3-46C3-9DA7-168E0DECA753}" type="pres">
      <dgm:prSet presAssocID="{F559188C-BE45-49A2-A129-5E73740ED61A}" presName="hierRoot1" presStyleCnt="0"/>
      <dgm:spPr/>
    </dgm:pt>
    <dgm:pt modelId="{4C0165B6-B017-4217-90BC-1D9A117929C4}" type="pres">
      <dgm:prSet presAssocID="{F559188C-BE45-49A2-A129-5E73740ED61A}" presName="composite" presStyleCnt="0"/>
      <dgm:spPr/>
    </dgm:pt>
    <dgm:pt modelId="{FC0F396E-05DC-45D0-B41D-9F4EDEE2F51A}" type="pres">
      <dgm:prSet presAssocID="{F559188C-BE45-49A2-A129-5E73740ED61A}" presName="image" presStyleLbl="node0" presStyleIdx="0" presStyleCnt="1" custScaleX="85365" custScaleY="76445" custLinFactNeighborX="20483" custLinFactNeighborY="-43508"/>
      <dgm:spPr>
        <a:solidFill>
          <a:srgbClr val="AFCFDF"/>
        </a:solidFill>
      </dgm:spPr>
    </dgm:pt>
    <dgm:pt modelId="{A7516ADA-81FB-4105-B216-739D3E5EEA23}" type="pres">
      <dgm:prSet presAssocID="{F559188C-BE45-49A2-A129-5E73740ED61A}" presName="text" presStyleLbl="revTx" presStyleIdx="0" presStyleCnt="3" custScaleX="119610" custScaleY="50614" custLinFactNeighborX="-68618" custLinFactNeighborY="14243">
        <dgm:presLayoutVars>
          <dgm:chPref val="3"/>
        </dgm:presLayoutVars>
      </dgm:prSet>
      <dgm:spPr/>
    </dgm:pt>
    <dgm:pt modelId="{4F1FAB96-4382-4399-AF9A-5DF7C910FF21}" type="pres">
      <dgm:prSet presAssocID="{F559188C-BE45-49A2-A129-5E73740ED61A}" presName="hierChild2" presStyleCnt="0"/>
      <dgm:spPr/>
    </dgm:pt>
    <dgm:pt modelId="{7C5977FA-310B-476F-A74D-DFD542A1CDE9}" type="pres">
      <dgm:prSet presAssocID="{EC3EB92C-C4F9-487F-89BE-7B6577C018F8}" presName="Name10" presStyleLbl="parChTrans1D2" presStyleIdx="0" presStyleCnt="2"/>
      <dgm:spPr/>
    </dgm:pt>
    <dgm:pt modelId="{B61E3DCD-0E79-40EE-9BAB-1370A629083C}" type="pres">
      <dgm:prSet presAssocID="{27CCC9AB-4D4F-4604-AFBC-D5AD1C1B4FBF}" presName="hierRoot2" presStyleCnt="0"/>
      <dgm:spPr/>
    </dgm:pt>
    <dgm:pt modelId="{D77F526A-72E0-4CF1-8096-59C15E003CDE}" type="pres">
      <dgm:prSet presAssocID="{27CCC9AB-4D4F-4604-AFBC-D5AD1C1B4FBF}" presName="composite2" presStyleCnt="0"/>
      <dgm:spPr/>
    </dgm:pt>
    <dgm:pt modelId="{AD6BFD09-AD31-44A4-9796-9BCA0C181D18}" type="pres">
      <dgm:prSet presAssocID="{27CCC9AB-4D4F-4604-AFBC-D5AD1C1B4FBF}" presName="image2" presStyleLbl="node2" presStyleIdx="0" presStyleCnt="2" custScaleX="84909" custScaleY="79928" custLinFactNeighborX="32435" custLinFactNeighborY="1046"/>
      <dgm:spPr>
        <a:solidFill>
          <a:srgbClr val="8FA8D9"/>
        </a:solidFill>
      </dgm:spPr>
    </dgm:pt>
    <dgm:pt modelId="{CF378ED2-5ECB-4187-B808-77F85EBC20B2}" type="pres">
      <dgm:prSet presAssocID="{27CCC9AB-4D4F-4604-AFBC-D5AD1C1B4FBF}" presName="text2" presStyleLbl="revTx" presStyleIdx="1" presStyleCnt="3" custScaleX="103113" custScaleY="51059" custLinFactNeighborX="-80591" custLinFactNeighborY="68994">
        <dgm:presLayoutVars>
          <dgm:chPref val="3"/>
        </dgm:presLayoutVars>
      </dgm:prSet>
      <dgm:spPr/>
    </dgm:pt>
    <dgm:pt modelId="{DB755D6B-E856-4491-BB96-A96E6C0DD207}" type="pres">
      <dgm:prSet presAssocID="{27CCC9AB-4D4F-4604-AFBC-D5AD1C1B4FBF}" presName="hierChild3" presStyleCnt="0"/>
      <dgm:spPr/>
    </dgm:pt>
    <dgm:pt modelId="{4EC768E0-64A2-4006-AEC4-330F7E253AAB}" type="pres">
      <dgm:prSet presAssocID="{01D0D609-51A1-49A5-BF51-E87061848A30}" presName="Name10" presStyleLbl="parChTrans1D2" presStyleIdx="1" presStyleCnt="2"/>
      <dgm:spPr/>
    </dgm:pt>
    <dgm:pt modelId="{14CE5559-6454-4CAA-8C5F-3A01981D51E5}" type="pres">
      <dgm:prSet presAssocID="{BD481DC4-7BD3-40FC-92B4-6A07B49A25E2}" presName="hierRoot2" presStyleCnt="0"/>
      <dgm:spPr/>
    </dgm:pt>
    <dgm:pt modelId="{2A8A5108-A65A-495F-BEA9-B8CF47BBE03E}" type="pres">
      <dgm:prSet presAssocID="{BD481DC4-7BD3-40FC-92B4-6A07B49A25E2}" presName="composite2" presStyleCnt="0"/>
      <dgm:spPr/>
    </dgm:pt>
    <dgm:pt modelId="{70D2860A-423E-4050-A902-1261B09DCA08}" type="pres">
      <dgm:prSet presAssocID="{BD481DC4-7BD3-40FC-92B4-6A07B49A25E2}" presName="image2" presStyleLbl="node2" presStyleIdx="1" presStyleCnt="2" custScaleX="80833" custScaleY="79929" custLinFactNeighborX="49" custLinFactNeighborY="799"/>
      <dgm:spPr>
        <a:solidFill>
          <a:srgbClr val="92D050"/>
        </a:solidFill>
      </dgm:spPr>
    </dgm:pt>
    <dgm:pt modelId="{0DC4E0C9-3058-44DB-991F-221DC141A5EC}" type="pres">
      <dgm:prSet presAssocID="{BD481DC4-7BD3-40FC-92B4-6A07B49A25E2}" presName="text2" presStyleLbl="revTx" presStyleIdx="2" presStyleCnt="3" custScaleX="121835" custScaleY="51725" custLinFactNeighborX="-80280" custLinFactNeighborY="68679">
        <dgm:presLayoutVars>
          <dgm:chPref val="3"/>
        </dgm:presLayoutVars>
      </dgm:prSet>
      <dgm:spPr/>
    </dgm:pt>
    <dgm:pt modelId="{B5D71570-798E-4826-A6CA-FB8B72B80B26}" type="pres">
      <dgm:prSet presAssocID="{BD481DC4-7BD3-40FC-92B4-6A07B49A25E2}" presName="hierChild3" presStyleCnt="0"/>
      <dgm:spPr/>
    </dgm:pt>
  </dgm:ptLst>
  <dgm:cxnLst>
    <dgm:cxn modelId="{87F37A0E-42FF-4CB5-92D2-93E83D6EE82F}" srcId="{8B254F81-0668-4C56-80AC-9DDBFE039691}" destId="{F559188C-BE45-49A2-A129-5E73740ED61A}" srcOrd="0" destOrd="0" parTransId="{322892FD-8B4C-4F43-A507-D5DD2ABAA2FF}" sibTransId="{9F104C42-87A8-4C95-8CC7-C98CC50E9B86}"/>
    <dgm:cxn modelId="{40E70570-A8A0-493B-A9FC-B23F8F8429F4}" srcId="{F559188C-BE45-49A2-A129-5E73740ED61A}" destId="{BD481DC4-7BD3-40FC-92B4-6A07B49A25E2}" srcOrd="1" destOrd="0" parTransId="{01D0D609-51A1-49A5-BF51-E87061848A30}" sibTransId="{EB0AC7AB-A732-48B8-A09F-FAB4172C9278}"/>
    <dgm:cxn modelId="{20D07084-E732-4704-BF40-F19AE6E139BD}" type="presOf" srcId="{01D0D609-51A1-49A5-BF51-E87061848A30}" destId="{4EC768E0-64A2-4006-AEC4-330F7E253AAB}" srcOrd="0" destOrd="0" presId="urn:microsoft.com/office/officeart/2009/layout/CirclePictureHierarchy"/>
    <dgm:cxn modelId="{3E2E4E8E-1031-4F25-BE43-6BC7B5FE91D9}" srcId="{F559188C-BE45-49A2-A129-5E73740ED61A}" destId="{27CCC9AB-4D4F-4604-AFBC-D5AD1C1B4FBF}" srcOrd="0" destOrd="0" parTransId="{EC3EB92C-C4F9-487F-89BE-7B6577C018F8}" sibTransId="{E041F244-CE14-4996-A13E-042659F1EB6F}"/>
    <dgm:cxn modelId="{21167395-97A0-40C1-BFB2-80827B838E6C}" type="presOf" srcId="{27CCC9AB-4D4F-4604-AFBC-D5AD1C1B4FBF}" destId="{CF378ED2-5ECB-4187-B808-77F85EBC20B2}" srcOrd="0" destOrd="0" presId="urn:microsoft.com/office/officeart/2009/layout/CirclePictureHierarchy"/>
    <dgm:cxn modelId="{EB1026A1-A25D-4549-B590-F4F62342D23D}" type="presOf" srcId="{F559188C-BE45-49A2-A129-5E73740ED61A}" destId="{A7516ADA-81FB-4105-B216-739D3E5EEA23}" srcOrd="0" destOrd="0" presId="urn:microsoft.com/office/officeart/2009/layout/CirclePictureHierarchy"/>
    <dgm:cxn modelId="{7A119BA1-8845-49E1-A156-E39D00B2324D}" type="presOf" srcId="{EC3EB92C-C4F9-487F-89BE-7B6577C018F8}" destId="{7C5977FA-310B-476F-A74D-DFD542A1CDE9}" srcOrd="0" destOrd="0" presId="urn:microsoft.com/office/officeart/2009/layout/CirclePictureHierarchy"/>
    <dgm:cxn modelId="{0863B1A4-2739-4843-8750-945D948ACFDC}" type="presOf" srcId="{BD481DC4-7BD3-40FC-92B4-6A07B49A25E2}" destId="{0DC4E0C9-3058-44DB-991F-221DC141A5EC}" srcOrd="0" destOrd="0" presId="urn:microsoft.com/office/officeart/2009/layout/CirclePictureHierarchy"/>
    <dgm:cxn modelId="{21E85CB9-0B93-4903-B13E-031A59003877}" type="presOf" srcId="{8B254F81-0668-4C56-80AC-9DDBFE039691}" destId="{70D68E52-5AAB-4E08-90DB-FACC53C1F4A0}" srcOrd="0" destOrd="0" presId="urn:microsoft.com/office/officeart/2009/layout/CirclePictureHierarchy"/>
    <dgm:cxn modelId="{1E6FC4C5-C173-43CF-9A7C-DCB0A30857B6}" type="presParOf" srcId="{70D68E52-5AAB-4E08-90DB-FACC53C1F4A0}" destId="{EC7E48BF-97F3-46C3-9DA7-168E0DECA753}" srcOrd="0" destOrd="0" presId="urn:microsoft.com/office/officeart/2009/layout/CirclePictureHierarchy"/>
    <dgm:cxn modelId="{C7BB080D-FF5E-48DD-AB11-642770466652}" type="presParOf" srcId="{EC7E48BF-97F3-46C3-9DA7-168E0DECA753}" destId="{4C0165B6-B017-4217-90BC-1D9A117929C4}" srcOrd="0" destOrd="0" presId="urn:microsoft.com/office/officeart/2009/layout/CirclePictureHierarchy"/>
    <dgm:cxn modelId="{B5410528-CBEC-4FED-AB13-39E69FD7665A}" type="presParOf" srcId="{4C0165B6-B017-4217-90BC-1D9A117929C4}" destId="{FC0F396E-05DC-45D0-B41D-9F4EDEE2F51A}" srcOrd="0" destOrd="0" presId="urn:microsoft.com/office/officeart/2009/layout/CirclePictureHierarchy"/>
    <dgm:cxn modelId="{7BFA4BBA-457C-434D-B756-EF559F665696}" type="presParOf" srcId="{4C0165B6-B017-4217-90BC-1D9A117929C4}" destId="{A7516ADA-81FB-4105-B216-739D3E5EEA23}" srcOrd="1" destOrd="0" presId="urn:microsoft.com/office/officeart/2009/layout/CirclePictureHierarchy"/>
    <dgm:cxn modelId="{666D992E-5843-45BD-8723-4695D594B9C5}" type="presParOf" srcId="{EC7E48BF-97F3-46C3-9DA7-168E0DECA753}" destId="{4F1FAB96-4382-4399-AF9A-5DF7C910FF21}" srcOrd="1" destOrd="0" presId="urn:microsoft.com/office/officeart/2009/layout/CirclePictureHierarchy"/>
    <dgm:cxn modelId="{5ABFA77C-3EB5-4FF7-B2C4-8DA237CFABD0}" type="presParOf" srcId="{4F1FAB96-4382-4399-AF9A-5DF7C910FF21}" destId="{7C5977FA-310B-476F-A74D-DFD542A1CDE9}" srcOrd="0" destOrd="0" presId="urn:microsoft.com/office/officeart/2009/layout/CirclePictureHierarchy"/>
    <dgm:cxn modelId="{E4C77967-8C57-4FD6-A746-AD99FC8310CD}" type="presParOf" srcId="{4F1FAB96-4382-4399-AF9A-5DF7C910FF21}" destId="{B61E3DCD-0E79-40EE-9BAB-1370A629083C}" srcOrd="1" destOrd="0" presId="urn:microsoft.com/office/officeart/2009/layout/CirclePictureHierarchy"/>
    <dgm:cxn modelId="{05B5FB5E-33D1-4856-AFCF-61BE6C6B2050}" type="presParOf" srcId="{B61E3DCD-0E79-40EE-9BAB-1370A629083C}" destId="{D77F526A-72E0-4CF1-8096-59C15E003CDE}" srcOrd="0" destOrd="0" presId="urn:microsoft.com/office/officeart/2009/layout/CirclePictureHierarchy"/>
    <dgm:cxn modelId="{DE19BCDB-1B68-4A8F-ADE6-479E164CE2A3}" type="presParOf" srcId="{D77F526A-72E0-4CF1-8096-59C15E003CDE}" destId="{AD6BFD09-AD31-44A4-9796-9BCA0C181D18}" srcOrd="0" destOrd="0" presId="urn:microsoft.com/office/officeart/2009/layout/CirclePictureHierarchy"/>
    <dgm:cxn modelId="{031F9530-922C-4FC0-97A0-D6597DCD872B}" type="presParOf" srcId="{D77F526A-72E0-4CF1-8096-59C15E003CDE}" destId="{CF378ED2-5ECB-4187-B808-77F85EBC20B2}" srcOrd="1" destOrd="0" presId="urn:microsoft.com/office/officeart/2009/layout/CirclePictureHierarchy"/>
    <dgm:cxn modelId="{8A64FF60-8FF4-45C0-B559-E33EEA8F795E}" type="presParOf" srcId="{B61E3DCD-0E79-40EE-9BAB-1370A629083C}" destId="{DB755D6B-E856-4491-BB96-A96E6C0DD207}" srcOrd="1" destOrd="0" presId="urn:microsoft.com/office/officeart/2009/layout/CirclePictureHierarchy"/>
    <dgm:cxn modelId="{38F1E659-1551-4A86-8F81-1FC697EAE178}" type="presParOf" srcId="{4F1FAB96-4382-4399-AF9A-5DF7C910FF21}" destId="{4EC768E0-64A2-4006-AEC4-330F7E253AAB}" srcOrd="2" destOrd="0" presId="urn:microsoft.com/office/officeart/2009/layout/CirclePictureHierarchy"/>
    <dgm:cxn modelId="{373131D6-26B8-41F3-B83A-844FD21BB99C}" type="presParOf" srcId="{4F1FAB96-4382-4399-AF9A-5DF7C910FF21}" destId="{14CE5559-6454-4CAA-8C5F-3A01981D51E5}" srcOrd="3" destOrd="0" presId="urn:microsoft.com/office/officeart/2009/layout/CirclePictureHierarchy"/>
    <dgm:cxn modelId="{BFB77ECA-283A-4B33-8832-AA9C15FF3928}" type="presParOf" srcId="{14CE5559-6454-4CAA-8C5F-3A01981D51E5}" destId="{2A8A5108-A65A-495F-BEA9-B8CF47BBE03E}" srcOrd="0" destOrd="0" presId="urn:microsoft.com/office/officeart/2009/layout/CirclePictureHierarchy"/>
    <dgm:cxn modelId="{7B754981-1435-46C6-947B-44A39C08DDC4}" type="presParOf" srcId="{2A8A5108-A65A-495F-BEA9-B8CF47BBE03E}" destId="{70D2860A-423E-4050-A902-1261B09DCA08}" srcOrd="0" destOrd="0" presId="urn:microsoft.com/office/officeart/2009/layout/CirclePictureHierarchy"/>
    <dgm:cxn modelId="{B638639A-B669-44BB-9F40-4886F52A44BD}" type="presParOf" srcId="{2A8A5108-A65A-495F-BEA9-B8CF47BBE03E}" destId="{0DC4E0C9-3058-44DB-991F-221DC141A5EC}" srcOrd="1" destOrd="0" presId="urn:microsoft.com/office/officeart/2009/layout/CirclePictureHierarchy"/>
    <dgm:cxn modelId="{5BBA3E29-6CF5-425F-8AAA-DB64D294631C}" type="presParOf" srcId="{14CE5559-6454-4CAA-8C5F-3A01981D51E5}" destId="{B5D71570-798E-4826-A6CA-FB8B72B80B26}"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B12F8-F134-4727-900D-2693432D4A6C}">
      <dsp:nvSpPr>
        <dsp:cNvPr id="0" name=""/>
        <dsp:cNvSpPr/>
      </dsp:nvSpPr>
      <dsp:spPr>
        <a:xfrm rot="16200000">
          <a:off x="1816" y="2643"/>
          <a:ext cx="2649430" cy="2654702"/>
        </a:xfrm>
        <a:prstGeom prst="upArrow">
          <a:avLst>
            <a:gd name="adj1" fmla="val 50000"/>
            <a:gd name="adj2" fmla="val 35000"/>
          </a:avLst>
        </a:prstGeom>
        <a:solidFill>
          <a:srgbClr val="F29916"/>
        </a:solidFill>
        <a:ln w="47625" cap="flat" cmpd="dbl" algn="ctr">
          <a:solidFill>
            <a:srgbClr val="FFC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libri" panose="020F0502020204030204" pitchFamily="34" charset="0"/>
              <a:cs typeface="Calibri" panose="020F0502020204030204" pitchFamily="34" charset="0"/>
            </a:rPr>
            <a:t>Comparative</a:t>
          </a:r>
        </a:p>
      </dsp:txBody>
      <dsp:txXfrm rot="5400000">
        <a:off x="462831" y="667635"/>
        <a:ext cx="2191052" cy="1324715"/>
      </dsp:txXfrm>
    </dsp:sp>
    <dsp:sp modelId="{32AD67A6-B392-4677-8A4E-898F23A4F33D}">
      <dsp:nvSpPr>
        <dsp:cNvPr id="0" name=""/>
        <dsp:cNvSpPr/>
      </dsp:nvSpPr>
      <dsp:spPr>
        <a:xfrm rot="5400000">
          <a:off x="5099842" y="1328"/>
          <a:ext cx="2649430" cy="2652053"/>
        </a:xfrm>
        <a:prstGeom prst="upArrow">
          <a:avLst>
            <a:gd name="adj1" fmla="val 50000"/>
            <a:gd name="adj2" fmla="val 35000"/>
          </a:avLst>
        </a:prstGeom>
        <a:solidFill>
          <a:srgbClr val="92D050"/>
        </a:solidFill>
        <a:ln w="47625" cap="flat" cmpd="dbl" algn="ctr">
          <a:solidFill>
            <a:srgbClr val="92D05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latin typeface="Calibri" panose="020F0502020204030204" pitchFamily="34" charset="0"/>
              <a:cs typeface="Calibri" panose="020F0502020204030204" pitchFamily="34" charset="0"/>
            </a:rPr>
            <a:t>Analytique</a:t>
          </a:r>
        </a:p>
      </dsp:txBody>
      <dsp:txXfrm rot="-5400000">
        <a:off x="5098531" y="664998"/>
        <a:ext cx="2188403" cy="1324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9A0C6-2210-444D-A4AA-FAEF5C534BB9}">
      <dsp:nvSpPr>
        <dsp:cNvPr id="0" name=""/>
        <dsp:cNvSpPr/>
      </dsp:nvSpPr>
      <dsp:spPr>
        <a:xfrm>
          <a:off x="1042296" y="1564"/>
          <a:ext cx="1778439" cy="1067063"/>
        </a:xfrm>
        <a:prstGeom prst="roundRect">
          <a:avLst>
            <a:gd name="adj" fmla="val 10000"/>
          </a:avLst>
        </a:prstGeom>
        <a:solidFill>
          <a:srgbClr val="92D050"/>
        </a:solidFill>
        <a:ln w="190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solidFill>
                <a:schemeClr val="bg1"/>
              </a:solidFill>
              <a:latin typeface="Calibri Light" panose="020F0302020204030204" pitchFamily="34" charset="0"/>
              <a:cs typeface="Calibri Light" panose="020F0302020204030204" pitchFamily="34" charset="0"/>
            </a:rPr>
            <a:t>Travail technique inventaire (listes de fonctions à décrire ou à adapter)</a:t>
          </a:r>
        </a:p>
      </dsp:txBody>
      <dsp:txXfrm>
        <a:off x="1073549" y="32817"/>
        <a:ext cx="1715933" cy="1004557"/>
      </dsp:txXfrm>
    </dsp:sp>
    <dsp:sp modelId="{B287FCD9-772A-42C7-BCA5-BFC04E7E2EAE}">
      <dsp:nvSpPr>
        <dsp:cNvPr id="0" name=""/>
        <dsp:cNvSpPr/>
      </dsp:nvSpPr>
      <dsp:spPr>
        <a:xfrm>
          <a:off x="2977238" y="314569"/>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a:off x="2977238" y="402779"/>
        <a:ext cx="263920" cy="264632"/>
      </dsp:txXfrm>
    </dsp:sp>
    <dsp:sp modelId="{1861A8C7-95FC-470E-B271-9D491E4F56B7}">
      <dsp:nvSpPr>
        <dsp:cNvPr id="0" name=""/>
        <dsp:cNvSpPr/>
      </dsp:nvSpPr>
      <dsp:spPr>
        <a:xfrm>
          <a:off x="3532111" y="1564"/>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Validation par les partenaires sociaux</a:t>
          </a:r>
        </a:p>
      </dsp:txBody>
      <dsp:txXfrm>
        <a:off x="3563364" y="32817"/>
        <a:ext cx="1715933" cy="1004557"/>
      </dsp:txXfrm>
    </dsp:sp>
    <dsp:sp modelId="{375B0C80-A25F-4822-8166-81C9312681F2}">
      <dsp:nvSpPr>
        <dsp:cNvPr id="0" name=""/>
        <dsp:cNvSpPr/>
      </dsp:nvSpPr>
      <dsp:spPr>
        <a:xfrm>
          <a:off x="5467053" y="314569"/>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a:off x="5467053" y="402779"/>
        <a:ext cx="263920" cy="264632"/>
      </dsp:txXfrm>
    </dsp:sp>
    <dsp:sp modelId="{1E0B7B42-D6B8-4FD5-B46E-92B6CF3BECD5}">
      <dsp:nvSpPr>
        <dsp:cNvPr id="0" name=""/>
        <dsp:cNvSpPr/>
      </dsp:nvSpPr>
      <dsp:spPr>
        <a:xfrm>
          <a:off x="6021926" y="1564"/>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Enquêtes (interviews, enquêtes en ligne)</a:t>
          </a:r>
        </a:p>
      </dsp:txBody>
      <dsp:txXfrm>
        <a:off x="6053179" y="32817"/>
        <a:ext cx="1715933" cy="1004557"/>
      </dsp:txXfrm>
    </dsp:sp>
    <dsp:sp modelId="{151333C6-1B69-4311-9F36-CF2ADF92C559}">
      <dsp:nvSpPr>
        <dsp:cNvPr id="0" name=""/>
        <dsp:cNvSpPr/>
      </dsp:nvSpPr>
      <dsp:spPr>
        <a:xfrm rot="5422838">
          <a:off x="6713442" y="1199173"/>
          <a:ext cx="383654"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BE" sz="1900" kern="1200" noProof="0" dirty="0">
            <a:solidFill>
              <a:schemeClr val="tx1">
                <a:lumMod val="65000"/>
                <a:lumOff val="35000"/>
              </a:schemeClr>
            </a:solidFill>
          </a:endParaRPr>
        </a:p>
      </dsp:txBody>
      <dsp:txXfrm rot="-5400000">
        <a:off x="6773335" y="1227873"/>
        <a:ext cx="264632" cy="268558"/>
      </dsp:txXfrm>
    </dsp:sp>
    <dsp:sp modelId="{A06404C1-C55D-44BF-BE24-D10F27517292}">
      <dsp:nvSpPr>
        <dsp:cNvPr id="0" name=""/>
        <dsp:cNvSpPr/>
      </dsp:nvSpPr>
      <dsp:spPr>
        <a:xfrm>
          <a:off x="6010028" y="1792488"/>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Projet de description</a:t>
          </a:r>
        </a:p>
      </dsp:txBody>
      <dsp:txXfrm>
        <a:off x="6041281" y="1823741"/>
        <a:ext cx="1715933" cy="1004557"/>
      </dsp:txXfrm>
    </dsp:sp>
    <dsp:sp modelId="{CC8EBB9B-65ED-4961-858C-CF377E1BE779}">
      <dsp:nvSpPr>
        <dsp:cNvPr id="0" name=""/>
        <dsp:cNvSpPr/>
      </dsp:nvSpPr>
      <dsp:spPr>
        <a:xfrm rot="10783494">
          <a:off x="5485418" y="2111392"/>
          <a:ext cx="370727"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rot="10800000">
        <a:off x="5596635" y="2199335"/>
        <a:ext cx="259509" cy="264632"/>
      </dsp:txXfrm>
    </dsp:sp>
    <dsp:sp modelId="{A66E2F78-38E9-47F8-B0BC-BDC8817CB48C}">
      <dsp:nvSpPr>
        <dsp:cNvPr id="0" name=""/>
        <dsp:cNvSpPr/>
      </dsp:nvSpPr>
      <dsp:spPr>
        <a:xfrm>
          <a:off x="3532111" y="1804386"/>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Débat tables rondes (organisations professionnelles, travailleurs, N+1)</a:t>
          </a:r>
        </a:p>
      </dsp:txBody>
      <dsp:txXfrm>
        <a:off x="3563364" y="1835639"/>
        <a:ext cx="1715933" cy="1004557"/>
      </dsp:txXfrm>
    </dsp:sp>
    <dsp:sp modelId="{6F05EC01-662B-43A3-9B84-4CB440748073}">
      <dsp:nvSpPr>
        <dsp:cNvPr id="0" name=""/>
        <dsp:cNvSpPr/>
      </dsp:nvSpPr>
      <dsp:spPr>
        <a:xfrm rot="10800000">
          <a:off x="2998579" y="2117391"/>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rot="10800000">
        <a:off x="3111688" y="2205601"/>
        <a:ext cx="263920" cy="264632"/>
      </dsp:txXfrm>
    </dsp:sp>
    <dsp:sp modelId="{DD83C2A7-4758-4140-BE22-5AD4FA0957CA}">
      <dsp:nvSpPr>
        <dsp:cNvPr id="0" name=""/>
        <dsp:cNvSpPr/>
      </dsp:nvSpPr>
      <dsp:spPr>
        <a:xfrm>
          <a:off x="955028" y="1780003"/>
          <a:ext cx="1865707" cy="1115828"/>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Discussions paritaires groupe de travail technique </a:t>
          </a:r>
          <a:r>
            <a:rPr lang="fr-BE" sz="1200" b="0" kern="1200" noProof="0" dirty="0">
              <a:latin typeface="Calibri Light" panose="020F0302020204030204" pitchFamily="34" charset="0"/>
              <a:cs typeface="Calibri Light" panose="020F0302020204030204" pitchFamily="34" charset="0"/>
            </a:rPr>
            <a:t>(e</a:t>
          </a:r>
          <a:r>
            <a:rPr lang="fr-BE" sz="1200" b="0" kern="1200" dirty="0" err="1"/>
            <a:t>xperts</a:t>
          </a:r>
          <a:r>
            <a:rPr lang="fr-BE" sz="1200" b="0" kern="1200" dirty="0"/>
            <a:t> en classification de fonctions</a:t>
          </a:r>
          <a:r>
            <a:rPr lang="fr-BE" sz="1200" kern="1200" dirty="0"/>
            <a:t>, juristes, responsables RH) </a:t>
          </a:r>
          <a:endParaRPr lang="fr-BE" sz="1200" b="1" kern="1200" noProof="0" dirty="0">
            <a:latin typeface="Calibri Light" panose="020F0302020204030204" pitchFamily="34" charset="0"/>
            <a:cs typeface="Calibri Light" panose="020F0302020204030204" pitchFamily="34" charset="0"/>
          </a:endParaRPr>
        </a:p>
      </dsp:txBody>
      <dsp:txXfrm>
        <a:off x="987709" y="1812684"/>
        <a:ext cx="1800345" cy="1050466"/>
      </dsp:txXfrm>
    </dsp:sp>
    <dsp:sp modelId="{32E2D5C0-0B29-4F08-804C-01D12F99FED6}">
      <dsp:nvSpPr>
        <dsp:cNvPr id="0" name=""/>
        <dsp:cNvSpPr/>
      </dsp:nvSpPr>
      <dsp:spPr>
        <a:xfrm rot="5483188">
          <a:off x="1677458" y="3020322"/>
          <a:ext cx="37713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chemeClr val="tx1">
                <a:lumMod val="65000"/>
                <a:lumOff val="35000"/>
              </a:schemeClr>
            </a:solidFill>
          </a:endParaRPr>
        </a:p>
      </dsp:txBody>
      <dsp:txXfrm rot="-5400000">
        <a:off x="1735081" y="3052295"/>
        <a:ext cx="264632" cy="263997"/>
      </dsp:txXfrm>
    </dsp:sp>
    <dsp:sp modelId="{1FB97970-D8EF-4C08-836A-B723331FCE1D}">
      <dsp:nvSpPr>
        <dsp:cNvPr id="0" name=""/>
        <dsp:cNvSpPr/>
      </dsp:nvSpPr>
      <dsp:spPr>
        <a:xfrm>
          <a:off x="955028" y="3607207"/>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Validation des partenaires sociaux</a:t>
          </a:r>
        </a:p>
      </dsp:txBody>
      <dsp:txXfrm>
        <a:off x="986281" y="3638460"/>
        <a:ext cx="1715933" cy="1004557"/>
      </dsp:txXfrm>
    </dsp:sp>
    <dsp:sp modelId="{20CB4B5E-B09C-427A-B27F-013B9C50BAAF}">
      <dsp:nvSpPr>
        <dsp:cNvPr id="0" name=""/>
        <dsp:cNvSpPr/>
      </dsp:nvSpPr>
      <dsp:spPr>
        <a:xfrm>
          <a:off x="2889970" y="3920213"/>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a:p>
      </dsp:txBody>
      <dsp:txXfrm>
        <a:off x="2889970" y="4008423"/>
        <a:ext cx="263920" cy="264632"/>
      </dsp:txXfrm>
    </dsp:sp>
    <dsp:sp modelId="{F775063F-B581-4C58-B74A-BE7EE73586E4}">
      <dsp:nvSpPr>
        <dsp:cNvPr id="0" name=""/>
        <dsp:cNvSpPr/>
      </dsp:nvSpPr>
      <dsp:spPr>
        <a:xfrm>
          <a:off x="3444843" y="3607207"/>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Momentanément 221 descriptions de fonctions </a:t>
          </a:r>
        </a:p>
      </dsp:txBody>
      <dsp:txXfrm>
        <a:off x="3476096" y="3638460"/>
        <a:ext cx="1715933" cy="1004557"/>
      </dsp:txXfrm>
    </dsp:sp>
    <dsp:sp modelId="{1A2AF011-5A79-43A3-A516-A3D183FEEC8A}">
      <dsp:nvSpPr>
        <dsp:cNvPr id="0" name=""/>
        <dsp:cNvSpPr/>
      </dsp:nvSpPr>
      <dsp:spPr>
        <a:xfrm>
          <a:off x="5379785" y="3920213"/>
          <a:ext cx="377029" cy="441052"/>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BE" sz="1800" kern="1200" noProof="0" dirty="0">
            <a:solidFill>
              <a:srgbClr val="000000"/>
            </a:solidFill>
          </a:endParaRPr>
        </a:p>
      </dsp:txBody>
      <dsp:txXfrm>
        <a:off x="5379785" y="4008423"/>
        <a:ext cx="263920" cy="264632"/>
      </dsp:txXfrm>
    </dsp:sp>
    <dsp:sp modelId="{03BC8008-0FB8-44C0-8271-4CDA1E802459}">
      <dsp:nvSpPr>
        <dsp:cNvPr id="0" name=""/>
        <dsp:cNvSpPr/>
      </dsp:nvSpPr>
      <dsp:spPr>
        <a:xfrm>
          <a:off x="5934658" y="3607207"/>
          <a:ext cx="1778439" cy="1067063"/>
        </a:xfrm>
        <a:prstGeom prst="roundRect">
          <a:avLst>
            <a:gd name="adj" fmla="val 10000"/>
          </a:avLst>
        </a:prstGeom>
        <a:solidFill>
          <a:srgbClr val="FFC000"/>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BE" sz="1400" b="1" kern="1200" noProof="0" dirty="0">
              <a:latin typeface="Calibri Light" panose="020F0302020204030204" pitchFamily="34" charset="0"/>
              <a:cs typeface="Calibri Light" panose="020F0302020204030204" pitchFamily="34" charset="0"/>
            </a:rPr>
            <a:t>Entretien annuel (adaptations, ajouts et suppressions)</a:t>
          </a:r>
        </a:p>
      </dsp:txBody>
      <dsp:txXfrm>
        <a:off x="5965911" y="3638460"/>
        <a:ext cx="1715933" cy="10045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E467-A69F-47E2-ADBD-EF87A7467AAF}">
      <dsp:nvSpPr>
        <dsp:cNvPr id="0" name=""/>
        <dsp:cNvSpPr/>
      </dsp:nvSpPr>
      <dsp:spPr>
        <a:xfrm>
          <a:off x="-5199958" y="-796478"/>
          <a:ext cx="6192252" cy="6192252"/>
        </a:xfrm>
        <a:prstGeom prst="blockArc">
          <a:avLst>
            <a:gd name="adj1" fmla="val 18900000"/>
            <a:gd name="adj2" fmla="val 2700000"/>
            <a:gd name="adj3" fmla="val 349"/>
          </a:avLst>
        </a:pr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84CBDB-C700-4DB9-99F0-12718BB37C46}">
      <dsp:nvSpPr>
        <dsp:cNvPr id="0" name=""/>
        <dsp:cNvSpPr/>
      </dsp:nvSpPr>
      <dsp:spPr>
        <a:xfrm>
          <a:off x="370072" y="242198"/>
          <a:ext cx="4793379" cy="484213"/>
        </a:xfrm>
        <a:prstGeom prst="rect">
          <a:avLst/>
        </a:prstGeom>
        <a:solidFill>
          <a:srgbClr val="CB7D0B"/>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a:lnSpc>
              <a:spcPct val="90000"/>
            </a:lnSpc>
            <a:spcBef>
              <a:spcPct val="0"/>
            </a:spcBef>
            <a:spcAft>
              <a:spcPct val="35000"/>
            </a:spcAft>
            <a:buNone/>
          </a:pPr>
          <a:r>
            <a:rPr lang="fr-BE" sz="2000" kern="1200" dirty="0"/>
            <a:t>Connaissance et savoir-faire </a:t>
          </a:r>
          <a:endParaRPr lang="nl-BE" sz="2000" kern="1200" noProof="0" dirty="0">
            <a:latin typeface="Calibri Light" panose="020F0302020204030204" pitchFamily="34" charset="0"/>
            <a:cs typeface="Calibri Light" panose="020F0302020204030204" pitchFamily="34" charset="0"/>
          </a:endParaRPr>
        </a:p>
      </dsp:txBody>
      <dsp:txXfrm>
        <a:off x="370072" y="242198"/>
        <a:ext cx="4793379" cy="484213"/>
      </dsp:txXfrm>
    </dsp:sp>
    <dsp:sp modelId="{1E36DDA3-C0E8-4CA9-BAD9-9DA758AFE776}">
      <dsp:nvSpPr>
        <dsp:cNvPr id="0" name=""/>
        <dsp:cNvSpPr/>
      </dsp:nvSpPr>
      <dsp:spPr>
        <a:xfrm>
          <a:off x="67438" y="181672"/>
          <a:ext cx="605267" cy="605267"/>
        </a:xfrm>
        <a:prstGeom prst="ellipse">
          <a:avLst/>
        </a:prstGeom>
        <a:solidFill>
          <a:schemeClr val="lt1">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2D9618-6983-435B-B366-BC0414A4BF6E}">
      <dsp:nvSpPr>
        <dsp:cNvPr id="0" name=""/>
        <dsp:cNvSpPr/>
      </dsp:nvSpPr>
      <dsp:spPr>
        <a:xfrm>
          <a:off x="768371" y="968427"/>
          <a:ext cx="4395080" cy="484213"/>
        </a:xfrm>
        <a:prstGeom prst="rect">
          <a:avLst/>
        </a:prstGeom>
        <a:solidFill>
          <a:srgbClr val="CC99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a:lnSpc>
              <a:spcPct val="90000"/>
            </a:lnSpc>
            <a:spcBef>
              <a:spcPct val="0"/>
            </a:spcBef>
            <a:spcAft>
              <a:spcPct val="35000"/>
            </a:spcAft>
            <a:buNone/>
          </a:pPr>
          <a:r>
            <a:rPr lang="fr-BE" sz="2000" kern="1200" dirty="0"/>
            <a:t>Gestion d’équipe</a:t>
          </a:r>
          <a:endParaRPr lang="nl-BE" sz="2000" kern="1200" noProof="0" dirty="0">
            <a:latin typeface="Calibri Light" panose="020F0302020204030204" pitchFamily="34" charset="0"/>
            <a:cs typeface="Calibri Light" panose="020F0302020204030204" pitchFamily="34" charset="0"/>
          </a:endParaRPr>
        </a:p>
      </dsp:txBody>
      <dsp:txXfrm>
        <a:off x="768371" y="968427"/>
        <a:ext cx="4395080" cy="484213"/>
      </dsp:txXfrm>
    </dsp:sp>
    <dsp:sp modelId="{4985C272-BD84-48AD-A660-DCCEF05B7146}">
      <dsp:nvSpPr>
        <dsp:cNvPr id="0" name=""/>
        <dsp:cNvSpPr/>
      </dsp:nvSpPr>
      <dsp:spPr>
        <a:xfrm>
          <a:off x="465737" y="907900"/>
          <a:ext cx="605267" cy="605267"/>
        </a:xfrm>
        <a:prstGeom prst="ellipse">
          <a:avLst/>
        </a:prstGeom>
        <a:solidFill>
          <a:schemeClr val="lt1">
            <a:hueOff val="0"/>
            <a:satOff val="0"/>
            <a:lumOff val="0"/>
            <a:alphaOff val="0"/>
          </a:schemeClr>
        </a:solidFill>
        <a:ln w="19050" cap="flat" cmpd="sng" algn="ctr">
          <a:solidFill>
            <a:schemeClr val="accent2">
              <a:hueOff val="104381"/>
              <a:satOff val="-6723"/>
              <a:lumOff val="-392"/>
              <a:alphaOff val="0"/>
            </a:schemeClr>
          </a:solidFill>
          <a:prstDash val="solid"/>
        </a:ln>
        <a:effectLst/>
      </dsp:spPr>
      <dsp:style>
        <a:lnRef idx="2">
          <a:scrgbClr r="0" g="0" b="0"/>
        </a:lnRef>
        <a:fillRef idx="1">
          <a:scrgbClr r="0" g="0" b="0"/>
        </a:fillRef>
        <a:effectRef idx="0">
          <a:scrgbClr r="0" g="0" b="0"/>
        </a:effectRef>
        <a:fontRef idx="minor"/>
      </dsp:style>
    </dsp:sp>
    <dsp:sp modelId="{7E5E3E59-4455-41A1-A7A5-97AAECCBFB90}">
      <dsp:nvSpPr>
        <dsp:cNvPr id="0" name=""/>
        <dsp:cNvSpPr/>
      </dsp:nvSpPr>
      <dsp:spPr>
        <a:xfrm>
          <a:off x="950503" y="1694656"/>
          <a:ext cx="4212948" cy="484213"/>
        </a:xfrm>
        <a:prstGeom prst="rect">
          <a:avLst/>
        </a:prstGeom>
        <a:solidFill>
          <a:srgbClr val="CCFF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nl-BE" sz="2000" b="0" i="0" kern="1200" noProof="0" dirty="0">
              <a:latin typeface="Calibri Light" panose="020F0302020204030204" pitchFamily="34" charset="0"/>
              <a:cs typeface="Calibri Light" panose="020F0302020204030204" pitchFamily="34" charset="0"/>
            </a:rPr>
            <a:t>Communication</a:t>
          </a:r>
          <a:endParaRPr lang="nl-BE" sz="2000" kern="1200" noProof="0" dirty="0">
            <a:latin typeface="Calibri Light" panose="020F0302020204030204" pitchFamily="34" charset="0"/>
            <a:cs typeface="Calibri Light" panose="020F0302020204030204" pitchFamily="34" charset="0"/>
          </a:endParaRPr>
        </a:p>
      </dsp:txBody>
      <dsp:txXfrm>
        <a:off x="950503" y="1694656"/>
        <a:ext cx="4212948" cy="484213"/>
      </dsp:txXfrm>
    </dsp:sp>
    <dsp:sp modelId="{447F6851-7246-4AA4-8BC5-50A29CEA96EB}">
      <dsp:nvSpPr>
        <dsp:cNvPr id="0" name=""/>
        <dsp:cNvSpPr/>
      </dsp:nvSpPr>
      <dsp:spPr>
        <a:xfrm>
          <a:off x="647869" y="1634129"/>
          <a:ext cx="605267" cy="605267"/>
        </a:xfrm>
        <a:prstGeom prst="ellipse">
          <a:avLst/>
        </a:prstGeom>
        <a:solidFill>
          <a:schemeClr val="lt1">
            <a:hueOff val="0"/>
            <a:satOff val="0"/>
            <a:lumOff val="0"/>
            <a:alphaOff val="0"/>
          </a:schemeClr>
        </a:solidFill>
        <a:ln w="19050" cap="flat" cmpd="sng" algn="ctr">
          <a:solidFill>
            <a:schemeClr val="accent2">
              <a:hueOff val="208763"/>
              <a:satOff val="-13446"/>
              <a:lumOff val="-784"/>
              <a:alphaOff val="0"/>
            </a:schemeClr>
          </a:solidFill>
          <a:prstDash val="solid"/>
        </a:ln>
        <a:effectLst/>
      </dsp:spPr>
      <dsp:style>
        <a:lnRef idx="2">
          <a:scrgbClr r="0" g="0" b="0"/>
        </a:lnRef>
        <a:fillRef idx="1">
          <a:scrgbClr r="0" g="0" b="0"/>
        </a:fillRef>
        <a:effectRef idx="0">
          <a:scrgbClr r="0" g="0" b="0"/>
        </a:effectRef>
        <a:fontRef idx="minor"/>
      </dsp:style>
    </dsp:sp>
    <dsp:sp modelId="{BD2DDAAF-2D95-4BDF-8C26-AB6238B6FD7A}">
      <dsp:nvSpPr>
        <dsp:cNvPr id="0" name=""/>
        <dsp:cNvSpPr/>
      </dsp:nvSpPr>
      <dsp:spPr>
        <a:xfrm>
          <a:off x="950503" y="2420424"/>
          <a:ext cx="4212948" cy="484213"/>
        </a:xfrm>
        <a:prstGeom prst="rect">
          <a:avLst/>
        </a:prstGeom>
        <a:solidFill>
          <a:srgbClr val="99CC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fr-BE" sz="2000" kern="1200" dirty="0"/>
            <a:t>Résolution de problèmes</a:t>
          </a:r>
          <a:endParaRPr lang="nl-BE" sz="2000" kern="1200" noProof="0" dirty="0">
            <a:latin typeface="Calibri Light" panose="020F0302020204030204" pitchFamily="34" charset="0"/>
            <a:cs typeface="Calibri Light" panose="020F0302020204030204" pitchFamily="34" charset="0"/>
          </a:endParaRPr>
        </a:p>
      </dsp:txBody>
      <dsp:txXfrm>
        <a:off x="950503" y="2420424"/>
        <a:ext cx="4212948" cy="484213"/>
      </dsp:txXfrm>
    </dsp:sp>
    <dsp:sp modelId="{6EF0A8C3-50B4-42AA-8ACE-07B9B219734C}">
      <dsp:nvSpPr>
        <dsp:cNvPr id="0" name=""/>
        <dsp:cNvSpPr/>
      </dsp:nvSpPr>
      <dsp:spPr>
        <a:xfrm>
          <a:off x="647869" y="2359898"/>
          <a:ext cx="605267" cy="605267"/>
        </a:xfrm>
        <a:prstGeom prst="ellipse">
          <a:avLst/>
        </a:prstGeom>
        <a:solidFill>
          <a:schemeClr val="lt1">
            <a:hueOff val="0"/>
            <a:satOff val="0"/>
            <a:lumOff val="0"/>
            <a:alphaOff val="0"/>
          </a:schemeClr>
        </a:solidFill>
        <a:ln w="19050" cap="flat" cmpd="sng" algn="ctr">
          <a:solidFill>
            <a:schemeClr val="accent2">
              <a:hueOff val="313144"/>
              <a:satOff val="-20170"/>
              <a:lumOff val="-1177"/>
              <a:alphaOff val="0"/>
            </a:schemeClr>
          </a:solidFill>
          <a:prstDash val="solid"/>
        </a:ln>
        <a:effectLst/>
      </dsp:spPr>
      <dsp:style>
        <a:lnRef idx="2">
          <a:scrgbClr r="0" g="0" b="0"/>
        </a:lnRef>
        <a:fillRef idx="1">
          <a:scrgbClr r="0" g="0" b="0"/>
        </a:fillRef>
        <a:effectRef idx="0">
          <a:scrgbClr r="0" g="0" b="0"/>
        </a:effectRef>
        <a:fontRef idx="minor"/>
      </dsp:style>
    </dsp:sp>
    <dsp:sp modelId="{49A2D8E5-DB05-4CC7-9EF5-20CB6FEC82F8}">
      <dsp:nvSpPr>
        <dsp:cNvPr id="0" name=""/>
        <dsp:cNvSpPr/>
      </dsp:nvSpPr>
      <dsp:spPr>
        <a:xfrm>
          <a:off x="768371" y="3146653"/>
          <a:ext cx="4395080" cy="484213"/>
        </a:xfrm>
        <a:prstGeom prst="rect">
          <a:avLst/>
        </a:prstGeom>
        <a:solidFill>
          <a:srgbClr val="66FF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fr-BE" sz="2000" kern="1200" dirty="0"/>
            <a:t>Responsabilité </a:t>
          </a:r>
          <a:endParaRPr lang="nl-BE" sz="2000" kern="1200" noProof="0" dirty="0">
            <a:latin typeface="Calibri Light" panose="020F0302020204030204" pitchFamily="34" charset="0"/>
            <a:cs typeface="Calibri Light" panose="020F0302020204030204" pitchFamily="34" charset="0"/>
          </a:endParaRPr>
        </a:p>
      </dsp:txBody>
      <dsp:txXfrm>
        <a:off x="768371" y="3146653"/>
        <a:ext cx="4395080" cy="484213"/>
      </dsp:txXfrm>
    </dsp:sp>
    <dsp:sp modelId="{A4CA1AF1-2D52-4FE5-97E7-AEDB5C12F3F1}">
      <dsp:nvSpPr>
        <dsp:cNvPr id="0" name=""/>
        <dsp:cNvSpPr/>
      </dsp:nvSpPr>
      <dsp:spPr>
        <a:xfrm>
          <a:off x="465737" y="3086126"/>
          <a:ext cx="605267" cy="605267"/>
        </a:xfrm>
        <a:prstGeom prst="ellipse">
          <a:avLst/>
        </a:prstGeom>
        <a:solidFill>
          <a:schemeClr val="lt1">
            <a:hueOff val="0"/>
            <a:satOff val="0"/>
            <a:lumOff val="0"/>
            <a:alphaOff val="0"/>
          </a:schemeClr>
        </a:solidFill>
        <a:ln w="19050" cap="flat" cmpd="sng" algn="ctr">
          <a:solidFill>
            <a:schemeClr val="accent2">
              <a:hueOff val="417526"/>
              <a:satOff val="-26893"/>
              <a:lumOff val="-1569"/>
              <a:alphaOff val="0"/>
            </a:schemeClr>
          </a:solidFill>
          <a:prstDash val="solid"/>
        </a:ln>
        <a:effectLst/>
      </dsp:spPr>
      <dsp:style>
        <a:lnRef idx="2">
          <a:scrgbClr r="0" g="0" b="0"/>
        </a:lnRef>
        <a:fillRef idx="1">
          <a:scrgbClr r="0" g="0" b="0"/>
        </a:fillRef>
        <a:effectRef idx="0">
          <a:scrgbClr r="0" g="0" b="0"/>
        </a:effectRef>
        <a:fontRef idx="minor"/>
      </dsp:style>
    </dsp:sp>
    <dsp:sp modelId="{DDB6DC90-88DC-4BED-9650-3D38CAC33AF3}">
      <dsp:nvSpPr>
        <dsp:cNvPr id="0" name=""/>
        <dsp:cNvSpPr/>
      </dsp:nvSpPr>
      <dsp:spPr>
        <a:xfrm>
          <a:off x="370072" y="3872882"/>
          <a:ext cx="4793379" cy="484213"/>
        </a:xfrm>
        <a:prstGeom prst="rect">
          <a:avLst/>
        </a:prstGeom>
        <a:solidFill>
          <a:srgbClr val="33CC3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345" tIns="50800" rIns="50800" bIns="50800" numCol="1" spcCol="1270" anchor="ctr" anchorCtr="0">
          <a:noAutofit/>
        </a:bodyPr>
        <a:lstStyle/>
        <a:p>
          <a:pPr marL="0" lvl="0" indent="0" algn="l" defTabSz="889000" rtl="0">
            <a:lnSpc>
              <a:spcPct val="90000"/>
            </a:lnSpc>
            <a:spcBef>
              <a:spcPct val="0"/>
            </a:spcBef>
            <a:spcAft>
              <a:spcPct val="35000"/>
            </a:spcAft>
            <a:buNone/>
          </a:pPr>
          <a:r>
            <a:rPr lang="fr-BE" sz="2000" kern="1200" dirty="0"/>
            <a:t>Facteurs d’environnement </a:t>
          </a:r>
          <a:endParaRPr lang="nl-BE" sz="2000" kern="1200" noProof="0" dirty="0">
            <a:latin typeface="Calibri Light" panose="020F0302020204030204" pitchFamily="34" charset="0"/>
            <a:cs typeface="Calibri Light" panose="020F0302020204030204" pitchFamily="34" charset="0"/>
          </a:endParaRPr>
        </a:p>
      </dsp:txBody>
      <dsp:txXfrm>
        <a:off x="370072" y="3872882"/>
        <a:ext cx="4793379" cy="484213"/>
      </dsp:txXfrm>
    </dsp:sp>
    <dsp:sp modelId="{EF8BCCCD-D9E1-4CF6-AFA4-142E22E75896}">
      <dsp:nvSpPr>
        <dsp:cNvPr id="0" name=""/>
        <dsp:cNvSpPr/>
      </dsp:nvSpPr>
      <dsp:spPr>
        <a:xfrm>
          <a:off x="67438" y="3812355"/>
          <a:ext cx="605267" cy="605267"/>
        </a:xfrm>
        <a:prstGeom prst="ellipse">
          <a:avLst/>
        </a:prstGeom>
        <a:solidFill>
          <a:schemeClr val="lt1">
            <a:hueOff val="0"/>
            <a:satOff val="0"/>
            <a:lumOff val="0"/>
            <a:alphaOff val="0"/>
          </a:schemeClr>
        </a:solidFill>
        <a:ln w="19050" cap="flat" cmpd="sng" algn="ctr">
          <a:solidFill>
            <a:schemeClr val="accent2">
              <a:hueOff val="521907"/>
              <a:satOff val="-33616"/>
              <a:lumOff val="-196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8BB20-E481-4F8F-B86A-154D1C0994DD}">
      <dsp:nvSpPr>
        <dsp:cNvPr id="0" name=""/>
        <dsp:cNvSpPr/>
      </dsp:nvSpPr>
      <dsp:spPr>
        <a:xfrm>
          <a:off x="4188" y="774252"/>
          <a:ext cx="1605408" cy="642163"/>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nl-NL" sz="2700" kern="1200" dirty="0"/>
            <a:t>ETAPE 1</a:t>
          </a:r>
        </a:p>
      </dsp:txBody>
      <dsp:txXfrm>
        <a:off x="4188" y="774252"/>
        <a:ext cx="1605408" cy="642163"/>
      </dsp:txXfrm>
    </dsp:sp>
    <dsp:sp modelId="{84ECD324-C482-406B-A264-129243ED85CD}">
      <dsp:nvSpPr>
        <dsp:cNvPr id="0" name=""/>
        <dsp:cNvSpPr/>
      </dsp:nvSpPr>
      <dsp:spPr>
        <a:xfrm>
          <a:off x="4188" y="1416416"/>
          <a:ext cx="1605408" cy="1815817"/>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Rassembler toutes les informations</a:t>
          </a:r>
          <a:endParaRPr lang="nl-NL" sz="1600" kern="1200" dirty="0"/>
        </a:p>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Naviguer à travers l’éventail de fonctions</a:t>
          </a:r>
          <a:endParaRPr lang="nl-NL" sz="1600" kern="1200" dirty="0"/>
        </a:p>
      </dsp:txBody>
      <dsp:txXfrm>
        <a:off x="4188" y="1416416"/>
        <a:ext cx="1605408" cy="1815817"/>
      </dsp:txXfrm>
    </dsp:sp>
    <dsp:sp modelId="{09FFD433-197A-4788-840A-AAB7D31D8A7F}">
      <dsp:nvSpPr>
        <dsp:cNvPr id="0" name=""/>
        <dsp:cNvSpPr/>
      </dsp:nvSpPr>
      <dsp:spPr>
        <a:xfrm>
          <a:off x="1834354" y="774252"/>
          <a:ext cx="1605408" cy="642163"/>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nl-NL" sz="2700" kern="1200" dirty="0"/>
            <a:t>ETAPE 2</a:t>
          </a:r>
        </a:p>
      </dsp:txBody>
      <dsp:txXfrm>
        <a:off x="1834354" y="774252"/>
        <a:ext cx="1605408" cy="642163"/>
      </dsp:txXfrm>
    </dsp:sp>
    <dsp:sp modelId="{80100D17-E21C-4BEB-B587-9905EE7CE8DB}">
      <dsp:nvSpPr>
        <dsp:cNvPr id="0" name=""/>
        <dsp:cNvSpPr/>
      </dsp:nvSpPr>
      <dsp:spPr>
        <a:xfrm>
          <a:off x="1871214" y="1429109"/>
          <a:ext cx="1605408" cy="1815817"/>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Comparer</a:t>
          </a:r>
          <a:r>
            <a:rPr lang="fr-FR" sz="1100" kern="1200" dirty="0">
              <a:latin typeface="Calibri Light" panose="020F0302020204030204" pitchFamily="34" charset="0"/>
              <a:cs typeface="Calibri Light" panose="020F0302020204030204" pitchFamily="34" charset="0"/>
            </a:rPr>
            <a:t> </a:t>
          </a:r>
          <a:r>
            <a:rPr lang="fr-FR" sz="1600" kern="1200" dirty="0">
              <a:latin typeface="Calibri Light" panose="020F0302020204030204" pitchFamily="34" charset="0"/>
              <a:cs typeface="Calibri Light" panose="020F0302020204030204" pitchFamily="34" charset="0"/>
            </a:rPr>
            <a:t>les</a:t>
          </a:r>
          <a:r>
            <a:rPr lang="fr-FR" sz="1100" kern="1200" dirty="0">
              <a:latin typeface="Calibri Light" panose="020F0302020204030204" pitchFamily="34" charset="0"/>
              <a:cs typeface="Calibri Light" panose="020F0302020204030204" pitchFamily="34" charset="0"/>
            </a:rPr>
            <a:t> </a:t>
          </a:r>
          <a:r>
            <a:rPr lang="fr-FR" sz="1600" kern="1200" dirty="0">
              <a:latin typeface="Calibri Light" panose="020F0302020204030204" pitchFamily="34" charset="0"/>
              <a:cs typeface="Calibri Light" panose="020F0302020204030204" pitchFamily="34" charset="0"/>
            </a:rPr>
            <a:t>fonctions</a:t>
          </a:r>
          <a:endParaRPr lang="nl-NL" sz="1600" kern="1200" dirty="0">
            <a:latin typeface="Calibri Light" panose="020F0302020204030204" pitchFamily="34" charset="0"/>
            <a:cs typeface="Calibri Light" panose="020F0302020204030204" pitchFamily="34" charset="0"/>
          </a:endParaRPr>
        </a:p>
      </dsp:txBody>
      <dsp:txXfrm>
        <a:off x="1871214" y="1429109"/>
        <a:ext cx="1605408" cy="1815817"/>
      </dsp:txXfrm>
    </dsp:sp>
    <dsp:sp modelId="{26CD14DD-0F25-43FD-899B-6D3DD6FEFB53}">
      <dsp:nvSpPr>
        <dsp:cNvPr id="0" name=""/>
        <dsp:cNvSpPr/>
      </dsp:nvSpPr>
      <dsp:spPr>
        <a:xfrm>
          <a:off x="3664520" y="774252"/>
          <a:ext cx="1605408" cy="642163"/>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nl-NL" sz="2700" kern="1200" dirty="0"/>
            <a:t>ETAPE 3</a:t>
          </a:r>
        </a:p>
      </dsp:txBody>
      <dsp:txXfrm>
        <a:off x="3664520" y="774252"/>
        <a:ext cx="1605408" cy="642163"/>
      </dsp:txXfrm>
    </dsp:sp>
    <dsp:sp modelId="{073F5DD8-CE48-4269-92CB-1F6273CF9CCE}">
      <dsp:nvSpPr>
        <dsp:cNvPr id="0" name=""/>
        <dsp:cNvSpPr/>
      </dsp:nvSpPr>
      <dsp:spPr>
        <a:xfrm>
          <a:off x="3664520" y="1416416"/>
          <a:ext cx="1605408" cy="1815817"/>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Appliquer la règle</a:t>
          </a:r>
          <a:r>
            <a:rPr lang="fr-FR" sz="1100" kern="1200" dirty="0">
              <a:latin typeface="Calibri Light" panose="020F0302020204030204" pitchFamily="34" charset="0"/>
              <a:cs typeface="Calibri Light" panose="020F0302020204030204" pitchFamily="34" charset="0"/>
            </a:rPr>
            <a:t> </a:t>
          </a:r>
          <a:r>
            <a:rPr lang="fr-FR" sz="1600" kern="1200" dirty="0">
              <a:latin typeface="Calibri Light" panose="020F0302020204030204" pitchFamily="34" charset="0"/>
              <a:cs typeface="Calibri Light" panose="020F0302020204030204" pitchFamily="34" charset="0"/>
            </a:rPr>
            <a:t>des 80% </a:t>
          </a:r>
          <a:endParaRPr lang="nl-NL" sz="1600" kern="1200" dirty="0"/>
        </a:p>
      </dsp:txBody>
      <dsp:txXfrm>
        <a:off x="3664520" y="1416416"/>
        <a:ext cx="1605408" cy="1815817"/>
      </dsp:txXfrm>
    </dsp:sp>
    <dsp:sp modelId="{CB81E329-394B-4640-BE8B-C41A34DA9E78}">
      <dsp:nvSpPr>
        <dsp:cNvPr id="0" name=""/>
        <dsp:cNvSpPr/>
      </dsp:nvSpPr>
      <dsp:spPr>
        <a:xfrm>
          <a:off x="5494686" y="774252"/>
          <a:ext cx="1605408" cy="642163"/>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Calibri Light" panose="020F0302020204030204" pitchFamily="34" charset="0"/>
              <a:cs typeface="Calibri Light" panose="020F0302020204030204" pitchFamily="34" charset="0"/>
            </a:rPr>
            <a:t>ETAPE  4</a:t>
          </a:r>
          <a:endParaRPr lang="nl-NL" sz="2700" kern="1200" dirty="0"/>
        </a:p>
      </dsp:txBody>
      <dsp:txXfrm>
        <a:off x="5494686" y="774252"/>
        <a:ext cx="1605408" cy="642163"/>
      </dsp:txXfrm>
    </dsp:sp>
    <dsp:sp modelId="{33C93D72-DB9E-4EB9-82B8-4AE9F855C624}">
      <dsp:nvSpPr>
        <dsp:cNvPr id="0" name=""/>
        <dsp:cNvSpPr/>
      </dsp:nvSpPr>
      <dsp:spPr>
        <a:xfrm>
          <a:off x="5494686" y="1416416"/>
          <a:ext cx="1605408" cy="1815817"/>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Hybrider si nécessaire</a:t>
          </a:r>
          <a:endParaRPr lang="nl-NL" sz="1600" kern="1200" dirty="0">
            <a:latin typeface="Calibri Light" panose="020F0302020204030204" pitchFamily="34" charset="0"/>
            <a:cs typeface="Calibri Light" panose="020F0302020204030204" pitchFamily="34" charset="0"/>
          </a:endParaRPr>
        </a:p>
      </dsp:txBody>
      <dsp:txXfrm>
        <a:off x="5494686" y="1416416"/>
        <a:ext cx="1605408" cy="1815817"/>
      </dsp:txXfrm>
    </dsp:sp>
    <dsp:sp modelId="{51E3DFFB-0053-4A78-8DA8-804F13F5D959}">
      <dsp:nvSpPr>
        <dsp:cNvPr id="0" name=""/>
        <dsp:cNvSpPr/>
      </dsp:nvSpPr>
      <dsp:spPr>
        <a:xfrm>
          <a:off x="7324852" y="774252"/>
          <a:ext cx="1605408" cy="642163"/>
        </a:xfrm>
        <a:prstGeom prst="rect">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Calibri Light" panose="020F0302020204030204" pitchFamily="34" charset="0"/>
              <a:cs typeface="Calibri Light" panose="020F0302020204030204" pitchFamily="34" charset="0"/>
            </a:rPr>
            <a:t>ETAPE 5</a:t>
          </a:r>
          <a:endParaRPr lang="nl-NL" sz="2700" kern="1200" dirty="0"/>
        </a:p>
      </dsp:txBody>
      <dsp:txXfrm>
        <a:off x="7324852" y="774252"/>
        <a:ext cx="1605408" cy="642163"/>
      </dsp:txXfrm>
    </dsp:sp>
    <dsp:sp modelId="{E60F2F2C-1811-461B-B628-CF69FC2C3E2F}">
      <dsp:nvSpPr>
        <dsp:cNvPr id="0" name=""/>
        <dsp:cNvSpPr/>
      </dsp:nvSpPr>
      <dsp:spPr>
        <a:xfrm>
          <a:off x="7324852" y="1416416"/>
          <a:ext cx="1605408" cy="1815817"/>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latin typeface="Calibri Light" panose="020F0302020204030204" pitchFamily="34" charset="0"/>
              <a:cs typeface="Calibri Light" panose="020F0302020204030204" pitchFamily="34" charset="0"/>
            </a:rPr>
            <a:t>Attribuer une fonction manquante </a:t>
          </a:r>
          <a:endParaRPr lang="nl-NL" sz="1600" kern="1200" dirty="0">
            <a:latin typeface="Calibri Light" panose="020F0302020204030204" pitchFamily="34" charset="0"/>
            <a:cs typeface="Calibri Light" panose="020F0302020204030204" pitchFamily="34" charset="0"/>
          </a:endParaRPr>
        </a:p>
      </dsp:txBody>
      <dsp:txXfrm>
        <a:off x="7324852" y="1416416"/>
        <a:ext cx="1605408" cy="18158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99490-5974-4EC4-96DD-56B703ACE791}">
      <dsp:nvSpPr>
        <dsp:cNvPr id="0" name=""/>
        <dsp:cNvSpPr/>
      </dsp:nvSpPr>
      <dsp:spPr>
        <a:xfrm>
          <a:off x="820316" y="769509"/>
          <a:ext cx="3280856" cy="2867881"/>
        </a:xfrm>
        <a:prstGeom prst="rightArrow">
          <a:avLst>
            <a:gd name="adj1" fmla="val 70000"/>
            <a:gd name="adj2" fmla="val 50000"/>
          </a:avLst>
        </a:prstGeom>
        <a:solidFill>
          <a:schemeClr val="bg2">
            <a:lumMod val="60000"/>
            <a:lumOff val="4000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fr-FR" sz="1700" b="1" u="sng" kern="1200" dirty="0">
              <a:solidFill>
                <a:schemeClr val="tx1">
                  <a:lumMod val="65000"/>
                  <a:lumOff val="35000"/>
                </a:schemeClr>
              </a:solidFill>
            </a:rPr>
            <a:t>PHASE 1</a:t>
          </a:r>
        </a:p>
        <a:p>
          <a:pPr marL="0" lvl="0" indent="0" algn="ctr" defTabSz="755650">
            <a:lnSpc>
              <a:spcPct val="90000"/>
            </a:lnSpc>
            <a:spcBef>
              <a:spcPct val="0"/>
            </a:spcBef>
            <a:spcAft>
              <a:spcPct val="35000"/>
            </a:spcAft>
            <a:buNone/>
          </a:pPr>
          <a:r>
            <a:rPr lang="fr-FR" sz="1700" b="0" kern="1200" dirty="0">
              <a:solidFill>
                <a:schemeClr val="tx1">
                  <a:lumMod val="65000"/>
                  <a:lumOff val="35000"/>
                </a:schemeClr>
              </a:solidFill>
            </a:rPr>
            <a:t>Introduction partielle au 01/01/2018 d’un nouveau  modèle salarial IFIC (18,25 % du </a:t>
          </a:r>
          <a:r>
            <a:rPr lang="fr-FR" sz="1700" b="0" kern="1200" dirty="0">
              <a:solidFill>
                <a:schemeClr val="tx1">
                  <a:lumMod val="65000"/>
                  <a:lumOff val="35000"/>
                </a:schemeClr>
              </a:solidFill>
              <a:latin typeface="Arial" panose="020B0604020202020204" pitchFamily="34" charset="0"/>
              <a:cs typeface="Arial" panose="020B0604020202020204" pitchFamily="34" charset="0"/>
            </a:rPr>
            <a:t>∆</a:t>
          </a:r>
          <a:r>
            <a:rPr lang="fr-FR" sz="1700" b="0" kern="1200" dirty="0">
              <a:solidFill>
                <a:schemeClr val="tx1">
                  <a:lumMod val="65000"/>
                  <a:lumOff val="35000"/>
                </a:schemeClr>
              </a:solidFill>
            </a:rPr>
            <a:t> )</a:t>
          </a:r>
        </a:p>
      </dsp:txBody>
      <dsp:txXfrm>
        <a:off x="1640530" y="1199691"/>
        <a:ext cx="1599417" cy="2007517"/>
      </dsp:txXfrm>
    </dsp:sp>
    <dsp:sp modelId="{F4C872FA-6242-4DE3-971C-BF211EC45937}">
      <dsp:nvSpPr>
        <dsp:cNvPr id="0" name=""/>
        <dsp:cNvSpPr/>
      </dsp:nvSpPr>
      <dsp:spPr>
        <a:xfrm>
          <a:off x="102" y="1383235"/>
          <a:ext cx="1640428" cy="1640428"/>
        </a:xfrm>
        <a:prstGeom prst="ellipse">
          <a:avLst/>
        </a:prstGeom>
        <a:solidFill>
          <a:schemeClr val="bg2">
            <a:lumMod val="20000"/>
            <a:lumOff val="80000"/>
          </a:schemeClr>
        </a:solidFill>
        <a:ln w="1905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Accord social 2017</a:t>
          </a:r>
        </a:p>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a:t>
          </a:r>
        </a:p>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 Convention collective de travail du 11/12/2017</a:t>
          </a:r>
        </a:p>
      </dsp:txBody>
      <dsp:txXfrm>
        <a:off x="240337" y="1623470"/>
        <a:ext cx="1159958" cy="1159958"/>
      </dsp:txXfrm>
    </dsp:sp>
    <dsp:sp modelId="{9258A090-637E-4A9A-8991-1B8A250B0D9F}">
      <dsp:nvSpPr>
        <dsp:cNvPr id="0" name=""/>
        <dsp:cNvSpPr/>
      </dsp:nvSpPr>
      <dsp:spPr>
        <a:xfrm>
          <a:off x="5126440" y="769509"/>
          <a:ext cx="3280856" cy="2867881"/>
        </a:xfrm>
        <a:prstGeom prst="rightArrow">
          <a:avLst>
            <a:gd name="adj1" fmla="val 70000"/>
            <a:gd name="adj2" fmla="val 50000"/>
          </a:avLst>
        </a:prstGeom>
        <a:solidFill>
          <a:schemeClr val="bg2"/>
        </a:solidFill>
        <a:ln w="19050" cap="flat" cmpd="sng" algn="ctr">
          <a:solidFill>
            <a:schemeClr val="accent2">
              <a:tint val="40000"/>
              <a:alpha val="90000"/>
              <a:hueOff val="812559"/>
              <a:satOff val="-25737"/>
              <a:lumOff val="-14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fr-FR" sz="1700" b="1" u="sng" kern="1200" dirty="0">
              <a:solidFill>
                <a:schemeClr val="tx1">
                  <a:lumMod val="65000"/>
                  <a:lumOff val="35000"/>
                </a:schemeClr>
              </a:solidFill>
            </a:rPr>
            <a:t>PHASE 2 ET FINALE :</a:t>
          </a:r>
        </a:p>
        <a:p>
          <a:pPr marL="0" lvl="0" indent="0" algn="ctr" defTabSz="755650">
            <a:lnSpc>
              <a:spcPct val="90000"/>
            </a:lnSpc>
            <a:spcBef>
              <a:spcPct val="0"/>
            </a:spcBef>
            <a:spcAft>
              <a:spcPct val="35000"/>
            </a:spcAft>
            <a:buNone/>
          </a:pPr>
          <a:r>
            <a:rPr lang="fr-FR" sz="1700" b="0" kern="1200" dirty="0">
              <a:solidFill>
                <a:schemeClr val="tx1">
                  <a:lumMod val="65000"/>
                  <a:lumOff val="35000"/>
                </a:schemeClr>
              </a:solidFill>
            </a:rPr>
            <a:t>Implémentation complète  au 01/07/2021 du  modèle salarial  IFIC (100%) </a:t>
          </a:r>
          <a:endParaRPr lang="fr-FR" sz="1700" kern="1200" dirty="0">
            <a:solidFill>
              <a:schemeClr val="tx1">
                <a:lumMod val="65000"/>
                <a:lumOff val="35000"/>
              </a:schemeClr>
            </a:solidFill>
          </a:endParaRPr>
        </a:p>
      </dsp:txBody>
      <dsp:txXfrm>
        <a:off x="5946655" y="1199691"/>
        <a:ext cx="1599417" cy="2007517"/>
      </dsp:txXfrm>
    </dsp:sp>
    <dsp:sp modelId="{F85DB8BC-045A-4360-85F8-9B9F6C0D1499}">
      <dsp:nvSpPr>
        <dsp:cNvPr id="0" name=""/>
        <dsp:cNvSpPr/>
      </dsp:nvSpPr>
      <dsp:spPr>
        <a:xfrm>
          <a:off x="4306226" y="1383235"/>
          <a:ext cx="1640428" cy="1640428"/>
        </a:xfrm>
        <a:prstGeom prst="ellipse">
          <a:avLst/>
        </a:prstGeom>
        <a:solidFill>
          <a:schemeClr val="bg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Accord social 2020</a:t>
          </a:r>
        </a:p>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a:t>
          </a:r>
        </a:p>
        <a:p>
          <a:pPr marL="0" lvl="0" indent="0" algn="ctr" defTabSz="533400">
            <a:lnSpc>
              <a:spcPct val="90000"/>
            </a:lnSpc>
            <a:spcBef>
              <a:spcPct val="0"/>
            </a:spcBef>
            <a:spcAft>
              <a:spcPct val="35000"/>
            </a:spcAft>
            <a:buNone/>
          </a:pPr>
          <a:r>
            <a:rPr lang="fr-FR" sz="1200" b="1" kern="1200" dirty="0">
              <a:solidFill>
                <a:schemeClr val="tx1">
                  <a:lumMod val="65000"/>
                  <a:lumOff val="35000"/>
                </a:schemeClr>
              </a:solidFill>
            </a:rPr>
            <a:t>Convention collective de travail du 31/03/2021 </a:t>
          </a:r>
          <a:endParaRPr lang="fr-FR" sz="1200" kern="1200" dirty="0">
            <a:solidFill>
              <a:schemeClr val="tx1">
                <a:lumMod val="65000"/>
                <a:lumOff val="35000"/>
              </a:schemeClr>
            </a:solidFill>
          </a:endParaRPr>
        </a:p>
      </dsp:txBody>
      <dsp:txXfrm>
        <a:off x="4546461" y="1623470"/>
        <a:ext cx="1159958" cy="11599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768E0-64A2-4006-AEC4-330F7E253AAB}">
      <dsp:nvSpPr>
        <dsp:cNvPr id="0" name=""/>
        <dsp:cNvSpPr/>
      </dsp:nvSpPr>
      <dsp:spPr>
        <a:xfrm>
          <a:off x="3450684" y="1715576"/>
          <a:ext cx="1962034" cy="1317816"/>
        </a:xfrm>
        <a:custGeom>
          <a:avLst/>
          <a:gdLst/>
          <a:ahLst/>
          <a:cxnLst/>
          <a:rect l="0" t="0" r="0" b="0"/>
          <a:pathLst>
            <a:path>
              <a:moveTo>
                <a:pt x="0" y="0"/>
              </a:moveTo>
              <a:lnTo>
                <a:pt x="0" y="1045295"/>
              </a:lnTo>
              <a:lnTo>
                <a:pt x="1962034" y="1045295"/>
              </a:lnTo>
              <a:lnTo>
                <a:pt x="1962034" y="1317816"/>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5977FA-310B-476F-A74D-DFD542A1CDE9}">
      <dsp:nvSpPr>
        <dsp:cNvPr id="0" name=""/>
        <dsp:cNvSpPr/>
      </dsp:nvSpPr>
      <dsp:spPr>
        <a:xfrm>
          <a:off x="1307630" y="1715576"/>
          <a:ext cx="2143054" cy="1322124"/>
        </a:xfrm>
        <a:custGeom>
          <a:avLst/>
          <a:gdLst/>
          <a:ahLst/>
          <a:cxnLst/>
          <a:rect l="0" t="0" r="0" b="0"/>
          <a:pathLst>
            <a:path>
              <a:moveTo>
                <a:pt x="2143054" y="0"/>
              </a:moveTo>
              <a:lnTo>
                <a:pt x="2143054" y="1049603"/>
              </a:lnTo>
              <a:lnTo>
                <a:pt x="0" y="1049603"/>
              </a:lnTo>
              <a:lnTo>
                <a:pt x="0" y="13221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0F396E-05DC-45D0-B41D-9F4EDEE2F51A}">
      <dsp:nvSpPr>
        <dsp:cNvPr id="0" name=""/>
        <dsp:cNvSpPr/>
      </dsp:nvSpPr>
      <dsp:spPr>
        <a:xfrm>
          <a:off x="2706244" y="382272"/>
          <a:ext cx="1488881" cy="1333304"/>
        </a:xfrm>
        <a:prstGeom prst="ellipse">
          <a:avLst/>
        </a:prstGeom>
        <a:solidFill>
          <a:srgbClr val="AFCFD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16ADA-81FB-4105-B216-739D3E5EEA23}">
      <dsp:nvSpPr>
        <dsp:cNvPr id="0" name=""/>
        <dsp:cNvSpPr/>
      </dsp:nvSpPr>
      <dsp:spPr>
        <a:xfrm>
          <a:off x="1913796" y="1610431"/>
          <a:ext cx="3129240" cy="882776"/>
        </a:xfrm>
        <a:prstGeom prst="rect">
          <a:avLst/>
        </a:prstGeom>
        <a:solidFill>
          <a:schemeClr val="accent2">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fr-FR" sz="1300" b="0" kern="1200" dirty="0">
              <a:solidFill>
                <a:schemeClr val="tx1">
                  <a:lumMod val="65000"/>
                  <a:lumOff val="35000"/>
                </a:schemeClr>
              </a:solidFill>
            </a:rPr>
            <a:t>Pour la dernière fois à l’échelle sectorielle, possibilité pour TOUS les travailleurs </a:t>
          </a:r>
          <a:r>
            <a:rPr lang="fr-FR" sz="1300" b="1" kern="1200" dirty="0">
              <a:solidFill>
                <a:schemeClr val="tx1">
                  <a:lumMod val="65000"/>
                  <a:lumOff val="35000"/>
                </a:schemeClr>
              </a:solidFill>
            </a:rPr>
            <a:t>en service au 30/06/2021</a:t>
          </a:r>
          <a:r>
            <a:rPr lang="fr-FR" sz="1300" b="0" kern="1200" dirty="0">
              <a:solidFill>
                <a:schemeClr val="tx1">
                  <a:lumMod val="65000"/>
                  <a:lumOff val="35000"/>
                </a:schemeClr>
              </a:solidFill>
            </a:rPr>
            <a:t> qui ne sont pas </a:t>
          </a:r>
          <a:r>
            <a:rPr lang="fr-FR" sz="1300" b="1" kern="1200" dirty="0">
              <a:solidFill>
                <a:schemeClr val="tx1">
                  <a:lumMod val="65000"/>
                  <a:lumOff val="35000"/>
                </a:schemeClr>
              </a:solidFill>
            </a:rPr>
            <a:t>encore</a:t>
          </a:r>
          <a:r>
            <a:rPr lang="fr-FR" sz="1300" b="0" kern="1200" dirty="0">
              <a:solidFill>
                <a:schemeClr val="tx1">
                  <a:lumMod val="65000"/>
                  <a:lumOff val="35000"/>
                </a:schemeClr>
              </a:solidFill>
            </a:rPr>
            <a:t> rémunérés selon les barèmes IFIC d’opter ou non pour ces nouveaux barèmes</a:t>
          </a:r>
        </a:p>
      </dsp:txBody>
      <dsp:txXfrm>
        <a:off x="1913796" y="1610431"/>
        <a:ext cx="3129240" cy="882776"/>
      </dsp:txXfrm>
    </dsp:sp>
    <dsp:sp modelId="{AD6BFD09-AD31-44A4-9796-9BCA0C181D18}">
      <dsp:nvSpPr>
        <dsp:cNvPr id="0" name=""/>
        <dsp:cNvSpPr/>
      </dsp:nvSpPr>
      <dsp:spPr>
        <a:xfrm>
          <a:off x="567166" y="3037701"/>
          <a:ext cx="1480928" cy="1394052"/>
        </a:xfrm>
        <a:prstGeom prst="ellipse">
          <a:avLst/>
        </a:prstGeom>
        <a:solidFill>
          <a:srgbClr val="8FA8D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78ED2-5ECB-4187-B808-77F85EBC20B2}">
      <dsp:nvSpPr>
        <dsp:cNvPr id="0" name=""/>
        <dsp:cNvSpPr/>
      </dsp:nvSpPr>
      <dsp:spPr>
        <a:xfrm>
          <a:off x="0" y="4470203"/>
          <a:ext cx="2697645" cy="890538"/>
        </a:xfrm>
        <a:prstGeom prst="rect">
          <a:avLst/>
        </a:prstGeom>
        <a:solidFill>
          <a:srgbClr val="336699">
            <a:alpha val="78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just" defTabSz="577850">
            <a:lnSpc>
              <a:spcPct val="90000"/>
            </a:lnSpc>
            <a:spcBef>
              <a:spcPct val="0"/>
            </a:spcBef>
            <a:spcAft>
              <a:spcPct val="35000"/>
            </a:spcAft>
            <a:buNone/>
          </a:pPr>
          <a:r>
            <a:rPr lang="fr-FR" sz="1300" kern="1200" dirty="0">
              <a:solidFill>
                <a:schemeClr val="bg1"/>
              </a:solidFill>
            </a:rPr>
            <a:t>Maintenir les conditions salariales existantes et toutes les augmentations futures convenues</a:t>
          </a:r>
        </a:p>
      </dsp:txBody>
      <dsp:txXfrm>
        <a:off x="0" y="4470203"/>
        <a:ext cx="2697645" cy="890538"/>
      </dsp:txXfrm>
    </dsp:sp>
    <dsp:sp modelId="{70D2860A-423E-4050-A902-1261B09DCA08}">
      <dsp:nvSpPr>
        <dsp:cNvPr id="0" name=""/>
        <dsp:cNvSpPr/>
      </dsp:nvSpPr>
      <dsp:spPr>
        <a:xfrm>
          <a:off x="4707800" y="3033393"/>
          <a:ext cx="1409837" cy="1394070"/>
        </a:xfrm>
        <a:prstGeom prst="ellipse">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4E0C9-3058-44DB-991F-221DC141A5EC}">
      <dsp:nvSpPr>
        <dsp:cNvPr id="0" name=""/>
        <dsp:cNvSpPr/>
      </dsp:nvSpPr>
      <dsp:spPr>
        <a:xfrm>
          <a:off x="3898020" y="4458910"/>
          <a:ext cx="3187451" cy="902154"/>
        </a:xfrm>
        <a:prstGeom prst="rect">
          <a:avLst/>
        </a:prstGeom>
        <a:solidFill>
          <a:srgbClr val="00B050">
            <a:alpha val="78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kern="1200" dirty="0">
              <a:solidFill>
                <a:schemeClr val="bg1"/>
              </a:solidFill>
            </a:rPr>
            <a:t>Passer au nouveau modèle de rémunération </a:t>
          </a:r>
          <a:r>
            <a:rPr lang="fr-FR" sz="1300" kern="1200" dirty="0" err="1">
              <a:solidFill>
                <a:schemeClr val="bg1"/>
              </a:solidFill>
            </a:rPr>
            <a:t>c-à-d</a:t>
          </a:r>
          <a:r>
            <a:rPr lang="fr-FR" sz="1300" kern="1200" dirty="0">
              <a:solidFill>
                <a:schemeClr val="bg1"/>
              </a:solidFill>
            </a:rPr>
            <a:t>. 100% du barème IFIC pour la catégorie de rémunération d’application au travailleur</a:t>
          </a:r>
        </a:p>
      </dsp:txBody>
      <dsp:txXfrm>
        <a:off x="3898020" y="4458910"/>
        <a:ext cx="3187451" cy="902154"/>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78427" cy="511731"/>
          </a:xfrm>
          <a:prstGeom prst="rect">
            <a:avLst/>
          </a:prstGeom>
        </p:spPr>
        <p:txBody>
          <a:bodyPr vert="horz" lIns="94788" tIns="47394" rIns="94788" bIns="47394" rtlCol="0"/>
          <a:lstStyle>
            <a:lvl1pPr algn="l">
              <a:defRPr sz="1200"/>
            </a:lvl1pPr>
          </a:lstStyle>
          <a:p>
            <a:endParaRPr lang="nl-NL"/>
          </a:p>
        </p:txBody>
      </p:sp>
      <p:sp>
        <p:nvSpPr>
          <p:cNvPr id="3" name="Tijdelijke aanduiding voor datum 2"/>
          <p:cNvSpPr>
            <a:spLocks noGrp="1"/>
          </p:cNvSpPr>
          <p:nvPr>
            <p:ph type="dt" sz="quarter" idx="1"/>
          </p:nvPr>
        </p:nvSpPr>
        <p:spPr>
          <a:xfrm>
            <a:off x="4023994" y="1"/>
            <a:ext cx="3078427" cy="511731"/>
          </a:xfrm>
          <a:prstGeom prst="rect">
            <a:avLst/>
          </a:prstGeom>
        </p:spPr>
        <p:txBody>
          <a:bodyPr vert="horz" lIns="94788" tIns="47394" rIns="94788" bIns="47394" rtlCol="0"/>
          <a:lstStyle>
            <a:lvl1pPr algn="r">
              <a:defRPr sz="1200"/>
            </a:lvl1pPr>
          </a:lstStyle>
          <a:p>
            <a:fld id="{72758D4E-B143-974C-94CC-43E721061E22}" type="datetimeFigureOut">
              <a:rPr lang="nl-NL" smtClean="0"/>
              <a:pPr/>
              <a:t>25-6-2021</a:t>
            </a:fld>
            <a:endParaRPr lang="nl-NL"/>
          </a:p>
        </p:txBody>
      </p:sp>
      <p:sp>
        <p:nvSpPr>
          <p:cNvPr id="4" name="Tijdelijke aanduiding voor voettekst 3"/>
          <p:cNvSpPr>
            <a:spLocks noGrp="1"/>
          </p:cNvSpPr>
          <p:nvPr>
            <p:ph type="ftr" sz="quarter" idx="2"/>
          </p:nvPr>
        </p:nvSpPr>
        <p:spPr>
          <a:xfrm>
            <a:off x="2" y="9721107"/>
            <a:ext cx="3078427" cy="511731"/>
          </a:xfrm>
          <a:prstGeom prst="rect">
            <a:avLst/>
          </a:prstGeom>
        </p:spPr>
        <p:txBody>
          <a:bodyPr vert="horz" lIns="94788" tIns="47394" rIns="94788" bIns="47394"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3994" y="9721107"/>
            <a:ext cx="3078427" cy="511731"/>
          </a:xfrm>
          <a:prstGeom prst="rect">
            <a:avLst/>
          </a:prstGeom>
        </p:spPr>
        <p:txBody>
          <a:bodyPr vert="horz" lIns="94788" tIns="47394" rIns="94788" bIns="47394" rtlCol="0" anchor="b"/>
          <a:lstStyle>
            <a:lvl1pPr algn="r">
              <a:defRPr sz="1200"/>
            </a:lvl1pPr>
          </a:lstStyle>
          <a:p>
            <a:fld id="{923E5F64-8988-A74A-8DFC-76904E6AFEE5}" type="slidenum">
              <a:rPr lang="nl-NL" smtClean="0"/>
              <a:pPr/>
              <a:t>‹N°›</a:t>
            </a:fld>
            <a:endParaRPr lang="nl-NL"/>
          </a:p>
        </p:txBody>
      </p:sp>
    </p:spTree>
    <p:extLst>
      <p:ext uri="{BB962C8B-B14F-4D97-AF65-F5344CB8AC3E}">
        <p14:creationId xmlns:p14="http://schemas.microsoft.com/office/powerpoint/2010/main" val="32656174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3078427" cy="511731"/>
          </a:xfrm>
          <a:prstGeom prst="rect">
            <a:avLst/>
          </a:prstGeom>
        </p:spPr>
        <p:txBody>
          <a:bodyPr vert="horz" lIns="94788" tIns="47394" rIns="94788" bIns="47394" rtlCol="0"/>
          <a:lstStyle>
            <a:lvl1pPr algn="l">
              <a:defRPr sz="1200"/>
            </a:lvl1pPr>
          </a:lstStyle>
          <a:p>
            <a:endParaRPr lang="nl-NL"/>
          </a:p>
        </p:txBody>
      </p:sp>
      <p:sp>
        <p:nvSpPr>
          <p:cNvPr id="3" name="Tijdelijke aanduiding voor datum 2"/>
          <p:cNvSpPr>
            <a:spLocks noGrp="1"/>
          </p:cNvSpPr>
          <p:nvPr>
            <p:ph type="dt" idx="1"/>
          </p:nvPr>
        </p:nvSpPr>
        <p:spPr>
          <a:xfrm>
            <a:off x="4023994" y="1"/>
            <a:ext cx="3078427" cy="511731"/>
          </a:xfrm>
          <a:prstGeom prst="rect">
            <a:avLst/>
          </a:prstGeom>
        </p:spPr>
        <p:txBody>
          <a:bodyPr vert="horz" lIns="94788" tIns="47394" rIns="94788" bIns="47394" rtlCol="0"/>
          <a:lstStyle>
            <a:lvl1pPr algn="r">
              <a:defRPr sz="1200"/>
            </a:lvl1pPr>
          </a:lstStyle>
          <a:p>
            <a:fld id="{E9DF4843-2F4A-9344-B572-70F79E4571F4}" type="datetimeFigureOut">
              <a:rPr lang="nl-NL" smtClean="0"/>
              <a:pPr/>
              <a:t>25-6-2021</a:t>
            </a:fld>
            <a:endParaRPr lang="nl-NL"/>
          </a:p>
        </p:txBody>
      </p:sp>
      <p:sp>
        <p:nvSpPr>
          <p:cNvPr id="4" name="Tijdelijke aanduiding voor dia-afbeelding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88" tIns="47394" rIns="94788" bIns="47394" rtlCol="0" anchor="ctr"/>
          <a:lstStyle/>
          <a:p>
            <a:endParaRPr lang="nl-NL"/>
          </a:p>
        </p:txBody>
      </p:sp>
      <p:sp>
        <p:nvSpPr>
          <p:cNvPr id="5" name="Tijdelijke aanduiding voor notities 4"/>
          <p:cNvSpPr>
            <a:spLocks noGrp="1"/>
          </p:cNvSpPr>
          <p:nvPr>
            <p:ph type="body" sz="quarter" idx="3"/>
          </p:nvPr>
        </p:nvSpPr>
        <p:spPr>
          <a:xfrm>
            <a:off x="710407" y="4861443"/>
            <a:ext cx="5683250" cy="4605576"/>
          </a:xfrm>
          <a:prstGeom prst="rect">
            <a:avLst/>
          </a:prstGeom>
        </p:spPr>
        <p:txBody>
          <a:bodyPr vert="horz" lIns="94788" tIns="47394" rIns="94788" bIns="47394"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2" y="9721107"/>
            <a:ext cx="3078427" cy="511731"/>
          </a:xfrm>
          <a:prstGeom prst="rect">
            <a:avLst/>
          </a:prstGeom>
        </p:spPr>
        <p:txBody>
          <a:bodyPr vert="horz" lIns="94788" tIns="47394" rIns="94788" bIns="4739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4" y="9721107"/>
            <a:ext cx="3078427" cy="511731"/>
          </a:xfrm>
          <a:prstGeom prst="rect">
            <a:avLst/>
          </a:prstGeom>
        </p:spPr>
        <p:txBody>
          <a:bodyPr vert="horz" lIns="94788" tIns="47394" rIns="94788" bIns="47394" rtlCol="0" anchor="b"/>
          <a:lstStyle>
            <a:lvl1pPr algn="r">
              <a:defRPr sz="1200"/>
            </a:lvl1pPr>
          </a:lstStyle>
          <a:p>
            <a:fld id="{38C98FA9-988A-AD49-914B-95261FE0D7D8}" type="slidenum">
              <a:rPr lang="nl-NL" smtClean="0"/>
              <a:pPr/>
              <a:t>‹N°›</a:t>
            </a:fld>
            <a:endParaRPr lang="nl-NL"/>
          </a:p>
        </p:txBody>
      </p:sp>
    </p:spTree>
    <p:extLst>
      <p:ext uri="{BB962C8B-B14F-4D97-AF65-F5344CB8AC3E}">
        <p14:creationId xmlns:p14="http://schemas.microsoft.com/office/powerpoint/2010/main" val="5766675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9163" y="744538"/>
            <a:ext cx="4964112" cy="3722687"/>
          </a:xfrm>
        </p:spPr>
      </p:sp>
      <p:sp>
        <p:nvSpPr>
          <p:cNvPr id="3" name="Tijdelijke aanduiding voor notities 2"/>
          <p:cNvSpPr>
            <a:spLocks noGrp="1"/>
          </p:cNvSpPr>
          <p:nvPr>
            <p:ph type="body" idx="1"/>
          </p:nvPr>
        </p:nvSpPr>
        <p:spPr/>
        <p:txBody>
          <a:bodyPr/>
          <a:lstStyle/>
          <a:p>
            <a:pPr marL="0" indent="0">
              <a:buFontTx/>
              <a:buNone/>
            </a:pPr>
            <a:r>
              <a:rPr lang="nl-NL" sz="1100" baseline="0" dirty="0"/>
              <a:t>Lauriane en mezelf voorstellen</a:t>
            </a:r>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1</a:t>
            </a:fld>
            <a:endParaRPr lang="nl-NL"/>
          </a:p>
        </p:txBody>
      </p:sp>
    </p:spTree>
    <p:extLst>
      <p:ext uri="{BB962C8B-B14F-4D97-AF65-F5344CB8AC3E}">
        <p14:creationId xmlns:p14="http://schemas.microsoft.com/office/powerpoint/2010/main" val="3364705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baseline="0" dirty="0" err="1"/>
              <a:t>Oorspronkelijke</a:t>
            </a:r>
            <a:r>
              <a:rPr lang="fr-FR" baseline="0" dirty="0"/>
              <a:t> </a:t>
            </a:r>
            <a:r>
              <a:rPr lang="fr-FR" baseline="0" dirty="0" err="1"/>
              <a:t>inventaris</a:t>
            </a:r>
            <a:r>
              <a:rPr lang="fr-FR" baseline="0" dirty="0"/>
              <a:t> </a:t>
            </a:r>
            <a:r>
              <a:rPr lang="fr-FR" baseline="0" dirty="0" err="1"/>
              <a:t>opgestart</a:t>
            </a:r>
            <a:r>
              <a:rPr lang="fr-FR" baseline="0" dirty="0"/>
              <a:t> in 2002. </a:t>
            </a:r>
            <a:r>
              <a:rPr lang="fr-FR" baseline="0" dirty="0" err="1"/>
              <a:t>vandaag</a:t>
            </a:r>
            <a:r>
              <a:rPr lang="fr-FR" baseline="0" dirty="0"/>
              <a:t> </a:t>
            </a:r>
            <a:r>
              <a:rPr lang="fr-FR" baseline="0" dirty="0" err="1"/>
              <a:t>keuren</a:t>
            </a:r>
            <a:r>
              <a:rPr lang="fr-FR" baseline="0" dirty="0"/>
              <a:t> de sociale </a:t>
            </a:r>
            <a:r>
              <a:rPr lang="fr-FR" baseline="0" dirty="0" err="1"/>
              <a:t>partners</a:t>
            </a:r>
            <a:r>
              <a:rPr lang="fr-FR" baseline="0" dirty="0"/>
              <a:t> </a:t>
            </a:r>
            <a:r>
              <a:rPr lang="fr-FR" baseline="0" dirty="0" err="1"/>
              <a:t>lijst</a:t>
            </a:r>
            <a:r>
              <a:rPr lang="fr-FR" baseline="0" dirty="0"/>
              <a:t> </a:t>
            </a:r>
            <a:r>
              <a:rPr lang="fr-FR" baseline="0" dirty="0" err="1"/>
              <a:t>goed</a:t>
            </a:r>
            <a:r>
              <a:rPr lang="fr-FR" baseline="0" dirty="0"/>
              <a:t> met </a:t>
            </a:r>
            <a:r>
              <a:rPr lang="fr-FR" baseline="0" dirty="0" err="1"/>
              <a:t>jaarlijkse</a:t>
            </a:r>
            <a:r>
              <a:rPr lang="fr-FR" baseline="0" dirty="0"/>
              <a:t> </a:t>
            </a:r>
            <a:r>
              <a:rPr lang="fr-FR" baseline="0" dirty="0" err="1"/>
              <a:t>prioriteiten</a:t>
            </a:r>
            <a:r>
              <a:rPr lang="fr-FR" baseline="0" dirty="0"/>
              <a:t> op basis van </a:t>
            </a:r>
            <a:r>
              <a:rPr lang="fr-FR" baseline="0" dirty="0" err="1"/>
              <a:t>wetgeving</a:t>
            </a:r>
            <a:r>
              <a:rPr lang="fr-FR" baseline="0" dirty="0"/>
              <a:t>/feedback van het </a:t>
            </a:r>
            <a:r>
              <a:rPr lang="fr-FR" baseline="0" dirty="0" err="1"/>
              <a:t>terrein</a:t>
            </a:r>
            <a:r>
              <a:rPr lang="fr-FR" baseline="0" dirty="0"/>
              <a:t>.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fr-FR" baseline="0" dirty="0" err="1"/>
              <a:t>Huidige</a:t>
            </a:r>
            <a:r>
              <a:rPr lang="fr-FR" baseline="0" dirty="0"/>
              <a:t> </a:t>
            </a:r>
            <a:r>
              <a:rPr lang="fr-FR" baseline="0" dirty="0" err="1"/>
              <a:t>functies</a:t>
            </a:r>
            <a:r>
              <a:rPr lang="fr-FR" baseline="0" dirty="0"/>
              <a:t> </a:t>
            </a:r>
            <a:r>
              <a:rPr lang="fr-FR" baseline="0" dirty="0" err="1"/>
              <a:t>werden</a:t>
            </a:r>
            <a:r>
              <a:rPr lang="fr-FR" baseline="0" dirty="0"/>
              <a:t> </a:t>
            </a:r>
            <a:r>
              <a:rPr lang="fr-FR" baseline="0" dirty="0" err="1"/>
              <a:t>beschreven</a:t>
            </a:r>
            <a:r>
              <a:rPr lang="fr-FR" baseline="0" dirty="0"/>
              <a:t> op basis van minimum 4 interviews met </a:t>
            </a:r>
            <a:r>
              <a:rPr lang="fr-FR" baseline="0" dirty="0" err="1"/>
              <a:t>gestandaardiseerde</a:t>
            </a:r>
            <a:r>
              <a:rPr lang="fr-FR" baseline="0" dirty="0"/>
              <a:t> </a:t>
            </a:r>
            <a:r>
              <a:rPr lang="fr-FR" baseline="0" dirty="0" err="1"/>
              <a:t>vragenlijst</a:t>
            </a:r>
            <a:r>
              <a:rPr lang="fr-FR" baseline="0" dirty="0"/>
              <a:t>.  </a:t>
            </a:r>
            <a:r>
              <a:rPr lang="fr-FR" baseline="0" dirty="0" err="1"/>
              <a:t>Procedure</a:t>
            </a:r>
            <a:r>
              <a:rPr lang="fr-FR" baseline="0" dirty="0"/>
              <a:t> </a:t>
            </a:r>
            <a:r>
              <a:rPr lang="fr-FR" baseline="0" dirty="0" err="1"/>
              <a:t>werd</a:t>
            </a:r>
            <a:r>
              <a:rPr lang="fr-FR" baseline="0" dirty="0"/>
              <a:t> </a:t>
            </a:r>
            <a:r>
              <a:rPr lang="fr-FR" baseline="0" dirty="0" err="1"/>
              <a:t>vorig</a:t>
            </a:r>
            <a:r>
              <a:rPr lang="fr-FR" baseline="0" dirty="0"/>
              <a:t> </a:t>
            </a:r>
            <a:r>
              <a:rPr lang="fr-FR" baseline="0" dirty="0" err="1"/>
              <a:t>jaar</a:t>
            </a:r>
            <a:r>
              <a:rPr lang="fr-FR" baseline="0" dirty="0"/>
              <a:t> </a:t>
            </a:r>
            <a:r>
              <a:rPr lang="fr-FR" baseline="0" dirty="0" err="1"/>
              <a:t>herzien</a:t>
            </a:r>
            <a:r>
              <a:rPr lang="fr-FR" baseline="0" dirty="0"/>
              <a:t>, om </a:t>
            </a:r>
            <a:r>
              <a:rPr lang="fr-FR" baseline="0" dirty="0" err="1"/>
              <a:t>meer</a:t>
            </a:r>
            <a:r>
              <a:rPr lang="fr-FR" baseline="0" dirty="0"/>
              <a:t> </a:t>
            </a:r>
            <a:r>
              <a:rPr lang="fr-FR" baseline="0" dirty="0" err="1"/>
              <a:t>representatief</a:t>
            </a:r>
            <a:r>
              <a:rPr lang="fr-FR" baseline="0" dirty="0"/>
              <a:t> te </a:t>
            </a:r>
            <a:r>
              <a:rPr lang="fr-FR" baseline="0" dirty="0" err="1"/>
              <a:t>zijn</a:t>
            </a:r>
            <a:r>
              <a:rPr lang="fr-FR" baseline="0" dirty="0"/>
              <a:t> </a:t>
            </a:r>
            <a:r>
              <a:rPr lang="fr-FR" baseline="0" dirty="0" err="1"/>
              <a:t>werd</a:t>
            </a:r>
            <a:r>
              <a:rPr lang="fr-FR" baseline="0" dirty="0"/>
              <a:t> </a:t>
            </a:r>
            <a:r>
              <a:rPr lang="fr-FR" baseline="0" dirty="0" err="1"/>
              <a:t>procedure</a:t>
            </a:r>
            <a:r>
              <a:rPr lang="fr-FR" baseline="0" dirty="0"/>
              <a:t> </a:t>
            </a:r>
            <a:r>
              <a:rPr lang="fr-FR" baseline="0" dirty="0" err="1"/>
              <a:t>uitgebreid</a:t>
            </a:r>
            <a:r>
              <a:rPr lang="fr-FR" baseline="0" dirty="0"/>
              <a:t> met online </a:t>
            </a:r>
            <a:r>
              <a:rPr lang="fr-FR" baseline="0" dirty="0" err="1"/>
              <a:t>vragenlijsten</a:t>
            </a:r>
            <a:r>
              <a:rPr lang="fr-FR" baseline="0" dirty="0"/>
              <a:t>, ronde </a:t>
            </a:r>
            <a:r>
              <a:rPr lang="fr-FR" baseline="0" dirty="0" err="1"/>
              <a:t>tafelgesprekken</a:t>
            </a:r>
            <a:r>
              <a:rPr lang="fr-FR" baseline="0" dirty="0"/>
              <a:t>, </a:t>
            </a:r>
            <a:r>
              <a:rPr lang="fr-FR" baseline="0" dirty="0" err="1"/>
              <a:t>betrokkenheid</a:t>
            </a:r>
            <a:r>
              <a:rPr lang="fr-FR" baseline="0" dirty="0"/>
              <a:t> BO.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l-NL" b="0" baseline="0" dirty="0"/>
              <a:t>TWG is adviserend orgaan. SG is besluitvormend.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l-BE" baseline="0" dirty="0"/>
              <a:t>Arbeidsintensieve procedure. </a:t>
            </a:r>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nl-BE" baseline="0" noProof="0"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nl-BE" baseline="0" noProof="0" dirty="0"/>
              <a:t>Deze procedure werd onlangs veranderd: verschillen met vroeger </a:t>
            </a:r>
            <a:r>
              <a:rPr lang="nl-BE" baseline="0" noProof="0" dirty="0" err="1"/>
              <a:t>highlighten</a:t>
            </a:r>
            <a:r>
              <a:rPr lang="nl-BE" baseline="0" noProof="0" dirty="0"/>
              <a:t> (vroeger niet voldoende representatief – wanneer uw functies onderhouden zullen worden, op deze manier!) </a:t>
            </a:r>
          </a:p>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16</a:t>
            </a:fld>
            <a:endParaRPr lang="nl-NL"/>
          </a:p>
        </p:txBody>
      </p:sp>
    </p:spTree>
    <p:extLst>
      <p:ext uri="{BB962C8B-B14F-4D97-AF65-F5344CB8AC3E}">
        <p14:creationId xmlns:p14="http://schemas.microsoft.com/office/powerpoint/2010/main" val="406552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39700" indent="0">
              <a:buNone/>
            </a:pPr>
            <a:r>
              <a:rPr lang="nl-BE" sz="1200" b="0" i="0" u="none" strike="noStrike" cap="none" baseline="0" noProof="0" dirty="0">
                <a:solidFill>
                  <a:srgbClr val="000000"/>
                </a:solidFill>
                <a:effectLst/>
                <a:latin typeface="Arial"/>
                <a:ea typeface="Arial"/>
                <a:cs typeface="Arial"/>
                <a:sym typeface="Arial"/>
              </a:rPr>
              <a:t>-</a:t>
            </a:r>
            <a:r>
              <a:rPr lang="nl-BE" sz="1200" b="1" i="0" u="none" strike="noStrike" cap="none" baseline="0" noProof="0" dirty="0">
                <a:solidFill>
                  <a:srgbClr val="000000"/>
                </a:solidFill>
                <a:effectLst/>
                <a:latin typeface="Arial"/>
                <a:ea typeface="Arial"/>
                <a:cs typeface="Arial"/>
                <a:sym typeface="Arial"/>
              </a:rPr>
              <a:t>Kennis en kunde </a:t>
            </a:r>
            <a:r>
              <a:rPr lang="nl-BE" sz="1200" b="0" i="0" u="none" strike="noStrike" cap="none" baseline="0" noProof="0" dirty="0">
                <a:solidFill>
                  <a:srgbClr val="000000"/>
                </a:solidFill>
                <a:effectLst/>
                <a:latin typeface="Arial"/>
                <a:ea typeface="Arial"/>
                <a:cs typeface="Arial"/>
                <a:sym typeface="Arial"/>
              </a:rPr>
              <a:t>die nodig is om de functie te kunnen uitoefenen, ongeacht hoe deze kennis werd vergaard – in sommige </a:t>
            </a:r>
            <a:r>
              <a:rPr lang="nl-BE" sz="1200" b="0" i="0" u="none" strike="noStrike" cap="none" baseline="0" noProof="0" dirty="0" err="1">
                <a:solidFill>
                  <a:srgbClr val="000000"/>
                </a:solidFill>
                <a:effectLst/>
                <a:latin typeface="Arial"/>
                <a:ea typeface="Arial"/>
                <a:cs typeface="Arial"/>
                <a:sym typeface="Arial"/>
              </a:rPr>
              <a:t>fube</a:t>
            </a:r>
            <a:r>
              <a:rPr lang="nl-BE" sz="1200" b="0" i="0" u="none" strike="noStrike" cap="none" baseline="0" noProof="0" dirty="0">
                <a:solidFill>
                  <a:srgbClr val="000000"/>
                </a:solidFill>
                <a:effectLst/>
                <a:latin typeface="Arial"/>
                <a:ea typeface="Arial"/>
                <a:cs typeface="Arial"/>
                <a:sym typeface="Arial"/>
              </a:rPr>
              <a:t> staat er een wettelijke opleiding is vereist voor de uitoefening van de functie, maar het diploma op zich wordt niet gewogen. </a:t>
            </a:r>
          </a:p>
          <a:p>
            <a:pPr marL="457200" indent="-317500">
              <a:buFontTx/>
              <a:buChar char="-"/>
            </a:pPr>
            <a:r>
              <a:rPr lang="nl-BE" sz="1200" b="1" i="0" u="none" strike="noStrike" cap="none" baseline="0" noProof="0" dirty="0">
                <a:solidFill>
                  <a:srgbClr val="000000"/>
                </a:solidFill>
                <a:effectLst/>
                <a:latin typeface="Arial"/>
                <a:ea typeface="Arial"/>
                <a:cs typeface="Arial"/>
                <a:sym typeface="Arial"/>
              </a:rPr>
              <a:t>Leidinggeven</a:t>
            </a:r>
            <a:r>
              <a:rPr lang="nl-BE" sz="1200" b="0" i="0" u="none" strike="noStrike" cap="none" noProof="0" dirty="0">
                <a:solidFill>
                  <a:srgbClr val="000000"/>
                </a:solidFill>
                <a:effectLst/>
                <a:latin typeface="Arial"/>
                <a:ea typeface="Arial"/>
                <a:cs typeface="Arial"/>
                <a:sym typeface="Arial"/>
              </a:rPr>
              <a:t>:</a:t>
            </a:r>
            <a:r>
              <a:rPr lang="nl-BE" sz="1200" b="0" i="0" u="none" strike="noStrike" cap="none" baseline="0" noProof="0" dirty="0">
                <a:solidFill>
                  <a:srgbClr val="000000"/>
                </a:solidFill>
                <a:effectLst/>
                <a:latin typeface="Arial"/>
                <a:ea typeface="Arial"/>
                <a:cs typeface="Arial"/>
                <a:sym typeface="Arial"/>
              </a:rPr>
              <a:t> </a:t>
            </a:r>
            <a:r>
              <a:rPr lang="nl-BE" sz="1200" b="0" i="0" u="none" strike="noStrike" cap="none" noProof="0" dirty="0">
                <a:solidFill>
                  <a:srgbClr val="000000"/>
                </a:solidFill>
                <a:effectLst/>
                <a:latin typeface="Arial"/>
                <a:ea typeface="Arial"/>
                <a:cs typeface="Arial"/>
                <a:sym typeface="Arial"/>
              </a:rPr>
              <a:t>hiërarchisch: de</a:t>
            </a:r>
            <a:r>
              <a:rPr lang="nl-BE" sz="1200" b="0" i="0" u="none" strike="noStrike" cap="none" baseline="0" noProof="0" dirty="0">
                <a:solidFill>
                  <a:srgbClr val="000000"/>
                </a:solidFill>
                <a:effectLst/>
                <a:latin typeface="Arial"/>
                <a:ea typeface="Arial"/>
                <a:cs typeface="Arial"/>
                <a:sym typeface="Arial"/>
              </a:rPr>
              <a:t> verdeling van taken, het afnemen van evaluatiegesprekken</a:t>
            </a:r>
            <a:r>
              <a:rPr lang="nl-BE" sz="1200" b="0" i="0" u="none" strike="noStrike" cap="none" noProof="0" dirty="0">
                <a:solidFill>
                  <a:srgbClr val="000000"/>
                </a:solidFill>
                <a:effectLst/>
                <a:latin typeface="Arial"/>
                <a:ea typeface="Arial"/>
                <a:cs typeface="Arial"/>
                <a:sym typeface="Arial"/>
              </a:rPr>
              <a:t> of</a:t>
            </a:r>
            <a:r>
              <a:rPr lang="nl-BE" sz="1200" b="0" i="0" u="none" strike="noStrike" cap="none" baseline="0" noProof="0" dirty="0">
                <a:solidFill>
                  <a:srgbClr val="000000"/>
                </a:solidFill>
                <a:effectLst/>
                <a:latin typeface="Arial"/>
                <a:ea typeface="Arial"/>
                <a:cs typeface="Arial"/>
                <a:sym typeface="Arial"/>
              </a:rPr>
              <a:t> niet- Hiërarchisch het aansturen van mensen – Er wordt ook rekening gehouden met </a:t>
            </a:r>
            <a:r>
              <a:rPr lang="nl-BE" sz="1200" b="0" i="0" u="none" strike="noStrike" cap="none" noProof="0" dirty="0">
                <a:solidFill>
                  <a:srgbClr val="000000"/>
                </a:solidFill>
                <a:effectLst/>
                <a:latin typeface="Arial"/>
                <a:ea typeface="Arial"/>
                <a:cs typeface="Arial"/>
                <a:sym typeface="Arial"/>
              </a:rPr>
              <a:t>het aantal</a:t>
            </a:r>
            <a:r>
              <a:rPr lang="nl-BE" sz="1200" b="0" i="0" u="none" strike="noStrike" cap="none" baseline="0" noProof="0" dirty="0">
                <a:solidFill>
                  <a:srgbClr val="000000"/>
                </a:solidFill>
                <a:effectLst/>
                <a:latin typeface="Arial"/>
                <a:ea typeface="Arial"/>
                <a:cs typeface="Arial"/>
                <a:sym typeface="Arial"/>
              </a:rPr>
              <a:t> personen –de diversiteit van de functies – </a:t>
            </a:r>
          </a:p>
          <a:p>
            <a:pPr marL="457200" indent="-317500">
              <a:buFontTx/>
              <a:buChar char="-"/>
            </a:pPr>
            <a:r>
              <a:rPr lang="nl-BE" sz="1200" b="1" i="0" u="none" strike="noStrike" cap="none" noProof="0" dirty="0">
                <a:solidFill>
                  <a:srgbClr val="000000"/>
                </a:solidFill>
                <a:effectLst/>
                <a:latin typeface="Arial"/>
                <a:ea typeface="Arial"/>
                <a:cs typeface="Arial"/>
                <a:sym typeface="Arial"/>
              </a:rPr>
              <a:t>Communicatie</a:t>
            </a:r>
            <a:r>
              <a:rPr lang="nl-BE" sz="1200" b="0" i="0" u="none" strike="noStrike" cap="none" noProof="0" dirty="0">
                <a:solidFill>
                  <a:srgbClr val="000000"/>
                </a:solidFill>
                <a:effectLst/>
                <a:latin typeface="Arial"/>
                <a:ea typeface="Arial"/>
                <a:cs typeface="Arial"/>
                <a:sym typeface="Arial"/>
              </a:rPr>
              <a:t> : begrijpen van informatie,</a:t>
            </a:r>
            <a:r>
              <a:rPr lang="nl-BE" sz="1200" b="0" i="0" u="none" strike="noStrike" cap="none" baseline="0" noProof="0" dirty="0">
                <a:solidFill>
                  <a:srgbClr val="000000"/>
                </a:solidFill>
                <a:effectLst/>
                <a:latin typeface="Arial"/>
                <a:ea typeface="Arial"/>
                <a:cs typeface="Arial"/>
                <a:sym typeface="Arial"/>
              </a:rPr>
              <a:t> het doorgeven en deze samenvatten. De aard van de communicatie en de complexiteit telt ook mee. </a:t>
            </a:r>
          </a:p>
          <a:p>
            <a:pPr marL="139700" indent="0">
              <a:buFontTx/>
              <a:buNone/>
            </a:pPr>
            <a:r>
              <a:rPr lang="nl-BE" sz="1200" b="0" i="0" u="none" strike="noStrike" cap="none" baseline="0" noProof="0" dirty="0">
                <a:solidFill>
                  <a:srgbClr val="000000"/>
                </a:solidFill>
                <a:effectLst/>
                <a:latin typeface="Arial"/>
                <a:ea typeface="Arial"/>
                <a:cs typeface="Arial"/>
                <a:sym typeface="Arial"/>
              </a:rPr>
              <a:t>- </a:t>
            </a:r>
            <a:r>
              <a:rPr lang="nl-BE" sz="1200" b="1" i="0" u="none" strike="noStrike" cap="none" baseline="0" noProof="0" dirty="0">
                <a:solidFill>
                  <a:srgbClr val="000000"/>
                </a:solidFill>
                <a:effectLst/>
                <a:latin typeface="Arial"/>
                <a:ea typeface="Arial"/>
                <a:cs typeface="Arial"/>
                <a:sym typeface="Arial"/>
              </a:rPr>
              <a:t>Probleemoplossing: </a:t>
            </a:r>
            <a:r>
              <a:rPr lang="nl-BE" sz="1200" b="0" i="0" u="none" strike="noStrike" cap="none" noProof="0" dirty="0">
                <a:solidFill>
                  <a:srgbClr val="000000"/>
                </a:solidFill>
                <a:effectLst/>
                <a:latin typeface="Arial"/>
                <a:ea typeface="Arial"/>
                <a:cs typeface="Arial"/>
                <a:sym typeface="Arial"/>
              </a:rPr>
              <a:t>de moeilijkheidsgraad</a:t>
            </a:r>
            <a:r>
              <a:rPr lang="nl-BE" sz="1200" b="0" i="0" u="none" strike="noStrike" cap="none" baseline="0" noProof="0" dirty="0">
                <a:solidFill>
                  <a:srgbClr val="000000"/>
                </a:solidFill>
                <a:effectLst/>
                <a:latin typeface="Arial"/>
                <a:ea typeface="Arial"/>
                <a:cs typeface="Arial"/>
                <a:sym typeface="Arial"/>
              </a:rPr>
              <a:t> van het probleem en de omvang (diversiteit van domeinen en probleemgebieden)</a:t>
            </a:r>
            <a:endParaRPr lang="nl-BE" sz="1200" b="0" i="0" u="none" strike="noStrike" cap="none" noProof="0" dirty="0">
              <a:solidFill>
                <a:srgbClr val="000000"/>
              </a:solidFill>
              <a:effectLst/>
              <a:latin typeface="Arial"/>
              <a:ea typeface="Arial"/>
              <a:cs typeface="Arial"/>
              <a:sym typeface="Arial"/>
            </a:endParaRPr>
          </a:p>
          <a:p>
            <a:pPr marL="171450" lvl="0" indent="-171450" algn="l" rtl="0">
              <a:spcBef>
                <a:spcPts val="0"/>
              </a:spcBef>
              <a:spcAft>
                <a:spcPts val="0"/>
              </a:spcAft>
              <a:buFontTx/>
              <a:buChar char="-"/>
            </a:pPr>
            <a:r>
              <a:rPr lang="nl-BE" sz="1200" b="1" i="0" u="none" strike="noStrike" cap="none" noProof="0" dirty="0">
                <a:solidFill>
                  <a:srgbClr val="000000"/>
                </a:solidFill>
                <a:effectLst/>
                <a:latin typeface="Arial"/>
                <a:ea typeface="Arial"/>
                <a:cs typeface="Arial"/>
                <a:sym typeface="Arial"/>
              </a:rPr>
              <a:t>Verantwoordelijkheid</a:t>
            </a:r>
            <a:r>
              <a:rPr lang="nl-BE" sz="1200" b="0" i="0" u="none" strike="noStrike" cap="none" noProof="0" dirty="0">
                <a:solidFill>
                  <a:srgbClr val="000000"/>
                </a:solidFill>
                <a:effectLst/>
                <a:latin typeface="Arial"/>
                <a:ea typeface="Arial"/>
                <a:cs typeface="Arial"/>
                <a:sym typeface="Arial"/>
              </a:rPr>
              <a:t>:</a:t>
            </a:r>
            <a:r>
              <a:rPr lang="nl-BE" sz="1200" b="0" i="0" u="none" strike="noStrike" cap="none" baseline="0" noProof="0" dirty="0">
                <a:solidFill>
                  <a:srgbClr val="000000"/>
                </a:solidFill>
                <a:effectLst/>
                <a:latin typeface="Arial"/>
                <a:ea typeface="Arial"/>
                <a:cs typeface="Arial"/>
                <a:sym typeface="Arial"/>
              </a:rPr>
              <a:t> de autonomie </a:t>
            </a:r>
            <a:r>
              <a:rPr lang="nl-BE" sz="1200" b="0" i="0" u="none" strike="noStrike" cap="none" noProof="0" dirty="0">
                <a:solidFill>
                  <a:srgbClr val="000000"/>
                </a:solidFill>
                <a:effectLst/>
                <a:latin typeface="Arial"/>
                <a:ea typeface="Arial"/>
                <a:cs typeface="Arial"/>
                <a:sym typeface="Arial"/>
              </a:rPr>
              <a:t>waarover de functiehouder beschikt en de mogelijke impact van beslissingen</a:t>
            </a:r>
            <a:endParaRPr lang="nl-BE" sz="1200" b="0" i="0" u="none" strike="noStrike" cap="none" baseline="0" noProof="0" dirty="0">
              <a:solidFill>
                <a:srgbClr val="000000"/>
              </a:solidFill>
              <a:effectLst/>
              <a:latin typeface="Arial"/>
              <a:ea typeface="Arial"/>
              <a:cs typeface="Arial"/>
              <a:sym typeface="Arial"/>
            </a:endParaRPr>
          </a:p>
          <a:p>
            <a:pPr marL="171450" lvl="0" indent="-171450" algn="l" rtl="0">
              <a:spcBef>
                <a:spcPts val="0"/>
              </a:spcBef>
              <a:spcAft>
                <a:spcPts val="0"/>
              </a:spcAft>
              <a:buFontTx/>
              <a:buChar char="-"/>
            </a:pPr>
            <a:r>
              <a:rPr lang="nl-BE" sz="1200" b="1" i="0" u="none" strike="noStrike" cap="none" noProof="0" dirty="0">
                <a:solidFill>
                  <a:srgbClr val="000000"/>
                </a:solidFill>
                <a:effectLst/>
                <a:latin typeface="Arial"/>
                <a:ea typeface="Arial"/>
                <a:cs typeface="Arial"/>
                <a:sym typeface="Arial"/>
              </a:rPr>
              <a:t>Omgevingsfactoren</a:t>
            </a:r>
            <a:r>
              <a:rPr lang="nl-BE" sz="1200" b="0" i="0" u="none" strike="noStrike" cap="none" noProof="0" dirty="0">
                <a:solidFill>
                  <a:srgbClr val="000000"/>
                </a:solidFill>
                <a:effectLst/>
                <a:latin typeface="Arial"/>
                <a:ea typeface="Arial"/>
                <a:cs typeface="Arial"/>
                <a:sym typeface="Arial"/>
              </a:rPr>
              <a:t>: wordt onderverdeeld in : </a:t>
            </a:r>
            <a:r>
              <a:rPr lang="nl-BE" sz="1200" b="1" i="0" u="none" strike="noStrike" cap="none" noProof="0" dirty="0">
                <a:solidFill>
                  <a:srgbClr val="000000"/>
                </a:solidFill>
                <a:effectLst/>
                <a:latin typeface="Arial"/>
                <a:ea typeface="Arial"/>
                <a:cs typeface="Arial"/>
                <a:sym typeface="Arial"/>
              </a:rPr>
              <a:t>materieel</a:t>
            </a:r>
            <a:r>
              <a:rPr lang="nl-BE" sz="1200" b="0" i="0" u="none" strike="noStrike" cap="none" baseline="0" noProof="0" dirty="0">
                <a:solidFill>
                  <a:srgbClr val="000000"/>
                </a:solidFill>
                <a:effectLst/>
                <a:latin typeface="Arial"/>
                <a:ea typeface="Arial"/>
                <a:cs typeface="Arial"/>
                <a:sym typeface="Arial"/>
              </a:rPr>
              <a:t> </a:t>
            </a:r>
            <a:r>
              <a:rPr lang="nl-BE" sz="1200" b="0" i="0" u="none" strike="noStrike" cap="none" noProof="0" dirty="0">
                <a:solidFill>
                  <a:srgbClr val="000000"/>
                </a:solidFill>
                <a:effectLst/>
                <a:latin typeface="Arial"/>
                <a:ea typeface="Arial"/>
                <a:cs typeface="Arial"/>
                <a:sym typeface="Arial"/>
              </a:rPr>
              <a:t>(lawaai), </a:t>
            </a:r>
            <a:r>
              <a:rPr lang="nl-BE" sz="1200" b="1" i="0" u="none" strike="noStrike" cap="none" noProof="0" dirty="0">
                <a:solidFill>
                  <a:srgbClr val="000000"/>
                </a:solidFill>
                <a:effectLst/>
                <a:latin typeface="Arial"/>
                <a:ea typeface="Arial"/>
                <a:cs typeface="Arial"/>
                <a:sym typeface="Arial"/>
              </a:rPr>
              <a:t>fysieke</a:t>
            </a:r>
            <a:r>
              <a:rPr lang="nl-BE" sz="1200" b="0" i="0" u="none" strike="noStrike" cap="none" noProof="0" dirty="0">
                <a:solidFill>
                  <a:srgbClr val="000000"/>
                </a:solidFill>
                <a:effectLst/>
                <a:latin typeface="Arial"/>
                <a:ea typeface="Arial"/>
                <a:cs typeface="Arial"/>
                <a:sym typeface="Arial"/>
              </a:rPr>
              <a:t> (werkhouding, contact</a:t>
            </a:r>
            <a:r>
              <a:rPr lang="nl-BE" sz="1200" b="0" i="0" u="none" strike="noStrike" cap="none" baseline="0" noProof="0" dirty="0">
                <a:solidFill>
                  <a:srgbClr val="000000"/>
                </a:solidFill>
                <a:effectLst/>
                <a:latin typeface="Arial"/>
                <a:ea typeface="Arial"/>
                <a:cs typeface="Arial"/>
                <a:sym typeface="Arial"/>
              </a:rPr>
              <a:t> met besmettelijke ziektes</a:t>
            </a:r>
            <a:r>
              <a:rPr lang="nl-BE" sz="1200" b="0" i="0" u="none" strike="noStrike" cap="none" noProof="0" dirty="0">
                <a:solidFill>
                  <a:srgbClr val="000000"/>
                </a:solidFill>
                <a:effectLst/>
                <a:latin typeface="Arial"/>
                <a:ea typeface="Arial"/>
                <a:cs typeface="Arial"/>
                <a:sym typeface="Arial"/>
              </a:rPr>
              <a:t>), en de </a:t>
            </a:r>
            <a:r>
              <a:rPr lang="nl-BE" sz="1200" b="1" i="0" u="none" strike="noStrike" cap="none" noProof="0" dirty="0">
                <a:solidFill>
                  <a:srgbClr val="000000"/>
                </a:solidFill>
                <a:effectLst/>
                <a:latin typeface="Arial"/>
                <a:ea typeface="Arial"/>
                <a:cs typeface="Arial"/>
                <a:sym typeface="Arial"/>
              </a:rPr>
              <a:t>psychische</a:t>
            </a:r>
            <a:r>
              <a:rPr lang="nl-BE" sz="1200" b="0" i="0" u="none" strike="noStrike" cap="none" noProof="0" dirty="0">
                <a:solidFill>
                  <a:srgbClr val="000000"/>
                </a:solidFill>
                <a:effectLst/>
                <a:latin typeface="Arial"/>
                <a:ea typeface="Arial"/>
                <a:cs typeface="Arial"/>
                <a:sym typeface="Arial"/>
              </a:rPr>
              <a:t> </a:t>
            </a:r>
            <a:r>
              <a:rPr lang="nl-BE" sz="1200" b="0" i="0" u="none" strike="noStrike" cap="none" baseline="0" noProof="0" dirty="0">
                <a:solidFill>
                  <a:srgbClr val="000000"/>
                </a:solidFill>
                <a:effectLst/>
                <a:latin typeface="Arial"/>
                <a:ea typeface="Arial"/>
                <a:cs typeface="Arial"/>
                <a:sym typeface="Arial"/>
              </a:rPr>
              <a:t>factoren </a:t>
            </a:r>
            <a:r>
              <a:rPr lang="nl-BE" sz="1200" b="0" i="0" u="none" strike="noStrike" cap="none" noProof="0" dirty="0">
                <a:solidFill>
                  <a:srgbClr val="000000"/>
                </a:solidFill>
                <a:effectLst/>
                <a:latin typeface="Arial"/>
                <a:ea typeface="Arial"/>
                <a:cs typeface="Arial"/>
                <a:sym typeface="Arial"/>
              </a:rPr>
              <a:t>(contact</a:t>
            </a:r>
            <a:r>
              <a:rPr lang="nl-BE" sz="1200" b="0" i="0" u="none" strike="noStrike" cap="none" baseline="0" noProof="0" dirty="0">
                <a:solidFill>
                  <a:srgbClr val="000000"/>
                </a:solidFill>
                <a:effectLst/>
                <a:latin typeface="Arial"/>
                <a:ea typeface="Arial"/>
                <a:cs typeface="Arial"/>
                <a:sym typeface="Arial"/>
              </a:rPr>
              <a:t> agressieve personen </a:t>
            </a:r>
            <a:r>
              <a:rPr lang="nl-BE" sz="1200" b="0" i="0" u="none" strike="noStrike" cap="none" noProof="0" dirty="0">
                <a:solidFill>
                  <a:srgbClr val="000000"/>
                </a:solidFill>
                <a:effectLst/>
                <a:latin typeface="Arial"/>
                <a:ea typeface="Arial"/>
                <a:cs typeface="Arial"/>
                <a:sym typeface="Arial"/>
              </a:rPr>
              <a:t>). </a:t>
            </a:r>
          </a:p>
          <a:p>
            <a:endParaRPr lang="nl-BE" dirty="0"/>
          </a:p>
          <a:p>
            <a:r>
              <a:rPr lang="nl-BE" dirty="0"/>
              <a:t>Nadruk eerst beschrijven dan wegen</a:t>
            </a:r>
          </a:p>
          <a:p>
            <a:r>
              <a:rPr lang="nl-BE" dirty="0"/>
              <a:t>klassenmodel</a:t>
            </a:r>
          </a:p>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17</a:t>
            </a:fld>
            <a:endParaRPr lang="nl-NL"/>
          </a:p>
        </p:txBody>
      </p:sp>
    </p:spTree>
    <p:extLst>
      <p:ext uri="{BB962C8B-B14F-4D97-AF65-F5344CB8AC3E}">
        <p14:creationId xmlns:p14="http://schemas.microsoft.com/office/powerpoint/2010/main" val="405990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Bij elk onderhoud wordt weging opnieuw geanalyseerd, maar niet altijd verandering van categorie. </a:t>
            </a:r>
          </a:p>
          <a:p>
            <a:r>
              <a:rPr lang="nl-BE" dirty="0"/>
              <a:t>Nu</a:t>
            </a:r>
            <a:r>
              <a:rPr lang="nl-BE" baseline="0" dirty="0"/>
              <a:t> 16 functies herzien, geen enkele verandering van categorie</a:t>
            </a:r>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21</a:t>
            </a:fld>
            <a:endParaRPr lang="nl-NL"/>
          </a:p>
        </p:txBody>
      </p:sp>
    </p:spTree>
    <p:extLst>
      <p:ext uri="{BB962C8B-B14F-4D97-AF65-F5344CB8AC3E}">
        <p14:creationId xmlns:p14="http://schemas.microsoft.com/office/powerpoint/2010/main" val="311257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Bien rappeler que donc, pour les fonctions à l’entretien, c’est la procédure décrite ci-dessus qui s’applique (tout le processus de comment sont faites les descriptions</a:t>
            </a:r>
            <a:r>
              <a:rPr lang="fr-FR" baseline="0" dirty="0"/>
              <a:t> de fonctions)</a:t>
            </a:r>
          </a:p>
          <a:p>
            <a:endParaRPr lang="fr-FR" baseline="0" dirty="0"/>
          </a:p>
          <a:p>
            <a:r>
              <a:rPr lang="fr-FR" baseline="0" dirty="0"/>
              <a:t>Questions </a:t>
            </a:r>
            <a:r>
              <a:rPr lang="fr-FR" baseline="0" dirty="0" err="1"/>
              <a:t>fonctiosn</a:t>
            </a:r>
            <a:r>
              <a:rPr lang="fr-FR" baseline="0" dirty="0"/>
              <a:t> manquantes: toutes les fonctions jamais décrites/ pas le but. But des fonctions est de fixer la rémunération sectorielle. Décrit pour pouvoir pondérer. (pas liste de taches exhaustive, pas de profil de compétences…) </a:t>
            </a:r>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23</a:t>
            </a:fld>
            <a:endParaRPr lang="nl-NL"/>
          </a:p>
        </p:txBody>
      </p:sp>
    </p:spTree>
    <p:extLst>
      <p:ext uri="{BB962C8B-B14F-4D97-AF65-F5344CB8AC3E}">
        <p14:creationId xmlns:p14="http://schemas.microsoft.com/office/powerpoint/2010/main" val="2722840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Niet kern va </a:t>
            </a:r>
            <a:r>
              <a:rPr lang="nl-BE" dirty="0" err="1"/>
              <a:t>npresentatie</a:t>
            </a:r>
            <a:r>
              <a:rPr lang="nl-BE" dirty="0"/>
              <a:t> vandaag, maar toch interessant om inhoud te overlopen. </a:t>
            </a:r>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24</a:t>
            </a:fld>
            <a:endParaRPr lang="nl-NL"/>
          </a:p>
        </p:txBody>
      </p:sp>
    </p:spTree>
    <p:extLst>
      <p:ext uri="{BB962C8B-B14F-4D97-AF65-F5344CB8AC3E}">
        <p14:creationId xmlns:p14="http://schemas.microsoft.com/office/powerpoint/2010/main" val="156125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25</a:t>
            </a:fld>
            <a:endParaRPr lang="nl-NL"/>
          </a:p>
        </p:txBody>
      </p:sp>
    </p:spTree>
    <p:extLst>
      <p:ext uri="{BB962C8B-B14F-4D97-AF65-F5344CB8AC3E}">
        <p14:creationId xmlns:p14="http://schemas.microsoft.com/office/powerpoint/2010/main" val="2343600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28</a:t>
            </a:fld>
            <a:endParaRPr lang="nl-NL"/>
          </a:p>
        </p:txBody>
      </p:sp>
    </p:spTree>
    <p:extLst>
      <p:ext uri="{BB962C8B-B14F-4D97-AF65-F5344CB8AC3E}">
        <p14:creationId xmlns:p14="http://schemas.microsoft.com/office/powerpoint/2010/main" val="353873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4</a:t>
            </a:fld>
            <a:endParaRPr lang="nl-NL"/>
          </a:p>
        </p:txBody>
      </p:sp>
    </p:spTree>
    <p:extLst>
      <p:ext uri="{BB962C8B-B14F-4D97-AF65-F5344CB8AC3E}">
        <p14:creationId xmlns:p14="http://schemas.microsoft.com/office/powerpoint/2010/main" val="174833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5</a:t>
            </a:fld>
            <a:endParaRPr lang="nl-NL"/>
          </a:p>
        </p:txBody>
      </p:sp>
    </p:spTree>
    <p:extLst>
      <p:ext uri="{BB962C8B-B14F-4D97-AF65-F5344CB8AC3E}">
        <p14:creationId xmlns:p14="http://schemas.microsoft.com/office/powerpoint/2010/main" val="359860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6</a:t>
            </a:fld>
            <a:endParaRPr lang="nl-NL"/>
          </a:p>
        </p:txBody>
      </p:sp>
    </p:spTree>
    <p:extLst>
      <p:ext uri="{BB962C8B-B14F-4D97-AF65-F5344CB8AC3E}">
        <p14:creationId xmlns:p14="http://schemas.microsoft.com/office/powerpoint/2010/main" val="409923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7</a:t>
            </a:fld>
            <a:endParaRPr lang="nl-NL"/>
          </a:p>
        </p:txBody>
      </p:sp>
    </p:spTree>
    <p:extLst>
      <p:ext uri="{BB962C8B-B14F-4D97-AF65-F5344CB8AC3E}">
        <p14:creationId xmlns:p14="http://schemas.microsoft.com/office/powerpoint/2010/main" val="289074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18 barèmes IFIC; 1 par catégorie (sauf la 14 qui en compte 2)</a:t>
            </a:r>
          </a:p>
          <a:p>
            <a:endParaRPr lang="fr-FR" dirty="0"/>
          </a:p>
          <a:p>
            <a:r>
              <a:rPr lang="fr-FR" dirty="0"/>
              <a:t>Indien </a:t>
            </a:r>
            <a:r>
              <a:rPr lang="fr-FR" dirty="0" err="1"/>
              <a:t>vraag</a:t>
            </a:r>
            <a:r>
              <a:rPr lang="fr-FR" baseline="0" dirty="0"/>
              <a:t> over </a:t>
            </a:r>
            <a:r>
              <a:rPr lang="fr-FR" baseline="0" dirty="0" err="1"/>
              <a:t>verschil</a:t>
            </a:r>
            <a:r>
              <a:rPr lang="fr-FR" baseline="0" dirty="0"/>
              <a:t> </a:t>
            </a:r>
            <a:r>
              <a:rPr lang="fr-FR" baseline="0" dirty="0" err="1"/>
              <a:t>tussen</a:t>
            </a:r>
            <a:r>
              <a:rPr lang="fr-FR" baseline="0" dirty="0"/>
              <a:t> </a:t>
            </a:r>
            <a:r>
              <a:rPr lang="fr-FR" baseline="0" dirty="0" err="1"/>
              <a:t>lagere</a:t>
            </a:r>
            <a:r>
              <a:rPr lang="fr-FR" baseline="0" dirty="0"/>
              <a:t> </a:t>
            </a:r>
            <a:r>
              <a:rPr lang="fr-FR" baseline="0" dirty="0" err="1"/>
              <a:t>ategorien</a:t>
            </a:r>
            <a:r>
              <a:rPr lang="fr-FR" baseline="0" dirty="0"/>
              <a:t> en </a:t>
            </a:r>
            <a:r>
              <a:rPr lang="fr-FR" baseline="0" dirty="0" err="1"/>
              <a:t>hoger</a:t>
            </a:r>
            <a:r>
              <a:rPr lang="fr-FR" baseline="0" dirty="0"/>
              <a:t>: </a:t>
            </a:r>
            <a:r>
              <a:rPr lang="fr-FR" baseline="0" dirty="0" err="1"/>
              <a:t>minimumbarema’s</a:t>
            </a:r>
            <a:r>
              <a:rPr lang="fr-FR" baseline="0" dirty="0"/>
              <a:t>, </a:t>
            </a:r>
            <a:r>
              <a:rPr lang="fr-FR" baseline="0" dirty="0" err="1"/>
              <a:t>we</a:t>
            </a:r>
            <a:r>
              <a:rPr lang="fr-FR" baseline="0" dirty="0"/>
              <a:t> </a:t>
            </a:r>
            <a:r>
              <a:rPr lang="fr-FR" baseline="0" dirty="0" err="1"/>
              <a:t>kunnen</a:t>
            </a:r>
            <a:r>
              <a:rPr lang="fr-FR" baseline="0" dirty="0"/>
              <a:t> </a:t>
            </a:r>
            <a:r>
              <a:rPr lang="fr-FR" baseline="0" dirty="0" err="1"/>
              <a:t>altidj</a:t>
            </a:r>
            <a:r>
              <a:rPr lang="fr-FR" baseline="0" dirty="0"/>
              <a:t> </a:t>
            </a:r>
            <a:r>
              <a:rPr lang="fr-FR" baseline="0" dirty="0" err="1"/>
              <a:t>meer</a:t>
            </a:r>
            <a:r>
              <a:rPr lang="fr-FR" baseline="0" dirty="0"/>
              <a:t> </a:t>
            </a:r>
            <a:r>
              <a:rPr lang="fr-FR" baseline="0" dirty="0" err="1"/>
              <a:t>betalen</a:t>
            </a:r>
            <a:r>
              <a:rPr lang="fr-FR" baseline="0" dirty="0"/>
              <a:t> en </a:t>
            </a:r>
            <a:r>
              <a:rPr lang="fr-FR" baseline="0" dirty="0" err="1"/>
              <a:t>hoogste</a:t>
            </a:r>
            <a:r>
              <a:rPr lang="fr-FR" baseline="0" dirty="0"/>
              <a:t> </a:t>
            </a:r>
            <a:r>
              <a:rPr lang="fr-FR" baseline="0" dirty="0" err="1"/>
              <a:t>barema</a:t>
            </a:r>
            <a:r>
              <a:rPr lang="fr-FR" baseline="0" dirty="0"/>
              <a:t> </a:t>
            </a:r>
            <a:r>
              <a:rPr lang="fr-FR" baseline="0" dirty="0" err="1"/>
              <a:t>loon</a:t>
            </a:r>
            <a:r>
              <a:rPr lang="fr-FR" baseline="0" dirty="0"/>
              <a:t> </a:t>
            </a:r>
            <a:r>
              <a:rPr lang="fr-FR" baseline="0" dirty="0" err="1"/>
              <a:t>is</a:t>
            </a:r>
            <a:r>
              <a:rPr lang="fr-FR" baseline="0" dirty="0"/>
              <a:t> </a:t>
            </a:r>
            <a:r>
              <a:rPr lang="fr-FR" baseline="0" dirty="0" err="1"/>
              <a:t>lager</a:t>
            </a:r>
            <a:r>
              <a:rPr lang="fr-FR" baseline="0" dirty="0"/>
              <a:t> dan </a:t>
            </a:r>
            <a:r>
              <a:rPr lang="fr-FR" baseline="0" dirty="0" err="1"/>
              <a:t>loon</a:t>
            </a:r>
            <a:r>
              <a:rPr lang="fr-FR" baseline="0" dirty="0"/>
              <a:t> </a:t>
            </a:r>
            <a:r>
              <a:rPr lang="fr-FR" baseline="0" dirty="0" err="1"/>
              <a:t>hoogste</a:t>
            </a:r>
            <a:r>
              <a:rPr lang="fr-FR" baseline="0" dirty="0"/>
              <a:t> </a:t>
            </a:r>
            <a:r>
              <a:rPr lang="fr-FR" baseline="0" dirty="0" err="1"/>
              <a:t>categorie</a:t>
            </a:r>
            <a:r>
              <a:rPr lang="fr-FR" baseline="0" dirty="0"/>
              <a:t> </a:t>
            </a:r>
            <a:r>
              <a:rPr lang="fr-FR" baseline="0" dirty="0" err="1"/>
              <a:t>oude</a:t>
            </a:r>
            <a:r>
              <a:rPr lang="fr-FR" baseline="0" dirty="0"/>
              <a:t> </a:t>
            </a:r>
            <a:r>
              <a:rPr lang="fr-FR" baseline="0" dirty="0" err="1"/>
              <a:t>systeem</a:t>
            </a:r>
            <a:endParaRPr lang="fr-FR" baseline="0" dirty="0"/>
          </a:p>
          <a:p>
            <a:r>
              <a:rPr lang="fr-FR" baseline="0" dirty="0" err="1"/>
              <a:t>Gelinkt</a:t>
            </a:r>
            <a:r>
              <a:rPr lang="fr-FR" baseline="0" dirty="0"/>
              <a:t> </a:t>
            </a:r>
            <a:r>
              <a:rPr lang="fr-FR" baseline="0" dirty="0" err="1"/>
              <a:t>aan</a:t>
            </a:r>
            <a:r>
              <a:rPr lang="fr-FR" baseline="0" dirty="0"/>
              <a:t> </a:t>
            </a:r>
            <a:r>
              <a:rPr lang="fr-FR" baseline="0" dirty="0" err="1"/>
              <a:t>wegingsscores</a:t>
            </a:r>
            <a:r>
              <a:rPr lang="fr-FR" baseline="0" dirty="0"/>
              <a:t>: in de </a:t>
            </a:r>
            <a:r>
              <a:rPr lang="fr-FR" baseline="0" dirty="0" err="1"/>
              <a:t>lagere</a:t>
            </a:r>
            <a:r>
              <a:rPr lang="fr-FR" baseline="0" dirty="0"/>
              <a:t> </a:t>
            </a:r>
            <a:r>
              <a:rPr lang="fr-FR" baseline="0" dirty="0" err="1"/>
              <a:t>categorieen</a:t>
            </a:r>
            <a:r>
              <a:rPr lang="fr-FR" baseline="0" dirty="0"/>
              <a:t> </a:t>
            </a:r>
            <a:r>
              <a:rPr lang="fr-FR" baseline="0" dirty="0" err="1"/>
              <a:t>wordt</a:t>
            </a:r>
            <a:r>
              <a:rPr lang="fr-FR" baseline="0" dirty="0"/>
              <a:t> er </a:t>
            </a:r>
            <a:r>
              <a:rPr lang="fr-FR" baseline="0" dirty="0" err="1"/>
              <a:t>veel</a:t>
            </a:r>
            <a:r>
              <a:rPr lang="fr-FR" baseline="0" dirty="0"/>
              <a:t> </a:t>
            </a:r>
            <a:r>
              <a:rPr lang="fr-FR" baseline="0" dirty="0" err="1"/>
              <a:t>sneller</a:t>
            </a:r>
            <a:r>
              <a:rPr lang="fr-FR" baseline="0" dirty="0"/>
              <a:t> </a:t>
            </a:r>
            <a:r>
              <a:rPr lang="fr-FR" baseline="0" dirty="0" err="1"/>
              <a:t>overgegaan</a:t>
            </a:r>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9</a:t>
            </a:fld>
            <a:endParaRPr lang="nl-NL"/>
          </a:p>
        </p:txBody>
      </p:sp>
    </p:spTree>
    <p:extLst>
      <p:ext uri="{BB962C8B-B14F-4D97-AF65-F5344CB8AC3E}">
        <p14:creationId xmlns:p14="http://schemas.microsoft.com/office/powerpoint/2010/main" val="322616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aseline="0" dirty="0" err="1"/>
              <a:t>baremastructuur</a:t>
            </a:r>
            <a:r>
              <a:rPr lang="fr-FR" baseline="0" dirty="0"/>
              <a:t> </a:t>
            </a:r>
            <a:r>
              <a:rPr lang="fr-FR" baseline="0" dirty="0" err="1"/>
              <a:t>werd</a:t>
            </a:r>
            <a:r>
              <a:rPr lang="fr-FR" baseline="0" dirty="0"/>
              <a:t> </a:t>
            </a:r>
            <a:r>
              <a:rPr lang="fr-FR" baseline="0" dirty="0" err="1"/>
              <a:t>eenvoudiger</a:t>
            </a:r>
            <a:r>
              <a:rPr lang="fr-FR" baseline="0" dirty="0"/>
              <a:t> </a:t>
            </a:r>
            <a:r>
              <a:rPr lang="fr-FR" baseline="0" dirty="0" err="1"/>
              <a:t>gemaakt</a:t>
            </a:r>
            <a:r>
              <a:rPr lang="fr-FR" baseline="0" dirty="0"/>
              <a:t>; </a:t>
            </a:r>
          </a:p>
          <a:p>
            <a:pPr marL="171450" indent="-171450">
              <a:buFontTx/>
              <a:buChar char="-"/>
            </a:pPr>
            <a:r>
              <a:rPr lang="fr-FR" baseline="0" dirty="0" err="1"/>
              <a:t>geharmoniseerd</a:t>
            </a:r>
            <a:r>
              <a:rPr lang="fr-FR" baseline="0" dirty="0"/>
              <a:t> </a:t>
            </a:r>
            <a:r>
              <a:rPr lang="fr-FR" baseline="0" dirty="0" err="1"/>
              <a:t>bv</a:t>
            </a:r>
            <a:r>
              <a:rPr lang="fr-FR" baseline="0" dirty="0"/>
              <a:t> </a:t>
            </a:r>
            <a:r>
              <a:rPr lang="fr-FR" baseline="0" dirty="0" err="1"/>
              <a:t>door</a:t>
            </a:r>
            <a:r>
              <a:rPr lang="fr-FR" baseline="0" dirty="0"/>
              <a:t> </a:t>
            </a:r>
            <a:r>
              <a:rPr lang="fr-FR" baseline="0" dirty="0" err="1"/>
              <a:t>jaarlijkse</a:t>
            </a:r>
            <a:r>
              <a:rPr lang="fr-FR" baseline="0" dirty="0"/>
              <a:t> </a:t>
            </a:r>
            <a:r>
              <a:rPr lang="fr-FR" baseline="0" dirty="0" err="1"/>
              <a:t>vooruitgang</a:t>
            </a:r>
            <a:r>
              <a:rPr lang="fr-FR" baseline="0" dirty="0"/>
              <a:t> in </a:t>
            </a:r>
            <a:r>
              <a:rPr lang="fr-FR" baseline="0" dirty="0" err="1"/>
              <a:t>ancienniteit</a:t>
            </a:r>
            <a:r>
              <a:rPr lang="fr-FR" baseline="0" dirty="0"/>
              <a:t> </a:t>
            </a:r>
            <a:r>
              <a:rPr lang="fr-FR" baseline="0" dirty="0" err="1"/>
              <a:t>tot</a:t>
            </a:r>
            <a:r>
              <a:rPr lang="fr-FR" baseline="0" dirty="0"/>
              <a:t> 35 </a:t>
            </a:r>
            <a:r>
              <a:rPr lang="fr-FR" baseline="0" dirty="0" err="1"/>
              <a:t>jaar</a:t>
            </a:r>
            <a:r>
              <a:rPr lang="fr-FR" baseline="0" dirty="0"/>
              <a:t> (</a:t>
            </a:r>
            <a:r>
              <a:rPr lang="fr-FR" baseline="0" dirty="0" err="1"/>
              <a:t>langere</a:t>
            </a:r>
            <a:r>
              <a:rPr lang="fr-FR" baseline="0" dirty="0"/>
              <a:t> </a:t>
            </a:r>
            <a:r>
              <a:rPr lang="fr-FR" baseline="0" dirty="0" err="1"/>
              <a:t>loopbaan</a:t>
            </a:r>
            <a:r>
              <a:rPr lang="fr-FR" baseline="0" dirty="0"/>
              <a:t>); </a:t>
            </a:r>
          </a:p>
          <a:p>
            <a:pPr marL="171450" indent="-171450">
              <a:buFontTx/>
              <a:buChar char="-"/>
            </a:pPr>
            <a:r>
              <a:rPr lang="fr-FR" baseline="0" dirty="0" err="1"/>
              <a:t>een</a:t>
            </a:r>
            <a:r>
              <a:rPr lang="fr-FR" baseline="0" dirty="0"/>
              <a:t> </a:t>
            </a:r>
            <a:r>
              <a:rPr lang="fr-FR" baseline="0" dirty="0" err="1"/>
              <a:t>aantal</a:t>
            </a:r>
            <a:r>
              <a:rPr lang="fr-FR" baseline="0" dirty="0"/>
              <a:t> </a:t>
            </a:r>
            <a:r>
              <a:rPr lang="fr-FR" baseline="0" dirty="0" err="1"/>
              <a:t>sleutelfuncties</a:t>
            </a:r>
            <a:r>
              <a:rPr lang="fr-FR" baseline="0" dirty="0"/>
              <a:t> </a:t>
            </a:r>
            <a:r>
              <a:rPr lang="fr-FR" baseline="0" dirty="0" err="1"/>
              <a:t>werden</a:t>
            </a:r>
            <a:r>
              <a:rPr lang="fr-FR" baseline="0" dirty="0"/>
              <a:t> </a:t>
            </a:r>
            <a:r>
              <a:rPr lang="fr-FR" baseline="0" dirty="0" err="1"/>
              <a:t>opgewaardeerd</a:t>
            </a:r>
            <a:r>
              <a:rPr lang="fr-FR" baseline="0" dirty="0"/>
              <a:t>; </a:t>
            </a:r>
          </a:p>
          <a:p>
            <a:pPr marL="171450" indent="-171450">
              <a:buFontTx/>
              <a:buChar char="-"/>
            </a:pPr>
            <a:r>
              <a:rPr lang="fr-FR" baseline="0" dirty="0" err="1"/>
              <a:t>harmonisatie</a:t>
            </a:r>
            <a:r>
              <a:rPr lang="fr-FR" baseline="0" dirty="0"/>
              <a:t> </a:t>
            </a:r>
            <a:r>
              <a:rPr lang="fr-FR" baseline="0" dirty="0" err="1"/>
              <a:t>verschillende</a:t>
            </a:r>
            <a:r>
              <a:rPr lang="fr-FR" baseline="0" dirty="0"/>
              <a:t> </a:t>
            </a:r>
            <a:r>
              <a:rPr lang="fr-FR" baseline="0" dirty="0" err="1"/>
              <a:t>sectoren</a:t>
            </a:r>
            <a:r>
              <a:rPr lang="fr-FR" baseline="0" dirty="0"/>
              <a:t>; </a:t>
            </a:r>
          </a:p>
          <a:p>
            <a:pPr marL="171450" indent="-171450">
              <a:buFontTx/>
              <a:buChar char="-"/>
            </a:pPr>
            <a:r>
              <a:rPr lang="fr-FR" baseline="0" dirty="0" err="1"/>
              <a:t>uiteindelijk</a:t>
            </a:r>
            <a:r>
              <a:rPr lang="fr-FR" baseline="0" dirty="0"/>
              <a:t> </a:t>
            </a:r>
            <a:r>
              <a:rPr lang="fr-FR" baseline="0" dirty="0" err="1"/>
              <a:t>stellen</a:t>
            </a:r>
            <a:r>
              <a:rPr lang="fr-FR" baseline="0" dirty="0"/>
              <a:t>  </a:t>
            </a:r>
            <a:r>
              <a:rPr lang="fr-FR" baseline="0" dirty="0" err="1"/>
              <a:t>we</a:t>
            </a:r>
            <a:r>
              <a:rPr lang="fr-FR" baseline="0" dirty="0"/>
              <a:t> </a:t>
            </a:r>
            <a:r>
              <a:rPr lang="fr-FR" baseline="0" dirty="0" err="1"/>
              <a:t>vast</a:t>
            </a:r>
            <a:r>
              <a:rPr lang="fr-FR" baseline="0" dirty="0"/>
              <a:t> </a:t>
            </a:r>
            <a:r>
              <a:rPr lang="fr-FR" baseline="0" dirty="0" err="1"/>
              <a:t>dat</a:t>
            </a:r>
            <a:r>
              <a:rPr lang="fr-FR" baseline="0" dirty="0"/>
              <a:t> er </a:t>
            </a:r>
            <a:r>
              <a:rPr lang="fr-FR" baseline="0" dirty="0" err="1"/>
              <a:t>voor</a:t>
            </a:r>
            <a:r>
              <a:rPr lang="fr-FR" baseline="0" dirty="0"/>
              <a:t> de </a:t>
            </a:r>
            <a:r>
              <a:rPr lang="fr-FR" baseline="0" dirty="0" err="1"/>
              <a:t>federale</a:t>
            </a:r>
            <a:r>
              <a:rPr lang="fr-FR" baseline="0" dirty="0"/>
              <a:t> </a:t>
            </a:r>
            <a:r>
              <a:rPr lang="fr-FR" baseline="0" dirty="0" err="1"/>
              <a:t>privésectoren</a:t>
            </a:r>
            <a:r>
              <a:rPr lang="fr-FR" baseline="0" dirty="0"/>
              <a:t> </a:t>
            </a:r>
            <a:r>
              <a:rPr lang="fr-FR" baseline="0" dirty="0" err="1"/>
              <a:t>een</a:t>
            </a:r>
            <a:r>
              <a:rPr lang="fr-FR" baseline="0" dirty="0"/>
              <a:t> globale </a:t>
            </a:r>
            <a:r>
              <a:rPr lang="fr-FR" baseline="0" dirty="0" err="1"/>
              <a:t>stijging</a:t>
            </a:r>
            <a:r>
              <a:rPr lang="fr-FR" baseline="0" dirty="0"/>
              <a:t> </a:t>
            </a:r>
            <a:r>
              <a:rPr lang="fr-FR" baseline="0" dirty="0" err="1"/>
              <a:t>is</a:t>
            </a:r>
            <a:r>
              <a:rPr lang="fr-FR" baseline="0" dirty="0"/>
              <a:t> van 6% van de </a:t>
            </a:r>
            <a:r>
              <a:rPr lang="fr-FR" baseline="0" dirty="0" err="1"/>
              <a:t>loonmassa</a:t>
            </a:r>
            <a:r>
              <a:rPr lang="fr-FR" baseline="0" dirty="0"/>
              <a:t>: niet </a:t>
            </a:r>
            <a:r>
              <a:rPr lang="fr-FR" baseline="0" dirty="0" err="1"/>
              <a:t>voor</a:t>
            </a:r>
            <a:r>
              <a:rPr lang="fr-FR" baseline="0" dirty="0"/>
              <a:t> </a:t>
            </a:r>
            <a:r>
              <a:rPr lang="fr-FR" baseline="0" dirty="0" err="1"/>
              <a:t>elke</a:t>
            </a:r>
            <a:r>
              <a:rPr lang="fr-FR" baseline="0" dirty="0"/>
              <a:t> </a:t>
            </a:r>
            <a:r>
              <a:rPr lang="fr-FR" baseline="0" dirty="0" err="1"/>
              <a:t>functie</a:t>
            </a:r>
            <a:r>
              <a:rPr lang="fr-FR" baseline="0" dirty="0"/>
              <a:t> 6%. </a:t>
            </a:r>
            <a:r>
              <a:rPr lang="fr-FR" baseline="0" dirty="0" err="1"/>
              <a:t>Sommige</a:t>
            </a:r>
            <a:r>
              <a:rPr lang="fr-FR" baseline="0" dirty="0"/>
              <a:t> </a:t>
            </a:r>
            <a:r>
              <a:rPr lang="fr-FR" baseline="0" dirty="0" err="1"/>
              <a:t>functies</a:t>
            </a:r>
            <a:r>
              <a:rPr lang="fr-FR" baseline="0" dirty="0"/>
              <a:t> </a:t>
            </a:r>
            <a:r>
              <a:rPr lang="fr-FR" baseline="0" dirty="0" err="1"/>
              <a:t>gaan</a:t>
            </a:r>
            <a:r>
              <a:rPr lang="fr-FR" baseline="0" dirty="0"/>
              <a:t> er </a:t>
            </a:r>
            <a:r>
              <a:rPr lang="fr-FR" baseline="0" dirty="0" err="1"/>
              <a:t>meer</a:t>
            </a:r>
            <a:r>
              <a:rPr lang="fr-FR" baseline="0" dirty="0"/>
              <a:t> op </a:t>
            </a:r>
            <a:r>
              <a:rPr lang="fr-FR" baseline="0" dirty="0" err="1"/>
              <a:t>vooruit</a:t>
            </a:r>
            <a:r>
              <a:rPr lang="fr-FR" baseline="0" dirty="0"/>
              <a:t> </a:t>
            </a:r>
            <a:r>
              <a:rPr lang="fr-FR" baseline="0" dirty="0" err="1"/>
              <a:t>andere</a:t>
            </a:r>
            <a:r>
              <a:rPr lang="fr-FR" baseline="0" dirty="0"/>
              <a:t> </a:t>
            </a:r>
            <a:r>
              <a:rPr lang="fr-FR" baseline="0" dirty="0" err="1"/>
              <a:t>minder</a:t>
            </a:r>
            <a:r>
              <a:rPr lang="fr-FR" baseline="0" dirty="0"/>
              <a:t>, </a:t>
            </a:r>
            <a:r>
              <a:rPr lang="fr-FR" baseline="0" dirty="0" err="1"/>
              <a:t>hangt</a:t>
            </a:r>
            <a:r>
              <a:rPr lang="fr-FR" baseline="0" dirty="0"/>
              <a:t> </a:t>
            </a:r>
            <a:r>
              <a:rPr lang="fr-FR" baseline="0" dirty="0" err="1"/>
              <a:t>af</a:t>
            </a:r>
            <a:r>
              <a:rPr lang="fr-FR" baseline="0" dirty="0"/>
              <a:t> van </a:t>
            </a:r>
            <a:r>
              <a:rPr lang="fr-FR" baseline="0" dirty="0" err="1"/>
              <a:t>verschillende</a:t>
            </a:r>
            <a:r>
              <a:rPr lang="fr-FR" baseline="0" dirty="0"/>
              <a:t> </a:t>
            </a:r>
            <a:r>
              <a:rPr lang="fr-FR" baseline="0" dirty="0" err="1"/>
              <a:t>elementen</a:t>
            </a:r>
            <a:r>
              <a:rPr lang="fr-FR" baseline="0" dirty="0"/>
              <a:t> </a:t>
            </a:r>
            <a:r>
              <a:rPr lang="fr-FR" baseline="0" dirty="0" err="1"/>
              <a:t>zoals</a:t>
            </a:r>
            <a:r>
              <a:rPr lang="fr-FR" baseline="0" dirty="0"/>
              <a:t> de </a:t>
            </a:r>
            <a:r>
              <a:rPr lang="fr-FR" baseline="0" dirty="0" err="1"/>
              <a:t>functie</a:t>
            </a:r>
            <a:r>
              <a:rPr lang="fr-FR" baseline="0" dirty="0"/>
              <a:t>, </a:t>
            </a:r>
            <a:r>
              <a:rPr lang="fr-FR" baseline="0" dirty="0" err="1"/>
              <a:t>vroegere</a:t>
            </a:r>
            <a:r>
              <a:rPr lang="fr-FR" baseline="0" dirty="0"/>
              <a:t> </a:t>
            </a:r>
            <a:r>
              <a:rPr lang="fr-FR" baseline="0" dirty="0" err="1"/>
              <a:t>barema</a:t>
            </a:r>
            <a:r>
              <a:rPr lang="fr-FR" baseline="0" dirty="0"/>
              <a:t>, </a:t>
            </a:r>
            <a:r>
              <a:rPr lang="fr-FR" baseline="0" dirty="0" err="1"/>
              <a:t>ancienniteit</a:t>
            </a:r>
            <a:r>
              <a:rPr lang="fr-FR" baseline="0" dirty="0"/>
              <a:t>… </a:t>
            </a:r>
            <a:r>
              <a:rPr lang="fr-FR" baseline="0" dirty="0" err="1"/>
              <a:t>bedoeling</a:t>
            </a:r>
            <a:r>
              <a:rPr lang="fr-FR" baseline="0" dirty="0"/>
              <a:t> van de sociale </a:t>
            </a:r>
            <a:r>
              <a:rPr lang="fr-FR" baseline="0" dirty="0" err="1"/>
              <a:t>partners</a:t>
            </a:r>
            <a:r>
              <a:rPr lang="fr-FR" baseline="0" dirty="0"/>
              <a:t> </a:t>
            </a:r>
            <a:r>
              <a:rPr lang="fr-FR" baseline="0" dirty="0" err="1"/>
              <a:t>was</a:t>
            </a:r>
            <a:r>
              <a:rPr lang="fr-FR" baseline="0" dirty="0"/>
              <a:t> </a:t>
            </a:r>
            <a:r>
              <a:rPr lang="fr-FR" baseline="0" dirty="0" err="1"/>
              <a:t>voornamelijk</a:t>
            </a:r>
            <a:r>
              <a:rPr lang="fr-FR" baseline="0" dirty="0"/>
              <a:t> om te </a:t>
            </a:r>
            <a:r>
              <a:rPr lang="fr-FR" baseline="0" dirty="0" err="1"/>
              <a:t>investeren</a:t>
            </a:r>
            <a:r>
              <a:rPr lang="fr-FR" baseline="0" dirty="0"/>
              <a:t> in </a:t>
            </a:r>
            <a:r>
              <a:rPr lang="fr-FR" baseline="0" dirty="0" err="1"/>
              <a:t>een</a:t>
            </a:r>
            <a:r>
              <a:rPr lang="fr-FR" baseline="0" dirty="0"/>
              <a:t> </a:t>
            </a:r>
            <a:r>
              <a:rPr lang="fr-FR" baseline="0" dirty="0" err="1"/>
              <a:t>globaal</a:t>
            </a:r>
            <a:r>
              <a:rPr lang="fr-FR" baseline="0" dirty="0"/>
              <a:t> model </a:t>
            </a:r>
            <a:r>
              <a:rPr lang="fr-FR" baseline="0" dirty="0" err="1"/>
              <a:t>dat</a:t>
            </a:r>
            <a:r>
              <a:rPr lang="fr-FR" baseline="0" dirty="0"/>
              <a:t> </a:t>
            </a:r>
            <a:r>
              <a:rPr lang="fr-FR" baseline="0" dirty="0" err="1"/>
              <a:t>coherentie</a:t>
            </a:r>
            <a:r>
              <a:rPr lang="fr-FR" baseline="0" dirty="0"/>
              <a:t> </a:t>
            </a:r>
            <a:r>
              <a:rPr lang="fr-FR" baseline="0" dirty="0" err="1"/>
              <a:t>biedt</a:t>
            </a:r>
            <a:r>
              <a:rPr lang="fr-FR" baseline="0" dirty="0"/>
              <a:t> en </a:t>
            </a:r>
            <a:r>
              <a:rPr lang="fr-FR" baseline="0" dirty="0" err="1"/>
              <a:t>middelen</a:t>
            </a:r>
            <a:r>
              <a:rPr lang="fr-FR" baseline="0" dirty="0"/>
              <a:t> </a:t>
            </a:r>
            <a:r>
              <a:rPr lang="fr-FR" baseline="0" dirty="0" err="1"/>
              <a:t>vooral</a:t>
            </a:r>
            <a:r>
              <a:rPr lang="fr-FR" baseline="0" dirty="0"/>
              <a:t> </a:t>
            </a:r>
            <a:r>
              <a:rPr lang="fr-FR" baseline="0" dirty="0" err="1"/>
              <a:t>steekt</a:t>
            </a:r>
            <a:r>
              <a:rPr lang="fr-FR" baseline="0" dirty="0"/>
              <a:t> </a:t>
            </a:r>
            <a:r>
              <a:rPr lang="fr-FR" baseline="0" dirty="0" err="1"/>
              <a:t>daar</a:t>
            </a:r>
            <a:r>
              <a:rPr lang="fr-FR" baseline="0" dirty="0"/>
              <a:t> </a:t>
            </a:r>
            <a:r>
              <a:rPr lang="fr-FR" baseline="0" dirty="0" err="1"/>
              <a:t>waar</a:t>
            </a:r>
            <a:r>
              <a:rPr lang="fr-FR" baseline="0" dirty="0"/>
              <a:t> het </a:t>
            </a:r>
            <a:r>
              <a:rPr lang="fr-FR" baseline="0" dirty="0" err="1"/>
              <a:t>nodig</a:t>
            </a:r>
            <a:r>
              <a:rPr lang="fr-FR" baseline="0" dirty="0"/>
              <a:t> </a:t>
            </a:r>
            <a:r>
              <a:rPr lang="fr-FR" baseline="0" dirty="0" err="1"/>
              <a:t>is</a:t>
            </a:r>
            <a:r>
              <a:rPr lang="fr-FR" baseline="0" dirty="0"/>
              <a:t>. </a:t>
            </a:r>
            <a:r>
              <a:rPr lang="fr-FR" baseline="0" dirty="0" err="1"/>
              <a:t>Lineaire</a:t>
            </a:r>
            <a:r>
              <a:rPr lang="fr-FR" baseline="0" dirty="0"/>
              <a:t> </a:t>
            </a:r>
            <a:r>
              <a:rPr lang="fr-FR" baseline="0" dirty="0" err="1"/>
              <a:t>opwaarderingen</a:t>
            </a:r>
            <a:r>
              <a:rPr lang="fr-FR" baseline="0" dirty="0"/>
              <a:t> </a:t>
            </a:r>
            <a:r>
              <a:rPr lang="fr-FR" baseline="0" dirty="0" err="1"/>
              <a:t>zouden</a:t>
            </a:r>
            <a:r>
              <a:rPr lang="fr-FR" baseline="0" dirty="0"/>
              <a:t> de </a:t>
            </a:r>
            <a:r>
              <a:rPr lang="fr-FR" baseline="0" dirty="0" err="1"/>
              <a:t>incoherenties</a:t>
            </a:r>
            <a:r>
              <a:rPr lang="fr-FR" baseline="0" dirty="0"/>
              <a:t> van het </a:t>
            </a:r>
            <a:r>
              <a:rPr lang="fr-FR" baseline="0" dirty="0" err="1"/>
              <a:t>oude</a:t>
            </a:r>
            <a:r>
              <a:rPr lang="fr-FR" baseline="0" dirty="0"/>
              <a:t> </a:t>
            </a:r>
            <a:r>
              <a:rPr lang="fr-FR" baseline="0" dirty="0" err="1"/>
              <a:t>systeem</a:t>
            </a:r>
            <a:r>
              <a:rPr lang="fr-FR" baseline="0" dirty="0"/>
              <a:t> </a:t>
            </a:r>
            <a:r>
              <a:rPr lang="fr-FR" baseline="0" dirty="0" err="1"/>
              <a:t>gewoon</a:t>
            </a:r>
            <a:r>
              <a:rPr lang="fr-FR" baseline="0" dirty="0"/>
              <a:t> </a:t>
            </a:r>
            <a:r>
              <a:rPr lang="fr-FR" baseline="0" dirty="0" err="1"/>
              <a:t>doen</a:t>
            </a:r>
            <a:r>
              <a:rPr lang="fr-FR" baseline="0" dirty="0"/>
              <a:t> </a:t>
            </a:r>
            <a:r>
              <a:rPr lang="fr-FR" baseline="0" dirty="0" err="1"/>
              <a:t>voortduren</a:t>
            </a:r>
            <a:r>
              <a:rPr lang="fr-FR" baseline="0" dirty="0"/>
              <a:t>. Niet </a:t>
            </a:r>
            <a:r>
              <a:rPr lang="fr-FR" baseline="0" dirty="0" err="1"/>
              <a:t>voor</a:t>
            </a:r>
            <a:r>
              <a:rPr lang="fr-FR" baseline="0" dirty="0"/>
              <a:t> </a:t>
            </a:r>
            <a:r>
              <a:rPr lang="fr-FR" baseline="0" dirty="0" err="1"/>
              <a:t>gekozen</a:t>
            </a:r>
            <a:r>
              <a:rPr lang="fr-FR" baseline="0" dirty="0"/>
              <a:t> om </a:t>
            </a:r>
            <a:r>
              <a:rPr lang="fr-FR" baseline="0" dirty="0" err="1"/>
              <a:t>aan</a:t>
            </a:r>
            <a:r>
              <a:rPr lang="fr-FR" baseline="0" dirty="0"/>
              <a:t> </a:t>
            </a:r>
            <a:r>
              <a:rPr lang="fr-FR" baseline="0" dirty="0" err="1"/>
              <a:t>iedereen</a:t>
            </a:r>
            <a:r>
              <a:rPr lang="fr-FR" baseline="0" dirty="0"/>
              <a:t> 6% te </a:t>
            </a:r>
            <a:r>
              <a:rPr lang="fr-FR" baseline="0" dirty="0" err="1"/>
              <a:t>geven</a:t>
            </a:r>
            <a:r>
              <a:rPr lang="fr-FR" baseline="0" dirty="0"/>
              <a:t>: zou </a:t>
            </a:r>
            <a:r>
              <a:rPr lang="fr-FR" baseline="0" dirty="0" err="1"/>
              <a:t>mogelijk</a:t>
            </a:r>
            <a:r>
              <a:rPr lang="fr-FR" baseline="0" dirty="0"/>
              <a:t> </a:t>
            </a:r>
            <a:r>
              <a:rPr lang="fr-FR" baseline="0" dirty="0" err="1"/>
              <a:t>geweest</a:t>
            </a:r>
            <a:r>
              <a:rPr lang="fr-FR" baseline="0" dirty="0"/>
              <a:t> </a:t>
            </a:r>
            <a:r>
              <a:rPr lang="fr-FR" baseline="0" dirty="0" err="1"/>
              <a:t>zijn</a:t>
            </a:r>
            <a:r>
              <a:rPr lang="fr-FR" baseline="0" dirty="0"/>
              <a:t>, maar er </a:t>
            </a:r>
            <a:r>
              <a:rPr lang="fr-FR" baseline="0" dirty="0" err="1"/>
              <a:t>werd</a:t>
            </a:r>
            <a:r>
              <a:rPr lang="fr-FR" baseline="0" dirty="0"/>
              <a:t> </a:t>
            </a:r>
            <a:r>
              <a:rPr lang="fr-FR" baseline="0" dirty="0" err="1"/>
              <a:t>voor</a:t>
            </a:r>
            <a:r>
              <a:rPr lang="fr-FR" baseline="0" dirty="0"/>
              <a:t> </a:t>
            </a:r>
            <a:r>
              <a:rPr lang="fr-FR" baseline="0" dirty="0" err="1"/>
              <a:t>gekozen</a:t>
            </a:r>
            <a:r>
              <a:rPr lang="fr-FR" baseline="0" dirty="0"/>
              <a:t> om </a:t>
            </a:r>
            <a:r>
              <a:rPr lang="fr-FR" baseline="0" dirty="0" err="1"/>
              <a:t>naar</a:t>
            </a:r>
            <a:r>
              <a:rPr lang="fr-FR" baseline="0" dirty="0"/>
              <a:t> de </a:t>
            </a:r>
            <a:r>
              <a:rPr lang="fr-FR" baseline="0" dirty="0" err="1"/>
              <a:t>teokomst</a:t>
            </a:r>
            <a:r>
              <a:rPr lang="fr-FR" baseline="0" dirty="0"/>
              <a:t> te </a:t>
            </a:r>
            <a:r>
              <a:rPr lang="fr-FR" baseline="0" dirty="0" err="1"/>
              <a:t>kijken</a:t>
            </a:r>
            <a:r>
              <a:rPr lang="fr-FR" baseline="0" dirty="0"/>
              <a:t>. </a:t>
            </a:r>
            <a:r>
              <a:rPr lang="fr-FR" baseline="0" dirty="0" err="1"/>
              <a:t>Werknemers</a:t>
            </a:r>
            <a:r>
              <a:rPr lang="fr-FR" baseline="0" dirty="0"/>
              <a:t> die </a:t>
            </a:r>
            <a:r>
              <a:rPr lang="fr-FR" baseline="0" dirty="0" err="1"/>
              <a:t>meest</a:t>
            </a:r>
            <a:r>
              <a:rPr lang="fr-FR" baseline="0" dirty="0"/>
              <a:t> </a:t>
            </a:r>
            <a:r>
              <a:rPr lang="fr-FR" baseline="0" dirty="0" err="1"/>
              <a:t>achterop</a:t>
            </a:r>
            <a:r>
              <a:rPr lang="fr-FR" baseline="0" dirty="0"/>
              <a:t> </a:t>
            </a:r>
            <a:r>
              <a:rPr lang="fr-FR" baseline="0" dirty="0" err="1"/>
              <a:t>hinkten</a:t>
            </a:r>
            <a:r>
              <a:rPr lang="fr-FR" baseline="0" dirty="0"/>
              <a:t>, </a:t>
            </a:r>
            <a:r>
              <a:rPr lang="fr-FR" baseline="0" dirty="0" err="1"/>
              <a:t>krijgen</a:t>
            </a:r>
            <a:r>
              <a:rPr lang="fr-FR" baseline="0" dirty="0"/>
              <a:t> nu </a:t>
            </a:r>
            <a:r>
              <a:rPr lang="fr-FR" baseline="0" dirty="0" err="1"/>
              <a:t>ook</a:t>
            </a:r>
            <a:r>
              <a:rPr lang="fr-FR" baseline="0" dirty="0"/>
              <a:t> het </a:t>
            </a:r>
            <a:r>
              <a:rPr lang="fr-FR" baseline="0" dirty="0" err="1"/>
              <a:t>meest</a:t>
            </a:r>
            <a:r>
              <a:rPr lang="fr-FR" baseline="0" dirty="0"/>
              <a:t>. </a:t>
            </a:r>
            <a:r>
              <a:rPr lang="fr-FR" baseline="0" dirty="0" err="1"/>
              <a:t>Werknemers</a:t>
            </a:r>
            <a:r>
              <a:rPr lang="fr-FR" baseline="0" dirty="0"/>
              <a:t> die </a:t>
            </a:r>
            <a:r>
              <a:rPr lang="fr-FR" baseline="0" dirty="0" err="1"/>
              <a:t>vroeger</a:t>
            </a:r>
            <a:r>
              <a:rPr lang="fr-FR" baseline="0" dirty="0"/>
              <a:t> </a:t>
            </a:r>
            <a:r>
              <a:rPr lang="fr-FR" baseline="0" dirty="0" err="1"/>
              <a:t>ook</a:t>
            </a:r>
            <a:r>
              <a:rPr lang="fr-FR" baseline="0" dirty="0"/>
              <a:t> al « </a:t>
            </a:r>
            <a:r>
              <a:rPr lang="fr-FR" baseline="0" dirty="0" err="1"/>
              <a:t>goed</a:t>
            </a:r>
            <a:r>
              <a:rPr lang="fr-FR" baseline="0" dirty="0"/>
              <a:t> » </a:t>
            </a:r>
            <a:r>
              <a:rPr lang="fr-FR" baseline="0" dirty="0" err="1"/>
              <a:t>verloond</a:t>
            </a:r>
            <a:r>
              <a:rPr lang="fr-FR" baseline="0" dirty="0"/>
              <a:t> </a:t>
            </a:r>
            <a:r>
              <a:rPr lang="fr-FR" baseline="0" dirty="0" err="1"/>
              <a:t>werden</a:t>
            </a:r>
            <a:r>
              <a:rPr lang="fr-FR" baseline="0" dirty="0"/>
              <a:t>, </a:t>
            </a:r>
            <a:r>
              <a:rPr lang="fr-FR" baseline="0" dirty="0" err="1"/>
              <a:t>krijgen</a:t>
            </a:r>
            <a:r>
              <a:rPr lang="fr-FR" baseline="0" dirty="0"/>
              <a:t> in </a:t>
            </a:r>
            <a:r>
              <a:rPr lang="fr-FR" baseline="0" dirty="0" err="1"/>
              <a:t>he</a:t>
            </a:r>
            <a:r>
              <a:rPr lang="fr-FR" baseline="0" dirty="0"/>
              <a:t> </a:t>
            </a:r>
            <a:r>
              <a:rPr lang="fr-FR" baseline="0" dirty="0" err="1"/>
              <a:t>tIFIC</a:t>
            </a:r>
            <a:r>
              <a:rPr lang="fr-FR" baseline="0" dirty="0"/>
              <a:t> </a:t>
            </a:r>
            <a:r>
              <a:rPr lang="fr-FR" baseline="0" dirty="0" err="1"/>
              <a:t>systeem</a:t>
            </a:r>
            <a:r>
              <a:rPr lang="fr-FR" baseline="0" dirty="0"/>
              <a:t> </a:t>
            </a:r>
            <a:r>
              <a:rPr lang="fr-FR" baseline="0" dirty="0" err="1"/>
              <a:t>iets</a:t>
            </a:r>
            <a:r>
              <a:rPr lang="fr-FR" baseline="0" dirty="0"/>
              <a:t> </a:t>
            </a:r>
            <a:r>
              <a:rPr lang="fr-FR" baseline="0" dirty="0" err="1"/>
              <a:t>minder</a:t>
            </a:r>
            <a:r>
              <a:rPr lang="fr-FR" baseline="0" dirty="0"/>
              <a:t>, of </a:t>
            </a:r>
            <a:r>
              <a:rPr lang="fr-FR" baseline="0" dirty="0" err="1"/>
              <a:t>blijven</a:t>
            </a:r>
            <a:r>
              <a:rPr lang="fr-FR" baseline="0" dirty="0"/>
              <a:t> statu quo. </a:t>
            </a:r>
          </a:p>
          <a:p>
            <a:r>
              <a:rPr lang="fr-FR" baseline="0" dirty="0" err="1"/>
              <a:t>Bedoeling</a:t>
            </a:r>
            <a:r>
              <a:rPr lang="fr-FR" baseline="0" dirty="0"/>
              <a:t> </a:t>
            </a:r>
            <a:r>
              <a:rPr lang="fr-FR" baseline="0" dirty="0" err="1"/>
              <a:t>was</a:t>
            </a:r>
            <a:r>
              <a:rPr lang="fr-FR" baseline="0" dirty="0"/>
              <a:t> </a:t>
            </a:r>
            <a:r>
              <a:rPr lang="fr-FR" baseline="0" dirty="0" err="1"/>
              <a:t>echt</a:t>
            </a:r>
            <a:r>
              <a:rPr lang="fr-FR" baseline="0" dirty="0"/>
              <a:t> </a:t>
            </a:r>
            <a:r>
              <a:rPr lang="fr-FR" baseline="0" dirty="0" err="1"/>
              <a:t>coherent</a:t>
            </a:r>
            <a:r>
              <a:rPr lang="fr-FR" baseline="0" dirty="0"/>
              <a:t> model </a:t>
            </a:r>
            <a:r>
              <a:rPr lang="fr-FR" baseline="0" dirty="0" err="1"/>
              <a:t>gebaseerd</a:t>
            </a:r>
            <a:r>
              <a:rPr lang="fr-FR" baseline="0" dirty="0"/>
              <a:t> op </a:t>
            </a:r>
            <a:r>
              <a:rPr lang="fr-FR" baseline="0" dirty="0" err="1"/>
              <a:t>analytische</a:t>
            </a:r>
            <a:r>
              <a:rPr lang="fr-FR" baseline="0" dirty="0"/>
              <a:t> </a:t>
            </a:r>
            <a:r>
              <a:rPr lang="fr-FR" baseline="0" dirty="0" err="1"/>
              <a:t>calssificatie</a:t>
            </a:r>
            <a:r>
              <a:rPr lang="fr-FR" baseline="0" dirty="0"/>
              <a:t> </a:t>
            </a:r>
          </a:p>
          <a:p>
            <a:endParaRPr lang="fr-FR" baseline="0" dirty="0"/>
          </a:p>
          <a:p>
            <a:r>
              <a:rPr lang="fr-FR" dirty="0"/>
              <a:t>Fonctions clé: </a:t>
            </a:r>
            <a:r>
              <a:rPr lang="fr-FR" u="sng" dirty="0"/>
              <a:t>A1/14:</a:t>
            </a:r>
            <a:r>
              <a:rPr lang="fr-FR" u="sng" baseline="0" dirty="0"/>
              <a:t> environ 3% </a:t>
            </a:r>
            <a:r>
              <a:rPr lang="fr-FR" baseline="0" dirty="0"/>
              <a:t>sur la carrière; </a:t>
            </a:r>
            <a:r>
              <a:rPr lang="fr-FR" u="sng" baseline="0" dirty="0"/>
              <a:t>A2/14b: environ 6% </a:t>
            </a:r>
            <a:r>
              <a:rPr lang="fr-FR" baseline="0" dirty="0"/>
              <a:t>sur la carrière; idem infirmier en chef en 17. </a:t>
            </a:r>
            <a:r>
              <a:rPr lang="fr-FR" u="sng" baseline="0" dirty="0"/>
              <a:t>Technicien de surface, plus de 5% </a:t>
            </a:r>
            <a:r>
              <a:rPr lang="fr-FR" baseline="0" dirty="0"/>
              <a:t>sur la carrière.</a:t>
            </a:r>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12</a:t>
            </a:fld>
            <a:endParaRPr lang="nl-NL"/>
          </a:p>
        </p:txBody>
      </p:sp>
    </p:spTree>
    <p:extLst>
      <p:ext uri="{BB962C8B-B14F-4D97-AF65-F5344CB8AC3E}">
        <p14:creationId xmlns:p14="http://schemas.microsoft.com/office/powerpoint/2010/main" val="1619479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38C98FA9-988A-AD49-914B-95261FE0D7D8}" type="slidenum">
              <a:rPr lang="nl-NL" smtClean="0"/>
              <a:pPr/>
              <a:t>14</a:t>
            </a:fld>
            <a:endParaRPr lang="nl-NL"/>
          </a:p>
        </p:txBody>
      </p:sp>
    </p:spTree>
    <p:extLst>
      <p:ext uri="{BB962C8B-B14F-4D97-AF65-F5344CB8AC3E}">
        <p14:creationId xmlns:p14="http://schemas.microsoft.com/office/powerpoint/2010/main" val="293261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noProof="0" dirty="0"/>
              <a:t>Vergelijkend</a:t>
            </a:r>
            <a:r>
              <a:rPr lang="nl-BE" baseline="0" noProof="0" dirty="0"/>
              <a:t> = neemt de functie in zijn geheel – er zijn geen functiebeschrijvingen – functies worden niet gewogen maar gepositioneerd ten opzichte van elkaar door een vergelijking te maken dat subjectief en intuïtief verloopt. </a:t>
            </a:r>
          </a:p>
          <a:p>
            <a:r>
              <a:rPr lang="nl-BE" baseline="0" noProof="0" dirty="0"/>
              <a:t>Analytisch systeem gaat functies beschrijven en analyseren op basis van criteria die op voorhand werden vastgelegd. De functies worden gewogen en de finale score voor het geheel van de criteria. De functies worden vervolgens in categorieën onderverdeeld die overeenkomen met de scores. </a:t>
            </a:r>
            <a:endParaRPr lang="nl-BE" noProof="0" dirty="0"/>
          </a:p>
          <a:p>
            <a:pPr marL="139700" indent="0">
              <a:lnSpc>
                <a:spcPct val="107000"/>
              </a:lnSpc>
              <a:spcAft>
                <a:spcPts val="800"/>
              </a:spcAft>
              <a:buNone/>
            </a:pPr>
            <a:r>
              <a:rPr lang="nl-BE" sz="1200" dirty="0">
                <a:effectLst/>
                <a:latin typeface="Calibri" panose="020F0502020204030204" pitchFamily="34" charset="0"/>
                <a:ea typeface="Calibri" panose="020F0502020204030204" pitchFamily="34" charset="0"/>
                <a:cs typeface="Times New Roman" panose="02020603050405020304" pitchFamily="18" charset="0"/>
              </a:rPr>
              <a:t>Systematische manier: iedere functie wordt op dezelfde manier beschreven en aan dezelfde toetssteen afgetoetst. </a:t>
            </a:r>
          </a:p>
          <a:p>
            <a:pPr marL="139700" indent="0">
              <a:lnSpc>
                <a:spcPct val="107000"/>
              </a:lnSpc>
              <a:spcAft>
                <a:spcPts val="800"/>
              </a:spcAft>
              <a:buNone/>
            </a:pPr>
            <a:r>
              <a:rPr lang="nl-BE" sz="1200" dirty="0">
                <a:effectLst/>
                <a:latin typeface="Calibri" panose="020F0502020204030204" pitchFamily="34" charset="0"/>
                <a:ea typeface="Calibri" panose="020F0502020204030204" pitchFamily="34" charset="0"/>
                <a:cs typeface="Times New Roman" panose="02020603050405020304" pitchFamily="18" charset="0"/>
              </a:rPr>
              <a:t>De criteria zijn ook vooraf bepaald en vastgelegd.</a:t>
            </a:r>
            <a:r>
              <a:rPr lang="nl-BE"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nl-BE" sz="1200" dirty="0" err="1">
                <a:effectLst/>
                <a:latin typeface="Calibri" panose="020F0502020204030204" pitchFamily="34" charset="0"/>
                <a:ea typeface="Calibri" panose="020F0502020204030204" pitchFamily="34" charset="0"/>
                <a:cs typeface="Times New Roman" panose="02020603050405020304" pitchFamily="18" charset="0"/>
              </a:rPr>
              <a:t>Obv</a:t>
            </a:r>
            <a:r>
              <a:rPr lang="nl-BE" sz="1200" dirty="0">
                <a:effectLst/>
                <a:latin typeface="Calibri" panose="020F0502020204030204" pitchFamily="34" charset="0"/>
                <a:ea typeface="Calibri" panose="020F0502020204030204" pitchFamily="34" charset="0"/>
                <a:cs typeface="Times New Roman" panose="02020603050405020304" pitchFamily="18" charset="0"/>
              </a:rPr>
              <a:t> van die vooraf vastgelegde criteria kunnen we dan voor iedere functie de relatieve waarde bepalen. </a:t>
            </a:r>
            <a:endParaRPr lang="nl-BE" dirty="0"/>
          </a:p>
        </p:txBody>
      </p:sp>
      <p:sp>
        <p:nvSpPr>
          <p:cNvPr id="4" name="Tijdelijke aanduiding voor dianummer 3"/>
          <p:cNvSpPr>
            <a:spLocks noGrp="1"/>
          </p:cNvSpPr>
          <p:nvPr>
            <p:ph type="sldNum" sz="quarter" idx="10"/>
          </p:nvPr>
        </p:nvSpPr>
        <p:spPr/>
        <p:txBody>
          <a:bodyPr/>
          <a:lstStyle/>
          <a:p>
            <a:fld id="{38C98FA9-988A-AD49-914B-95261FE0D7D8}" type="slidenum">
              <a:rPr lang="nl-NL" smtClean="0"/>
              <a:pPr/>
              <a:t>15</a:t>
            </a:fld>
            <a:endParaRPr lang="nl-NL"/>
          </a:p>
        </p:txBody>
      </p:sp>
    </p:spTree>
    <p:extLst>
      <p:ext uri="{BB962C8B-B14F-4D97-AF65-F5344CB8AC3E}">
        <p14:creationId xmlns:p14="http://schemas.microsoft.com/office/powerpoint/2010/main" val="683397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5022356"/>
            <a:ext cx="5769645" cy="1141759"/>
          </a:xfrm>
          <a:prstGeom prst="rect">
            <a:avLst/>
          </a:prstGeom>
        </p:spPr>
        <p:txBody>
          <a:bodyPr anchor="ctr">
            <a:normAutofit/>
          </a:bodyPr>
          <a:lstStyle>
            <a:lvl1pPr marL="0" indent="0" algn="r">
              <a:buNone/>
              <a:defRPr sz="1900">
                <a:solidFill>
                  <a:srgbClr val="53494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Cliquez pour modifier le style des sous-titres du masque</a:t>
            </a:r>
            <a:endParaRPr lang="en-US" dirty="0"/>
          </a:p>
        </p:txBody>
      </p:sp>
      <p:sp>
        <p:nvSpPr>
          <p:cNvPr id="13" name="Title 12"/>
          <p:cNvSpPr>
            <a:spLocks noGrp="1"/>
          </p:cNvSpPr>
          <p:nvPr>
            <p:ph type="title"/>
          </p:nvPr>
        </p:nvSpPr>
        <p:spPr>
          <a:xfrm>
            <a:off x="190973" y="2052960"/>
            <a:ext cx="8626674" cy="1828800"/>
          </a:xfrm>
          <a:prstGeom prst="rect">
            <a:avLst/>
          </a:prstGeom>
        </p:spPr>
        <p:txBody>
          <a:bodyPr/>
          <a:lstStyle>
            <a:lvl1pPr algn="r">
              <a:defRPr sz="4200" b="1" i="0" cap="all" spc="150" baseline="0">
                <a:solidFill>
                  <a:srgbClr val="534949"/>
                </a:solidFill>
              </a:defRPr>
            </a:lvl1pPr>
          </a:lstStyle>
          <a:p>
            <a:r>
              <a:rPr lang="nl-BE"/>
              <a:t>Cliquez et modifiez le titre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392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18" name="Rectangle 8"/>
          <p:cNvSpPr/>
          <p:nvPr/>
        </p:nvSpPr>
        <p:spPr>
          <a:xfrm>
            <a:off x="152400" y="1644519"/>
            <a:ext cx="8831802" cy="5045476"/>
          </a:xfrm>
          <a:prstGeom prst="rect">
            <a:avLst/>
          </a:prstGeom>
          <a:solidFill>
            <a:srgbClr val="CD7C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0999" y="1719071"/>
            <a:ext cx="8407893" cy="4407408"/>
          </a:xfrm>
          <a:prstGeom prst="rect">
            <a:avLst/>
          </a:prstGeom>
        </p:spPr>
        <p:txBody>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en-US" dirty="0"/>
          </a:p>
        </p:txBody>
      </p:sp>
      <p:pic>
        <p:nvPicPr>
          <p:cNvPr id="13" name="Afbeelding 12" descr="la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393819"/>
            <a:ext cx="8814046" cy="136124"/>
          </a:xfrm>
          <a:prstGeom prst="rect">
            <a:avLst/>
          </a:prstGeom>
        </p:spPr>
      </p:pic>
      <p:sp>
        <p:nvSpPr>
          <p:cNvPr id="7" name="Title 5"/>
          <p:cNvSpPr>
            <a:spLocks noGrp="1"/>
          </p:cNvSpPr>
          <p:nvPr>
            <p:ph type="title"/>
          </p:nvPr>
        </p:nvSpPr>
        <p:spPr>
          <a:xfrm>
            <a:off x="381000" y="355847"/>
            <a:ext cx="8381260" cy="914065"/>
          </a:xfrm>
          <a:prstGeom prst="rect">
            <a:avLst/>
          </a:prstGeom>
          <a:ln>
            <a:noFill/>
          </a:ln>
        </p:spPr>
        <p:txBody>
          <a:bodyPr/>
          <a:lstStyle>
            <a:lvl1pPr>
              <a:defRPr>
                <a:solidFill>
                  <a:schemeClr val="bg1"/>
                </a:solidFill>
              </a:defRPr>
            </a:lvl1pPr>
          </a:lstStyle>
          <a:p>
            <a:r>
              <a:rPr lang="nl-BE"/>
              <a:t>Titelstijl van model bewerken</a:t>
            </a:r>
            <a:endParaRPr lang="en-US" dirty="0"/>
          </a:p>
        </p:txBody>
      </p:sp>
    </p:spTree>
    <p:extLst>
      <p:ext uri="{BB962C8B-B14F-4D97-AF65-F5344CB8AC3E}">
        <p14:creationId xmlns:p14="http://schemas.microsoft.com/office/powerpoint/2010/main" val="136071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8" name="Rectangle 8"/>
          <p:cNvSpPr/>
          <p:nvPr/>
        </p:nvSpPr>
        <p:spPr>
          <a:xfrm>
            <a:off x="152400" y="1644519"/>
            <a:ext cx="8831802" cy="5045476"/>
          </a:xfrm>
          <a:prstGeom prst="rect">
            <a:avLst/>
          </a:prstGeom>
          <a:solidFill>
            <a:srgbClr val="CD7C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0999" y="1719071"/>
            <a:ext cx="8407893" cy="4407408"/>
          </a:xfrm>
          <a:prstGeom prst="rect">
            <a:avLst/>
          </a:prstGeo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Title Placeholder 1"/>
          <p:cNvSpPr txBox="1">
            <a:spLocks/>
          </p:cNvSpPr>
          <p:nvPr/>
        </p:nvSpPr>
        <p:spPr>
          <a:xfrm>
            <a:off x="533400" y="345928"/>
            <a:ext cx="8381260" cy="914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nl-BE" dirty="0"/>
              <a:t>Titelstijl van model bewerken</a:t>
            </a:r>
            <a:endParaRPr lang="en-US" dirty="0"/>
          </a:p>
        </p:txBody>
      </p:sp>
      <p:pic>
        <p:nvPicPr>
          <p:cNvPr id="13" name="Afbeelding 12" descr="la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393819"/>
            <a:ext cx="8814046" cy="136124"/>
          </a:xfrm>
          <a:prstGeom prst="rect">
            <a:avLst/>
          </a:prstGeom>
        </p:spPr>
      </p:pic>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eeg">
    <p:spTree>
      <p:nvGrpSpPr>
        <p:cNvPr id="1" name=""/>
        <p:cNvGrpSpPr/>
        <p:nvPr/>
      </p:nvGrpSpPr>
      <p:grpSpPr>
        <a:xfrm>
          <a:off x="0" y="0"/>
          <a:ext cx="0" cy="0"/>
          <a:chOff x="0" y="0"/>
          <a:chExt cx="0" cy="0"/>
        </a:xfrm>
      </p:grpSpPr>
      <p:sp>
        <p:nvSpPr>
          <p:cNvPr id="11" name="Rectangle 7"/>
          <p:cNvSpPr/>
          <p:nvPr/>
        </p:nvSpPr>
        <p:spPr>
          <a:xfrm>
            <a:off x="152399" y="152400"/>
            <a:ext cx="8814047" cy="1346447"/>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7" descr="sterlogo.png"/>
          <p:cNvPicPr>
            <a:picLocks noChangeAspect="1"/>
          </p:cNvPicPr>
          <p:nvPr/>
        </p:nvPicPr>
        <p:blipFill>
          <a:blip r:embed="rId2" cstate="email">
            <a:extLst>
              <a:ext uri="{28A0092B-C50C-407E-A947-70E740481C1C}">
                <a14:useLocalDpi xmlns:a14="http://schemas.microsoft.com/office/drawing/2010/main" val="0"/>
              </a:ext>
            </a:extLst>
          </a:blip>
          <a:srcRect l="-452" r="667"/>
          <a:stretch>
            <a:fillRect/>
          </a:stretch>
        </p:blipFill>
        <p:spPr>
          <a:xfrm>
            <a:off x="4643438" y="2343150"/>
            <a:ext cx="4500562" cy="4525963"/>
          </a:xfrm>
          <a:prstGeom prst="rect">
            <a:avLst/>
          </a:prstGeom>
        </p:spPr>
      </p:pic>
      <p:pic>
        <p:nvPicPr>
          <p:cNvPr id="7" name="Tijdelijke aanduiding voor inhoud 7" descr="lat.jpg"/>
          <p:cNvPicPr>
            <a:picLocks noChangeAspect="1"/>
          </p:cNvPicPr>
          <p:nvPr/>
        </p:nvPicPr>
        <p:blipFill>
          <a:blip r:embed="rId3" cstate="email">
            <a:extLst>
              <a:ext uri="{28A0092B-C50C-407E-A947-70E740481C1C}">
                <a14:useLocalDpi xmlns:a14="http://schemas.microsoft.com/office/drawing/2010/main" val="0"/>
              </a:ext>
            </a:extLst>
          </a:blip>
          <a:srcRect t="5254" b="-8348"/>
          <a:stretch>
            <a:fillRect/>
          </a:stretch>
        </p:blipFill>
        <p:spPr bwMode="auto">
          <a:xfrm>
            <a:off x="0" y="6654800"/>
            <a:ext cx="9144000"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le 5"/>
          <p:cNvSpPr>
            <a:spLocks noGrp="1"/>
          </p:cNvSpPr>
          <p:nvPr>
            <p:ph type="title"/>
          </p:nvPr>
        </p:nvSpPr>
        <p:spPr>
          <a:xfrm>
            <a:off x="381000" y="355847"/>
            <a:ext cx="8381260" cy="914065"/>
          </a:xfrm>
          <a:prstGeom prst="rect">
            <a:avLst/>
          </a:prstGeom>
          <a:ln>
            <a:noFill/>
          </a:ln>
        </p:spPr>
        <p:txBody>
          <a:bodyPr/>
          <a:lstStyle>
            <a:lvl1pPr>
              <a:defRPr>
                <a:solidFill>
                  <a:schemeClr val="bg1"/>
                </a:solidFill>
              </a:defRPr>
            </a:lvl1pPr>
          </a:lstStyle>
          <a:p>
            <a:r>
              <a:rPr lang="nl-BE"/>
              <a:t>Cliquez et modifiez le titre</a:t>
            </a:r>
            <a:endParaRPr lang="en-US" dirty="0"/>
          </a:p>
        </p:txBody>
      </p:sp>
      <p:sp>
        <p:nvSpPr>
          <p:cNvPr id="9" name="Content Placeholder 2"/>
          <p:cNvSpPr>
            <a:spLocks noGrp="1"/>
          </p:cNvSpPr>
          <p:nvPr>
            <p:ph idx="1"/>
          </p:nvPr>
        </p:nvSpPr>
        <p:spPr>
          <a:xfrm>
            <a:off x="380999" y="1719071"/>
            <a:ext cx="8407893" cy="4407408"/>
          </a:xfrm>
          <a:prstGeom prst="rect">
            <a:avLst/>
          </a:prstGeom>
        </p:spPr>
        <p:txBody>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53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a:prstGeom prst="rect">
            <a:avLst/>
          </a:prstGeo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Cliquez pour modifier les styles du texte du masque</a:t>
            </a:r>
          </a:p>
        </p:txBody>
      </p:sp>
      <p:sp>
        <p:nvSpPr>
          <p:cNvPr id="12" name="Title 11"/>
          <p:cNvSpPr>
            <a:spLocks noGrp="1"/>
          </p:cNvSpPr>
          <p:nvPr>
            <p:ph type="title"/>
          </p:nvPr>
        </p:nvSpPr>
        <p:spPr>
          <a:xfrm>
            <a:off x="381000" y="2892277"/>
            <a:ext cx="6324600" cy="1645920"/>
          </a:xfrm>
          <a:prstGeom prst="rect">
            <a:avLst/>
          </a:prstGeom>
        </p:spPr>
        <p:txBody>
          <a:bodyPr/>
          <a:lstStyle>
            <a:lvl1pPr algn="r">
              <a:defRPr sz="4200" spc="150" baseline="0"/>
            </a:lvl1pPr>
          </a:lstStyle>
          <a:p>
            <a:r>
              <a:rPr lang="nl-BE"/>
              <a:t>Cliquez et modifiez le titre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9" name="Rectangle 8"/>
          <p:cNvSpPr/>
          <p:nvPr/>
        </p:nvSpPr>
        <p:spPr>
          <a:xfrm>
            <a:off x="152400" y="1644519"/>
            <a:ext cx="8831802" cy="5045476"/>
          </a:xfrm>
          <a:prstGeom prst="rect">
            <a:avLst/>
          </a:prstGeom>
          <a:solidFill>
            <a:srgbClr val="CD7C2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p>
            <a:pPr algn="ctr"/>
            <a:endParaRPr lang="en-US" dirty="0"/>
          </a:p>
        </p:txBody>
      </p:sp>
      <p:sp>
        <p:nvSpPr>
          <p:cNvPr id="6"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Placeholder 1"/>
          <p:cNvSpPr txBox="1">
            <a:spLocks/>
          </p:cNvSpPr>
          <p:nvPr/>
        </p:nvSpPr>
        <p:spPr>
          <a:xfrm>
            <a:off x="533400" y="345928"/>
            <a:ext cx="8381260" cy="9140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a:lstStyle>
          <a:p>
            <a:r>
              <a:rPr lang="nl-BE" dirty="0"/>
              <a:t>Titelstijl van model bewerken</a:t>
            </a:r>
            <a:endParaRPr lang="en-US" dirty="0"/>
          </a:p>
        </p:txBody>
      </p:sp>
      <p:sp>
        <p:nvSpPr>
          <p:cNvPr id="3" name="Content Placeholder 2"/>
          <p:cNvSpPr>
            <a:spLocks noGrp="1"/>
          </p:cNvSpPr>
          <p:nvPr>
            <p:ph sz="half" idx="1"/>
          </p:nvPr>
        </p:nvSpPr>
        <p:spPr>
          <a:xfrm>
            <a:off x="457200" y="1719072"/>
            <a:ext cx="4038600" cy="4407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Content Placeholder 3"/>
          <p:cNvSpPr>
            <a:spLocks noGrp="1"/>
          </p:cNvSpPr>
          <p:nvPr>
            <p:ph sz="half" idx="2"/>
          </p:nvPr>
        </p:nvSpPr>
        <p:spPr>
          <a:xfrm>
            <a:off x="4648200" y="1719072"/>
            <a:ext cx="4038600" cy="440740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pic>
        <p:nvPicPr>
          <p:cNvPr id="5" name="Afbeelding 4" descr="la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432011"/>
            <a:ext cx="8814046" cy="136124"/>
          </a:xfrm>
          <a:prstGeom prst="rect">
            <a:avLst/>
          </a:prstGeom>
        </p:spPr>
      </p:pic>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Tile + ondertitel">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152400"/>
            <a:ext cx="6705600" cy="6553200"/>
          </a:xfrm>
          <a:prstGeom prst="rect">
            <a:avLst/>
          </a:prstGeom>
          <a:solidFill>
            <a:srgbClr val="5349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
        <p:nvSpPr>
          <p:cNvPr id="4" name="Text Placeholder 3"/>
          <p:cNvSpPr>
            <a:spLocks noGrp="1"/>
          </p:cNvSpPr>
          <p:nvPr>
            <p:ph type="body" sz="half" idx="2"/>
          </p:nvPr>
        </p:nvSpPr>
        <p:spPr>
          <a:xfrm>
            <a:off x="7159752" y="2130552"/>
            <a:ext cx="1673352" cy="2816352"/>
          </a:xfrm>
          <a:prstGeom prst="rect">
            <a:avLst/>
          </a:prstGeo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1" name="Title 10"/>
          <p:cNvSpPr>
            <a:spLocks noGrp="1"/>
          </p:cNvSpPr>
          <p:nvPr>
            <p:ph type="title"/>
          </p:nvPr>
        </p:nvSpPr>
        <p:spPr>
          <a:xfrm>
            <a:off x="7159752" y="457200"/>
            <a:ext cx="1675660" cy="1673352"/>
          </a:xfrm>
          <a:prstGeom prst="rect">
            <a:avLst/>
          </a:prstGeom>
        </p:spPr>
        <p:txBody>
          <a:bodyPr anchor="b"/>
          <a:lstStyle>
            <a:lvl1pPr algn="l">
              <a:defRPr sz="2000" spc="150" baseline="0"/>
            </a:lvl1pPr>
          </a:lstStyle>
          <a:p>
            <a:r>
              <a:rPr lang="nl-BE"/>
              <a:t>Cliquez et modifiez le titre</a:t>
            </a:r>
            <a:endParaRPr lang="en-US"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Titel + ondertitel">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a:t>Faire glisser l'image vers l'espace réservé ou cliquer sur l'icône pour l'ajouter</a:t>
            </a:r>
            <a:endParaRPr lang="en-US" dirty="0"/>
          </a:p>
        </p:txBody>
      </p:sp>
      <p:sp>
        <p:nvSpPr>
          <p:cNvPr id="4" name="Text Placeholder 3"/>
          <p:cNvSpPr>
            <a:spLocks noGrp="1"/>
          </p:cNvSpPr>
          <p:nvPr>
            <p:ph type="body" sz="half" idx="2"/>
          </p:nvPr>
        </p:nvSpPr>
        <p:spPr>
          <a:xfrm>
            <a:off x="7162800" y="2133600"/>
            <a:ext cx="1676400" cy="2971800"/>
          </a:xfrm>
          <a:prstGeom prst="rect">
            <a:avLst/>
          </a:prstGeo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Cliquez pour modifier les styles du texte du masque</a:t>
            </a:r>
          </a:p>
        </p:txBody>
      </p:sp>
      <p:sp>
        <p:nvSpPr>
          <p:cNvPr id="10" name="Title 9"/>
          <p:cNvSpPr>
            <a:spLocks noGrp="1"/>
          </p:cNvSpPr>
          <p:nvPr>
            <p:ph type="title"/>
          </p:nvPr>
        </p:nvSpPr>
        <p:spPr>
          <a:xfrm>
            <a:off x="7162800" y="460248"/>
            <a:ext cx="1676400" cy="1673352"/>
          </a:xfrm>
          <a:prstGeom prst="rect">
            <a:avLst/>
          </a:prstGeom>
        </p:spPr>
        <p:txBody>
          <a:bodyPr anchor="b"/>
          <a:lstStyle>
            <a:lvl1pPr algn="l">
              <a:defRPr sz="2000" spc="150" baseline="0">
                <a:solidFill>
                  <a:srgbClr val="595959"/>
                </a:solidFill>
              </a:defRPr>
            </a:lvl1pPr>
          </a:lstStyle>
          <a:p>
            <a:r>
              <a:rPr lang="nl-BE"/>
              <a:t>Cliquez et modifiez le titre</a:t>
            </a:r>
            <a:endParaRPr lang="en-US" dirty="0"/>
          </a:p>
        </p:txBody>
      </p:sp>
    </p:spTree>
  </p:cSld>
  <p:clrMapOvr>
    <a:overrideClrMapping bg1="dk1" tx1="lt1" bg2="dk2" tx2="lt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Enkel grote titel">
    <p:spTree>
      <p:nvGrpSpPr>
        <p:cNvPr id="1" name=""/>
        <p:cNvGrpSpPr/>
        <p:nvPr/>
      </p:nvGrpSpPr>
      <p:grpSpPr>
        <a:xfrm>
          <a:off x="0" y="0"/>
          <a:ext cx="0" cy="0"/>
          <a:chOff x="0" y="0"/>
          <a:chExt cx="0" cy="0"/>
        </a:xfrm>
      </p:grpSpPr>
      <p:sp>
        <p:nvSpPr>
          <p:cNvPr id="5" name="Rectangle 7"/>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orient="vert"/>
          </p:nvPr>
        </p:nvSpPr>
        <p:spPr>
          <a:xfrm>
            <a:off x="7134046" y="355600"/>
            <a:ext cx="1736825" cy="6190726"/>
          </a:xfrm>
          <a:prstGeom prst="rect">
            <a:avLst/>
          </a:prstGeom>
        </p:spPr>
        <p:txBody>
          <a:bodyPr vert="vert"/>
          <a:lstStyle/>
          <a:p>
            <a:r>
              <a:rPr lang="nl-BE"/>
              <a:t>Cliquez et modifiez le titre</a:t>
            </a:r>
            <a:endParaRPr lang="nl-NL" dirty="0"/>
          </a:p>
        </p:txBody>
      </p:sp>
      <p:sp>
        <p:nvSpPr>
          <p:cNvPr id="6" name="Content Placeholder 2"/>
          <p:cNvSpPr>
            <a:spLocks noGrp="1"/>
          </p:cNvSpPr>
          <p:nvPr>
            <p:ph idx="1"/>
          </p:nvPr>
        </p:nvSpPr>
        <p:spPr>
          <a:xfrm>
            <a:off x="364173" y="672376"/>
            <a:ext cx="6433715" cy="563114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Tree>
    <p:extLst>
      <p:ext uri="{BB962C8B-B14F-4D97-AF65-F5344CB8AC3E}">
        <p14:creationId xmlns:p14="http://schemas.microsoft.com/office/powerpoint/2010/main" val="3277696852"/>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Grote titel + grijs">
    <p:spTree>
      <p:nvGrpSpPr>
        <p:cNvPr id="1" name=""/>
        <p:cNvGrpSpPr/>
        <p:nvPr/>
      </p:nvGrpSpPr>
      <p:grpSpPr>
        <a:xfrm>
          <a:off x="0" y="0"/>
          <a:ext cx="0" cy="0"/>
          <a:chOff x="0" y="0"/>
          <a:chExt cx="0" cy="0"/>
        </a:xfrm>
      </p:grpSpPr>
      <p:sp>
        <p:nvSpPr>
          <p:cNvPr id="4" name="Rectangle 7"/>
          <p:cNvSpPr/>
          <p:nvPr/>
        </p:nvSpPr>
        <p:spPr>
          <a:xfrm>
            <a:off x="7010400" y="150876"/>
            <a:ext cx="1981200" cy="6556248"/>
          </a:xfrm>
          <a:prstGeom prst="rect">
            <a:avLst/>
          </a:prstGeom>
          <a:solidFill>
            <a:srgbClr val="CD7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orient="vert"/>
          </p:nvPr>
        </p:nvSpPr>
        <p:spPr>
          <a:xfrm>
            <a:off x="7152722" y="355600"/>
            <a:ext cx="1736824" cy="6228080"/>
          </a:xfrm>
          <a:prstGeom prst="rect">
            <a:avLst/>
          </a:prstGeom>
        </p:spPr>
        <p:txBody>
          <a:bodyPr vert="eaVert"/>
          <a:lstStyle/>
          <a:p>
            <a:r>
              <a:rPr lang="nl-BE"/>
              <a:t>Cliquez et modifiez le titre</a:t>
            </a:r>
            <a:endParaRPr lang="nl-NL" dirty="0"/>
          </a:p>
        </p:txBody>
      </p:sp>
      <p:sp>
        <p:nvSpPr>
          <p:cNvPr id="3" name="Rectangle 8"/>
          <p:cNvSpPr/>
          <p:nvPr/>
        </p:nvSpPr>
        <p:spPr>
          <a:xfrm>
            <a:off x="152400" y="152400"/>
            <a:ext cx="6705600" cy="6553200"/>
          </a:xfrm>
          <a:prstGeom prst="rect">
            <a:avLst/>
          </a:prstGeom>
          <a:solidFill>
            <a:srgbClr val="5349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a:spLocks noGrp="1"/>
          </p:cNvSpPr>
          <p:nvPr>
            <p:ph idx="1"/>
          </p:nvPr>
        </p:nvSpPr>
        <p:spPr>
          <a:xfrm>
            <a:off x="609600" y="756423"/>
            <a:ext cx="5867400" cy="540149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en-US" dirty="0"/>
          </a:p>
        </p:txBody>
      </p:sp>
    </p:spTree>
    <p:extLst>
      <p:ext uri="{BB962C8B-B14F-4D97-AF65-F5344CB8AC3E}">
        <p14:creationId xmlns:p14="http://schemas.microsoft.com/office/powerpoint/2010/main" val="401271420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Afbeelding 6" descr="IF-IC_logo_transparant.png"/>
          <p:cNvPicPr>
            <a:picLocks noChangeAspect="1"/>
          </p:cNvPicPr>
          <p:nvPr/>
        </p:nvPicPr>
        <p:blipFill>
          <a:blip r:embed="rId13"/>
          <a:stretch>
            <a:fillRect/>
          </a:stretch>
        </p:blipFill>
        <p:spPr>
          <a:xfrm>
            <a:off x="7640963" y="6051505"/>
            <a:ext cx="1283726" cy="647700"/>
          </a:xfrm>
          <a:prstGeom prst="rect">
            <a:avLst/>
          </a:prstGeom>
        </p:spPr>
      </p:pic>
      <p:sp>
        <p:nvSpPr>
          <p:cNvPr id="12"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a:p>
            <a:pPr lvl="4"/>
            <a:r>
              <a:rPr lang="nl-BE" dirty="0"/>
              <a:t>Vijfde niveau</a:t>
            </a:r>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9" r:id="rId11"/>
  </p:sldLayoutIdLst>
  <p:hf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www.if-ic.org/fr/secteurs-concernes/soins-de-sante-prives-federaux-cp-330/document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1" y="2723986"/>
            <a:ext cx="8474746" cy="1488910"/>
          </a:xfrm>
        </p:spPr>
        <p:txBody>
          <a:bodyPr anchor="ctr"/>
          <a:lstStyle/>
          <a:p>
            <a:pPr algn="ctr"/>
            <a:br>
              <a:rPr lang="fr-CA" sz="3200" dirty="0"/>
            </a:br>
            <a:br>
              <a:rPr lang="fr-CA" sz="3200" dirty="0"/>
            </a:br>
            <a:br>
              <a:rPr lang="fr-CA" sz="3200" dirty="0"/>
            </a:br>
            <a:br>
              <a:rPr lang="fr-CA" sz="3200" dirty="0"/>
            </a:br>
            <a:r>
              <a:rPr lang="fr-CA" sz="4400" dirty="0" err="1"/>
              <a:t>WebinaIre</a:t>
            </a:r>
            <a:r>
              <a:rPr lang="fr-CA" sz="4400" dirty="0"/>
              <a:t> UGIB/AUVB/AKVB</a:t>
            </a:r>
            <a:br>
              <a:rPr lang="fr-CA" sz="4400" dirty="0"/>
            </a:br>
            <a:r>
              <a:rPr lang="fr-CA" sz="4400" dirty="0"/>
              <a:t>Déploiement IFIC 100% </a:t>
            </a:r>
            <a:br>
              <a:rPr lang="fr-CA" sz="2600" b="0" dirty="0"/>
            </a:br>
            <a:br>
              <a:rPr lang="fr-CA" sz="2600" dirty="0"/>
            </a:br>
            <a:br>
              <a:rPr lang="fr-CA" sz="2600" dirty="0"/>
            </a:br>
            <a:br>
              <a:rPr lang="fr-CA" sz="2600" dirty="0"/>
            </a:br>
            <a:br>
              <a:rPr lang="fr-CA" sz="2600" dirty="0"/>
            </a:br>
            <a:br>
              <a:rPr lang="fr-CA" sz="2600" dirty="0"/>
            </a:br>
            <a:r>
              <a:rPr lang="fr-CA" sz="2800" dirty="0"/>
              <a:t>– IFIC –</a:t>
            </a:r>
            <a:br>
              <a:rPr lang="fr-CA" sz="2800" dirty="0"/>
            </a:br>
            <a:br>
              <a:rPr lang="fr-CA" sz="2600" dirty="0"/>
            </a:br>
            <a:endParaRPr lang="fr-CA" sz="2400" b="0" dirty="0"/>
          </a:p>
        </p:txBody>
      </p:sp>
      <p:sp>
        <p:nvSpPr>
          <p:cNvPr id="5" name="Tekstvak 4"/>
          <p:cNvSpPr txBox="1"/>
          <p:nvPr/>
        </p:nvSpPr>
        <p:spPr>
          <a:xfrm>
            <a:off x="342901" y="3153123"/>
            <a:ext cx="8474746" cy="830997"/>
          </a:xfrm>
          <a:prstGeom prst="rect">
            <a:avLst/>
          </a:prstGeom>
          <a:noFill/>
        </p:spPr>
        <p:txBody>
          <a:bodyPr wrap="square" rtlCol="0">
            <a:spAutoFit/>
          </a:bodyPr>
          <a:lstStyle/>
          <a:p>
            <a:pPr algn="ctr"/>
            <a:endParaRPr lang="nl-BE" sz="2400" cap="all" spc="150" dirty="0">
              <a:solidFill>
                <a:srgbClr val="534949"/>
              </a:solidFill>
              <a:latin typeface="+mj-lt"/>
              <a:ea typeface="+mj-ea"/>
              <a:cs typeface="+mj-cs"/>
            </a:endParaRPr>
          </a:p>
          <a:p>
            <a:pPr algn="ctr"/>
            <a:r>
              <a:rPr lang="nl-BE" sz="2400" cap="all" spc="150" dirty="0" err="1">
                <a:solidFill>
                  <a:srgbClr val="534949"/>
                </a:solidFill>
                <a:latin typeface="+mj-lt"/>
                <a:ea typeface="+mj-ea"/>
                <a:cs typeface="+mj-cs"/>
              </a:rPr>
              <a:t>JuIN</a:t>
            </a:r>
            <a:r>
              <a:rPr lang="nl-BE" sz="2400" cap="all" spc="150" dirty="0">
                <a:solidFill>
                  <a:srgbClr val="534949"/>
                </a:solidFill>
                <a:latin typeface="+mj-lt"/>
                <a:ea typeface="+mj-ea"/>
                <a:cs typeface="+mj-cs"/>
              </a:rPr>
              <a:t> 2021</a:t>
            </a:r>
          </a:p>
        </p:txBody>
      </p:sp>
    </p:spTree>
    <p:extLst>
      <p:ext uri="{BB962C8B-B14F-4D97-AF65-F5344CB8AC3E}">
        <p14:creationId xmlns:p14="http://schemas.microsoft.com/office/powerpoint/2010/main" val="2434684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nouveau modèle salarial :</a:t>
            </a:r>
            <a:br>
              <a:rPr lang="fr-FR" dirty="0"/>
            </a:br>
            <a:r>
              <a:rPr lang="fr-FR" dirty="0"/>
              <a:t>principes de base</a:t>
            </a:r>
            <a:endParaRPr lang="fr-BE" dirty="0"/>
          </a:p>
        </p:txBody>
      </p:sp>
      <p:sp>
        <p:nvSpPr>
          <p:cNvPr id="3" name="Espace réservé du contenu 2"/>
          <p:cNvSpPr>
            <a:spLocks noGrp="1"/>
          </p:cNvSpPr>
          <p:nvPr>
            <p:ph idx="1"/>
          </p:nvPr>
        </p:nvSpPr>
        <p:spPr>
          <a:xfrm>
            <a:off x="126999" y="1719070"/>
            <a:ext cx="1892301" cy="4656329"/>
          </a:xfrm>
        </p:spPr>
        <p:txBody>
          <a:bodyPr>
            <a:normAutofit fontScale="92500"/>
          </a:bodyPr>
          <a:lstStyle/>
          <a:p>
            <a:pPr>
              <a:spcBef>
                <a:spcPts val="600"/>
              </a:spcBef>
              <a:spcAft>
                <a:spcPts val="600"/>
              </a:spcAft>
            </a:pPr>
            <a:r>
              <a:rPr lang="fr-FR" sz="1800" dirty="0">
                <a:solidFill>
                  <a:schemeClr val="tx1">
                    <a:lumMod val="65000"/>
                    <a:lumOff val="35000"/>
                  </a:schemeClr>
                </a:solidFill>
              </a:rPr>
              <a:t>Carrière complète (45 ans): +3%</a:t>
            </a:r>
          </a:p>
          <a:p>
            <a:pPr>
              <a:spcBef>
                <a:spcPts val="600"/>
              </a:spcBef>
              <a:spcAft>
                <a:spcPts val="600"/>
              </a:spcAft>
            </a:pPr>
            <a:r>
              <a:rPr lang="fr-FR" sz="1800" dirty="0">
                <a:solidFill>
                  <a:schemeClr val="tx1">
                    <a:lumMod val="65000"/>
                    <a:lumOff val="35000"/>
                  </a:schemeClr>
                </a:solidFill>
              </a:rPr>
              <a:t>15 premières années de carrière: +10%</a:t>
            </a:r>
          </a:p>
          <a:p>
            <a:pPr>
              <a:spcBef>
                <a:spcPts val="600"/>
              </a:spcBef>
              <a:spcAft>
                <a:spcPts val="600"/>
              </a:spcAft>
            </a:pPr>
            <a:r>
              <a:rPr lang="fr-FR" sz="1800" dirty="0">
                <a:solidFill>
                  <a:schemeClr val="tx1">
                    <a:lumMod val="65000"/>
                    <a:lumOff val="35000"/>
                  </a:schemeClr>
                </a:solidFill>
              </a:rPr>
              <a:t>Salaire mensuel brut (0 année):    + 280€</a:t>
            </a:r>
          </a:p>
          <a:p>
            <a:pPr>
              <a:spcBef>
                <a:spcPts val="600"/>
              </a:spcBef>
              <a:spcAft>
                <a:spcPts val="600"/>
              </a:spcAft>
            </a:pPr>
            <a:r>
              <a:rPr lang="fr-FR" sz="1800" dirty="0">
                <a:solidFill>
                  <a:schemeClr val="tx1">
                    <a:lumMod val="65000"/>
                    <a:lumOff val="35000"/>
                  </a:schemeClr>
                </a:solidFill>
              </a:rPr>
              <a:t>Salaire mensuel brut (45 années): + 44€</a:t>
            </a:r>
            <a:endParaRPr lang="fr-BE" sz="1800" dirty="0">
              <a:solidFill>
                <a:schemeClr val="tx1">
                  <a:lumMod val="65000"/>
                  <a:lumOff val="35000"/>
                </a:schemeClr>
              </a:solidFill>
            </a:endParaRPr>
          </a:p>
        </p:txBody>
      </p:sp>
      <p:pic>
        <p:nvPicPr>
          <p:cNvPr id="4" name="Image 3"/>
          <p:cNvPicPr>
            <a:picLocks noChangeAspect="1"/>
          </p:cNvPicPr>
          <p:nvPr/>
        </p:nvPicPr>
        <p:blipFill>
          <a:blip r:embed="rId2"/>
          <a:stretch>
            <a:fillRect/>
          </a:stretch>
        </p:blipFill>
        <p:spPr>
          <a:xfrm>
            <a:off x="2019300" y="1719070"/>
            <a:ext cx="7117760" cy="4796030"/>
          </a:xfrm>
          <a:prstGeom prst="rect">
            <a:avLst/>
          </a:prstGeom>
        </p:spPr>
      </p:pic>
    </p:spTree>
    <p:extLst>
      <p:ext uri="{BB962C8B-B14F-4D97-AF65-F5344CB8AC3E}">
        <p14:creationId xmlns:p14="http://schemas.microsoft.com/office/powerpoint/2010/main" val="188960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nouveau modèle salarial : principes de base</a:t>
            </a:r>
            <a:endParaRPr lang="fr-BE" dirty="0"/>
          </a:p>
        </p:txBody>
      </p:sp>
      <p:sp>
        <p:nvSpPr>
          <p:cNvPr id="3" name="Espace réservé du contenu 2"/>
          <p:cNvSpPr>
            <a:spLocks noGrp="1"/>
          </p:cNvSpPr>
          <p:nvPr>
            <p:ph idx="1"/>
          </p:nvPr>
        </p:nvSpPr>
        <p:spPr>
          <a:xfrm>
            <a:off x="150125" y="1719071"/>
            <a:ext cx="8802806" cy="4407408"/>
          </a:xfrm>
        </p:spPr>
        <p:txBody>
          <a:bodyPr>
            <a:normAutofit/>
          </a:bodyPr>
          <a:lstStyle/>
          <a:p>
            <a:pPr algn="just"/>
            <a:r>
              <a:rPr lang="fr-FR" dirty="0"/>
              <a:t>L'IFIC ne produit pas une augmentation salariale similaire pour tous les (sous-)groupes. Il ne peut en être autrement lors de l'introduction d'un tout nouveau système salarial qui améliore et rectifie d’anciennes </a:t>
            </a:r>
            <a:r>
              <a:rPr lang="fr-BE" dirty="0"/>
              <a:t>incohérences.</a:t>
            </a:r>
          </a:p>
          <a:p>
            <a:pPr algn="just"/>
            <a:endParaRPr lang="nl-NL" dirty="0"/>
          </a:p>
          <a:p>
            <a:pPr algn="just">
              <a:spcBef>
                <a:spcPts val="600"/>
              </a:spcBef>
              <a:spcAft>
                <a:spcPts val="600"/>
              </a:spcAft>
            </a:pPr>
            <a:r>
              <a:rPr lang="fr-FR" dirty="0"/>
              <a:t>Lors du déploiement de l’IFIC, </a:t>
            </a:r>
            <a:r>
              <a:rPr lang="fr-FR" u="sng" dirty="0"/>
              <a:t>aucun travailleur ne subit de perte salariale.</a:t>
            </a:r>
          </a:p>
          <a:p>
            <a:pPr algn="just">
              <a:spcBef>
                <a:spcPts val="600"/>
              </a:spcBef>
              <a:spcAft>
                <a:spcPts val="600"/>
              </a:spcAft>
            </a:pPr>
            <a:endParaRPr lang="nl-NL" u="sng" dirty="0"/>
          </a:p>
          <a:p>
            <a:pPr algn="just"/>
            <a:r>
              <a:rPr lang="fr-FR" dirty="0"/>
              <a:t>L’éventuelle augmentation salariale liée au barème IFIC dépend de l’ancienneté et de la situation personnelle (fonction, barème de départ, </a:t>
            </a:r>
            <a:r>
              <a:rPr lang="fr-FR" dirty="0" err="1"/>
              <a:t>etc</a:t>
            </a:r>
            <a:r>
              <a:rPr lang="fr-FR" dirty="0"/>
              <a:t>).</a:t>
            </a:r>
            <a:endParaRPr lang="fr-BE" dirty="0"/>
          </a:p>
        </p:txBody>
      </p:sp>
    </p:spTree>
    <p:extLst>
      <p:ext uri="{BB962C8B-B14F-4D97-AF65-F5344CB8AC3E}">
        <p14:creationId xmlns:p14="http://schemas.microsoft.com/office/powerpoint/2010/main" val="9756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06232"/>
            <a:ext cx="8381260" cy="914065"/>
          </a:xfrm>
        </p:spPr>
        <p:txBody>
          <a:bodyPr/>
          <a:lstStyle/>
          <a:p>
            <a:pPr>
              <a:lnSpc>
                <a:spcPct val="107000"/>
              </a:lnSpc>
              <a:spcAft>
                <a:spcPts val="800"/>
              </a:spcAft>
            </a:pPr>
            <a:r>
              <a:rPr lang="fr-FR" dirty="0"/>
              <a:t>Le nouveau modèle salarial : principes de base</a:t>
            </a:r>
            <a:endParaRPr lang="nl-BE" b="1" u="sng" dirty="0"/>
          </a:p>
        </p:txBody>
      </p:sp>
      <p:sp>
        <p:nvSpPr>
          <p:cNvPr id="6" name="Tijdelijke aanduiding voor inhoud 3"/>
          <p:cNvSpPr txBox="1">
            <a:spLocks/>
          </p:cNvSpPr>
          <p:nvPr/>
        </p:nvSpPr>
        <p:spPr>
          <a:xfrm>
            <a:off x="380999" y="1738860"/>
            <a:ext cx="8407893" cy="4736892"/>
          </a:xfrm>
          <a:prstGeom prst="rect">
            <a:avLst/>
          </a:prstGeom>
        </p:spPr>
        <p:txBody>
          <a:bodyPr vert="horz" lIns="91440" tIns="45720" rIns="91440" bIns="45720" rtlCol="0">
            <a:normAutofit fontScale="70000" lnSpcReduction="20000"/>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fr-FR" sz="2800" dirty="0"/>
              <a:t> </a:t>
            </a:r>
            <a:r>
              <a:rPr lang="fr-FR" sz="2800" u="sng" dirty="0"/>
              <a:t>Simplifier</a:t>
            </a:r>
            <a:r>
              <a:rPr lang="fr-FR" sz="2800" dirty="0"/>
              <a:t> la structure des barèmes</a:t>
            </a:r>
          </a:p>
          <a:p>
            <a:pPr algn="just"/>
            <a:endParaRPr lang="fr-FR" sz="2800" dirty="0"/>
          </a:p>
          <a:p>
            <a:pPr algn="just"/>
            <a:r>
              <a:rPr lang="fr-FR" sz="2800" dirty="0"/>
              <a:t> </a:t>
            </a:r>
            <a:r>
              <a:rPr lang="fr-FR" sz="2800" u="sng" dirty="0"/>
              <a:t>Harmoniser </a:t>
            </a:r>
            <a:r>
              <a:rPr lang="fr-FR" sz="2800" dirty="0"/>
              <a:t>: progression annuelle pour tous les barèmes sur 35 ans</a:t>
            </a:r>
          </a:p>
          <a:p>
            <a:pPr algn="just"/>
            <a:endParaRPr lang="fr-FR" sz="2800" dirty="0"/>
          </a:p>
          <a:p>
            <a:pPr algn="just"/>
            <a:r>
              <a:rPr lang="fr-FR" sz="2800" dirty="0"/>
              <a:t> </a:t>
            </a:r>
            <a:r>
              <a:rPr lang="fr-FR" sz="2800" u="sng" dirty="0"/>
              <a:t>Revalorisation</a:t>
            </a:r>
            <a:r>
              <a:rPr lang="fr-FR" sz="2800" dirty="0"/>
              <a:t> d’une série de fonctions “clés”</a:t>
            </a:r>
          </a:p>
          <a:p>
            <a:pPr algn="just"/>
            <a:endParaRPr lang="fr-FR" sz="2800" dirty="0"/>
          </a:p>
          <a:p>
            <a:pPr algn="just"/>
            <a:r>
              <a:rPr lang="fr-FR" sz="2800" dirty="0">
                <a:solidFill>
                  <a:schemeClr val="tx1">
                    <a:lumMod val="65000"/>
                    <a:lumOff val="35000"/>
                  </a:schemeClr>
                </a:solidFill>
              </a:rPr>
              <a:t>Modèle avantageux pour plus de 80% des travailleurs en service (AUCUN travailleur n’y perd)</a:t>
            </a:r>
          </a:p>
          <a:p>
            <a:pPr algn="just"/>
            <a:endParaRPr lang="fr-FR" sz="2800" dirty="0"/>
          </a:p>
          <a:p>
            <a:pPr algn="just"/>
            <a:r>
              <a:rPr lang="fr-FR" sz="2800" dirty="0"/>
              <a:t>Outil pour l’harmonisation entre les secteurs publics et privés, et entre les secteurs de soins fédéraux et régionalisés</a:t>
            </a:r>
          </a:p>
          <a:p>
            <a:pPr algn="just"/>
            <a:endParaRPr lang="fr-FR" sz="2800" dirty="0">
              <a:solidFill>
                <a:srgbClr val="0070C0"/>
              </a:solidFill>
            </a:endParaRPr>
          </a:p>
          <a:p>
            <a:pPr algn="just"/>
            <a:r>
              <a:rPr lang="fr-FR" sz="2800" dirty="0">
                <a:solidFill>
                  <a:schemeClr val="tx1">
                    <a:lumMod val="65000"/>
                    <a:lumOff val="35000"/>
                  </a:schemeClr>
                </a:solidFill>
              </a:rPr>
              <a:t>Coût global pour les secteurs fédéraux de soins de santé : </a:t>
            </a:r>
            <a:r>
              <a:rPr lang="fr-FR" sz="2800" u="sng" dirty="0">
                <a:solidFill>
                  <a:schemeClr val="tx1">
                    <a:lumMod val="65000"/>
                    <a:lumOff val="35000"/>
                  </a:schemeClr>
                </a:solidFill>
              </a:rPr>
              <a:t>augmentation de 6% </a:t>
            </a:r>
            <a:r>
              <a:rPr lang="fr-FR" sz="2800" dirty="0">
                <a:solidFill>
                  <a:schemeClr val="tx1">
                    <a:lumMod val="65000"/>
                    <a:lumOff val="35000"/>
                  </a:schemeClr>
                </a:solidFill>
              </a:rPr>
              <a:t> de la masse salariale (+/-450 millions d’euros pour les secteurs fédéraux privés)</a:t>
            </a:r>
          </a:p>
          <a:p>
            <a:pPr algn="just"/>
            <a:endParaRPr lang="fr-FR" dirty="0"/>
          </a:p>
        </p:txBody>
      </p:sp>
    </p:spTree>
    <p:extLst>
      <p:ext uri="{BB962C8B-B14F-4D97-AF65-F5344CB8AC3E}">
        <p14:creationId xmlns:p14="http://schemas.microsoft.com/office/powerpoint/2010/main" val="1029779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fr-BE" sz="3600" b="1" dirty="0"/>
              <a:t>Raisons de sa création et développement</a:t>
            </a:r>
          </a:p>
        </p:txBody>
      </p:sp>
      <p:sp>
        <p:nvSpPr>
          <p:cNvPr id="3" name="Titel 2"/>
          <p:cNvSpPr>
            <a:spLocks noGrp="1"/>
          </p:cNvSpPr>
          <p:nvPr>
            <p:ph type="title"/>
          </p:nvPr>
        </p:nvSpPr>
        <p:spPr/>
        <p:txBody>
          <a:bodyPr/>
          <a:lstStyle/>
          <a:p>
            <a:r>
              <a:rPr lang="fr-BE" sz="4800" dirty="0"/>
              <a:t>La classification de fonctions IFIC</a:t>
            </a:r>
          </a:p>
        </p:txBody>
      </p:sp>
    </p:spTree>
    <p:extLst>
      <p:ext uri="{BB962C8B-B14F-4D97-AF65-F5344CB8AC3E}">
        <p14:creationId xmlns:p14="http://schemas.microsoft.com/office/powerpoint/2010/main" val="221595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34168"/>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Pourquoi une nouvelle classification de fonctions ?</a:t>
            </a:r>
            <a:endParaRPr lang="nl-BE" b="1" u="sng" dirty="0"/>
          </a:p>
        </p:txBody>
      </p:sp>
      <p:sp>
        <p:nvSpPr>
          <p:cNvPr id="6" name="Tijdelijke aanduiding voor inhoud 3"/>
          <p:cNvSpPr txBox="1">
            <a:spLocks/>
          </p:cNvSpPr>
          <p:nvPr/>
        </p:nvSpPr>
        <p:spPr>
          <a:xfrm>
            <a:off x="354366" y="1854096"/>
            <a:ext cx="8407893" cy="244579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just"/>
            <a:r>
              <a:rPr lang="fr-BE" sz="2400" dirty="0">
                <a:solidFill>
                  <a:schemeClr val="tx1">
                    <a:lumMod val="65000"/>
                    <a:lumOff val="35000"/>
                  </a:schemeClr>
                </a:solidFill>
              </a:rPr>
              <a:t>Nouvelle classification </a:t>
            </a:r>
            <a:r>
              <a:rPr lang="fr-BE" sz="2400" u="sng" dirty="0">
                <a:solidFill>
                  <a:schemeClr val="tx1">
                    <a:lumMod val="65000"/>
                    <a:lumOff val="35000"/>
                  </a:schemeClr>
                </a:solidFill>
              </a:rPr>
              <a:t>adaptée au secteur</a:t>
            </a:r>
            <a:r>
              <a:rPr lang="fr-BE" sz="2400" dirty="0">
                <a:solidFill>
                  <a:schemeClr val="tx1">
                    <a:lumMod val="65000"/>
                    <a:lumOff val="35000"/>
                  </a:schemeClr>
                </a:solidFill>
              </a:rPr>
              <a:t>, élaborée et testée sur le terrain, validée de manière paritaire</a:t>
            </a:r>
          </a:p>
          <a:p>
            <a:pPr algn="just"/>
            <a:endParaRPr lang="fr-BE" sz="2400" dirty="0">
              <a:solidFill>
                <a:schemeClr val="tx1">
                  <a:lumMod val="65000"/>
                  <a:lumOff val="35000"/>
                </a:schemeClr>
              </a:solidFill>
            </a:endParaRPr>
          </a:p>
          <a:p>
            <a:pPr algn="just"/>
            <a:r>
              <a:rPr lang="fr-BE" sz="2400" u="sng" dirty="0">
                <a:solidFill>
                  <a:schemeClr val="tx1">
                    <a:lumMod val="65000"/>
                    <a:lumOff val="35000"/>
                  </a:schemeClr>
                </a:solidFill>
              </a:rPr>
              <a:t>Contenu évolutif </a:t>
            </a:r>
            <a:r>
              <a:rPr lang="fr-BE" sz="2400" dirty="0">
                <a:solidFill>
                  <a:schemeClr val="tx1">
                    <a:lumMod val="65000"/>
                    <a:lumOff val="35000"/>
                  </a:schemeClr>
                </a:solidFill>
              </a:rPr>
              <a:t>et procédure d’entretien prévue</a:t>
            </a:r>
          </a:p>
          <a:p>
            <a:pPr marL="45720" indent="0" algn="just">
              <a:buNone/>
            </a:pPr>
            <a:endParaRPr lang="fr-BE" sz="2400" dirty="0">
              <a:solidFill>
                <a:schemeClr val="tx1">
                  <a:lumMod val="65000"/>
                  <a:lumOff val="35000"/>
                </a:schemeClr>
              </a:solidFill>
            </a:endParaRPr>
          </a:p>
          <a:p>
            <a:pPr algn="just"/>
            <a:r>
              <a:rPr lang="fr-BE" sz="2400" dirty="0">
                <a:solidFill>
                  <a:schemeClr val="tx1">
                    <a:lumMod val="65000"/>
                    <a:lumOff val="35000"/>
                  </a:schemeClr>
                </a:solidFill>
              </a:rPr>
              <a:t>Nouveau modèle, pas uniquement basé sur les diplômes : </a:t>
            </a:r>
            <a:r>
              <a:rPr lang="fr-BE" sz="2400" u="sng" dirty="0">
                <a:solidFill>
                  <a:schemeClr val="tx1">
                    <a:lumMod val="65000"/>
                    <a:lumOff val="35000"/>
                  </a:schemeClr>
                </a:solidFill>
              </a:rPr>
              <a:t>le contenu et le poids </a:t>
            </a:r>
            <a:r>
              <a:rPr lang="fr-BE" sz="2400" dirty="0">
                <a:solidFill>
                  <a:schemeClr val="tx1">
                    <a:lumMod val="65000"/>
                    <a:lumOff val="35000"/>
                  </a:schemeClr>
                </a:solidFill>
              </a:rPr>
              <a:t>(valeur) de la fonction sont au cœur du modèle (“A travail égal, salaire égal”)</a:t>
            </a:r>
          </a:p>
        </p:txBody>
      </p:sp>
    </p:spTree>
    <p:extLst>
      <p:ext uri="{BB962C8B-B14F-4D97-AF65-F5344CB8AC3E}">
        <p14:creationId xmlns:p14="http://schemas.microsoft.com/office/powerpoint/2010/main" val="115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BE" dirty="0">
                <a:latin typeface="Calibri" panose="020F0502020204030204" pitchFamily="34" charset="0"/>
                <a:ea typeface="Calibri" panose="020F0502020204030204" pitchFamily="34" charset="0"/>
                <a:cs typeface="Times New Roman" panose="02020603050405020304" pitchFamily="18" charset="0"/>
              </a:rPr>
              <a:t>Qu’est ce qu’une classification de fonctions analytique ? </a:t>
            </a:r>
            <a:endParaRPr lang="nl-BE" dirty="0"/>
          </a:p>
        </p:txBody>
      </p:sp>
      <p:graphicFrame>
        <p:nvGraphicFramePr>
          <p:cNvPr id="4" name="Diagramme 1"/>
          <p:cNvGraphicFramePr>
            <a:graphicFrameLocks noGrp="1"/>
          </p:cNvGraphicFramePr>
          <p:nvPr>
            <p:ph idx="1"/>
            <p:extLst>
              <p:ext uri="{D42A27DB-BD31-4B8C-83A1-F6EECF244321}">
                <p14:modId xmlns:p14="http://schemas.microsoft.com/office/powerpoint/2010/main" val="3456341801"/>
              </p:ext>
            </p:extLst>
          </p:nvPr>
        </p:nvGraphicFramePr>
        <p:xfrm>
          <a:off x="532263" y="2477729"/>
          <a:ext cx="7751090" cy="265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Google Shape;201;p20"/>
          <p:cNvSpPr txBox="1">
            <a:spLocks/>
          </p:cNvSpPr>
          <p:nvPr/>
        </p:nvSpPr>
        <p:spPr>
          <a:xfrm>
            <a:off x="3988441" y="3335944"/>
            <a:ext cx="1006695" cy="938279"/>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9pPr>
          </a:lstStyle>
          <a:p>
            <a:r>
              <a:rPr lang="fr-FR" sz="7200" b="0" dirty="0">
                <a:solidFill>
                  <a:schemeClr val="tx1">
                    <a:lumMod val="50000"/>
                    <a:lumOff val="50000"/>
                  </a:schemeClr>
                </a:solidFill>
                <a:latin typeface="Calibri" panose="020F0502020204030204" pitchFamily="34" charset="0"/>
                <a:cs typeface="Calibri" panose="020F0502020204030204" pitchFamily="34" charset="0"/>
              </a:rPr>
              <a:t>VS</a:t>
            </a:r>
            <a:endParaRPr lang="fr-FR" sz="4400" b="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6" name="Tekstvak 5"/>
          <p:cNvSpPr txBox="1"/>
          <p:nvPr/>
        </p:nvSpPr>
        <p:spPr>
          <a:xfrm>
            <a:off x="381000" y="5259006"/>
            <a:ext cx="8381260" cy="984885"/>
          </a:xfrm>
          <a:prstGeom prst="rect">
            <a:avLst/>
          </a:prstGeom>
          <a:noFill/>
        </p:spPr>
        <p:txBody>
          <a:bodyPr wrap="square" rtlCol="0">
            <a:spAutoFit/>
          </a:bodyPr>
          <a:lstStyle/>
          <a:p>
            <a:pPr algn="ctr"/>
            <a:r>
              <a:rPr lang="fr-BE" sz="2000" b="1" spc="150" dirty="0">
                <a:solidFill>
                  <a:schemeClr val="tx2"/>
                </a:solidFill>
                <a:latin typeface="Calibri Light" panose="020F0302020204030204" pitchFamily="34" charset="0"/>
                <a:cs typeface="Calibri Light" panose="020F0302020204030204" pitchFamily="34" charset="0"/>
              </a:rPr>
              <a:t>Décrire les fonctions de manière </a:t>
            </a:r>
            <a:r>
              <a:rPr lang="fr-BE" sz="2000" b="1" spc="150" dirty="0">
                <a:solidFill>
                  <a:schemeClr val="accent2"/>
                </a:solidFill>
                <a:latin typeface="Calibri Light" panose="020F0302020204030204" pitchFamily="34" charset="0"/>
                <a:cs typeface="Calibri Light" panose="020F0302020204030204" pitchFamily="34" charset="0"/>
              </a:rPr>
              <a:t>systématique</a:t>
            </a:r>
            <a:r>
              <a:rPr lang="fr-BE" sz="2000" b="1" spc="150" dirty="0">
                <a:solidFill>
                  <a:schemeClr val="tx2"/>
                </a:solidFill>
                <a:latin typeface="Calibri Light" panose="020F0302020204030204" pitchFamily="34" charset="0"/>
                <a:cs typeface="Calibri Light" panose="020F0302020204030204" pitchFamily="34" charset="0"/>
              </a:rPr>
              <a:t> dans une organisation et déterminer leur </a:t>
            </a:r>
            <a:r>
              <a:rPr lang="fr-BE" sz="2000" b="1" spc="150" dirty="0">
                <a:solidFill>
                  <a:schemeClr val="accent2"/>
                </a:solidFill>
                <a:latin typeface="Calibri Light" panose="020F0302020204030204" pitchFamily="34" charset="0"/>
                <a:cs typeface="Calibri Light" panose="020F0302020204030204" pitchFamily="34" charset="0"/>
              </a:rPr>
              <a:t>valeur relative </a:t>
            </a:r>
            <a:r>
              <a:rPr lang="fr-BE" sz="2000" b="1" spc="150" dirty="0">
                <a:solidFill>
                  <a:schemeClr val="tx2"/>
                </a:solidFill>
                <a:latin typeface="Calibri Light" panose="020F0302020204030204" pitchFamily="34" charset="0"/>
                <a:cs typeface="Calibri Light" panose="020F0302020204030204" pitchFamily="34" charset="0"/>
              </a:rPr>
              <a:t>à l’aide de </a:t>
            </a:r>
            <a:r>
              <a:rPr lang="fr-BE" sz="2000" b="1" spc="150" dirty="0">
                <a:solidFill>
                  <a:schemeClr val="accent2"/>
                </a:solidFill>
                <a:latin typeface="Calibri Light" panose="020F0302020204030204" pitchFamily="34" charset="0"/>
                <a:cs typeface="Calibri Light" panose="020F0302020204030204" pitchFamily="34" charset="0"/>
              </a:rPr>
              <a:t>critères fixés à l’avance</a:t>
            </a:r>
            <a:r>
              <a:rPr lang="fr-BE" sz="2000" b="1" spc="150" dirty="0">
                <a:solidFill>
                  <a:schemeClr val="bg2">
                    <a:lumMod val="75000"/>
                  </a:schemeClr>
                </a:solidFill>
                <a:latin typeface="Calibri Light" panose="020F0302020204030204" pitchFamily="34" charset="0"/>
                <a:cs typeface="Calibri Light" panose="020F0302020204030204" pitchFamily="34" charset="0"/>
              </a:rPr>
              <a:t>.</a:t>
            </a:r>
          </a:p>
          <a:p>
            <a:endParaRPr lang="fr-BE" dirty="0"/>
          </a:p>
        </p:txBody>
      </p:sp>
      <p:sp>
        <p:nvSpPr>
          <p:cNvPr id="7" name="Tekstvak 6"/>
          <p:cNvSpPr txBox="1"/>
          <p:nvPr/>
        </p:nvSpPr>
        <p:spPr>
          <a:xfrm>
            <a:off x="381000" y="1695958"/>
            <a:ext cx="8407400" cy="1292662"/>
          </a:xfrm>
          <a:prstGeom prst="rect">
            <a:avLst/>
          </a:prstGeom>
          <a:noFill/>
        </p:spPr>
        <p:txBody>
          <a:bodyPr wrap="square" rtlCol="0">
            <a:spAutoFit/>
          </a:bodyPr>
          <a:lstStyle/>
          <a:p>
            <a:pPr algn="ctr"/>
            <a:r>
              <a:rPr lang="fr-BE" sz="2000" b="1" spc="150" dirty="0">
                <a:solidFill>
                  <a:schemeClr val="tx2"/>
                </a:solidFill>
                <a:latin typeface="Calibri Light" panose="020F0302020204030204" pitchFamily="34" charset="0"/>
                <a:cs typeface="Calibri Light" panose="020F0302020204030204" pitchFamily="34" charset="0"/>
              </a:rPr>
              <a:t>La classification de fonctions est un outil de ressources neutre et objectif qui sert de base à l’élaboration d’une maison salariale cohérente et juste.</a:t>
            </a:r>
          </a:p>
          <a:p>
            <a:endParaRPr lang="fr-BE" dirty="0"/>
          </a:p>
        </p:txBody>
      </p:sp>
    </p:spTree>
    <p:extLst>
      <p:ext uri="{BB962C8B-B14F-4D97-AF65-F5344CB8AC3E}">
        <p14:creationId xmlns:p14="http://schemas.microsoft.com/office/powerpoint/2010/main" val="27294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A8B12F8-F134-4727-900D-2693432D4A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32AD67A6-B392-4677-8A4E-898F23A4F33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298854"/>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Comment est établie une description de fonction (procédure 2021)</a:t>
            </a:r>
            <a:endParaRPr lang="nl-BE" b="1" u="sng" dirty="0"/>
          </a:p>
        </p:txBody>
      </p:sp>
      <p:graphicFrame>
        <p:nvGraphicFramePr>
          <p:cNvPr id="6" name="Diagram 4"/>
          <p:cNvGraphicFramePr/>
          <p:nvPr>
            <p:extLst>
              <p:ext uri="{D42A27DB-BD31-4B8C-83A1-F6EECF244321}">
                <p14:modId xmlns:p14="http://schemas.microsoft.com/office/powerpoint/2010/main" val="909724069"/>
              </p:ext>
            </p:extLst>
          </p:nvPr>
        </p:nvGraphicFramePr>
        <p:xfrm>
          <a:off x="176463" y="1612669"/>
          <a:ext cx="8755394" cy="4675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160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56725"/>
            <a:ext cx="8503694"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Comment pondérer une fonction ?</a:t>
            </a:r>
            <a:endParaRPr lang="nl-BE" b="1" u="sng" dirty="0"/>
          </a:p>
        </p:txBody>
      </p:sp>
      <p:graphicFrame>
        <p:nvGraphicFramePr>
          <p:cNvPr id="5" name="Diagramme 3"/>
          <p:cNvGraphicFramePr/>
          <p:nvPr>
            <p:extLst>
              <p:ext uri="{D42A27DB-BD31-4B8C-83A1-F6EECF244321}">
                <p14:modId xmlns:p14="http://schemas.microsoft.com/office/powerpoint/2010/main" val="2143572474"/>
              </p:ext>
            </p:extLst>
          </p:nvPr>
        </p:nvGraphicFramePr>
        <p:xfrm>
          <a:off x="3425588" y="1774210"/>
          <a:ext cx="5227093" cy="4599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p:cNvSpPr txBox="1"/>
          <p:nvPr/>
        </p:nvSpPr>
        <p:spPr>
          <a:xfrm>
            <a:off x="491319" y="3519859"/>
            <a:ext cx="2674962" cy="1107996"/>
          </a:xfrm>
          <a:prstGeom prst="rect">
            <a:avLst/>
          </a:prstGeom>
          <a:noFill/>
        </p:spPr>
        <p:txBody>
          <a:bodyPr wrap="square" rtlCol="0">
            <a:spAutoFit/>
          </a:bodyPr>
          <a:lstStyle/>
          <a:p>
            <a:r>
              <a:rPr lang="fr-FR" sz="4800" dirty="0">
                <a:solidFill>
                  <a:schemeClr val="tx2"/>
                </a:solidFill>
                <a:latin typeface="Calibri" panose="020F0502020204030204" pitchFamily="34" charset="0"/>
                <a:cs typeface="Calibri" panose="020F0502020204030204" pitchFamily="34" charset="0"/>
              </a:rPr>
              <a:t>6 critères</a:t>
            </a:r>
          </a:p>
          <a:p>
            <a:endParaRPr lang="nl-BE" dirty="0"/>
          </a:p>
        </p:txBody>
      </p:sp>
    </p:spTree>
    <p:extLst>
      <p:ext uri="{BB962C8B-B14F-4D97-AF65-F5344CB8AC3E}">
        <p14:creationId xmlns:p14="http://schemas.microsoft.com/office/powerpoint/2010/main" val="8428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C053E467-A69F-47E2-ADBD-EF87A7467AA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E36DDA3-C0E8-4CA9-BAD9-9DA758AFE77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7484CBDB-C700-4DB9-99F0-12718BB37C4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4985C272-BD84-48AD-A660-DCCEF05B714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3B2D9618-6983-435B-B366-BC0414A4BF6E}"/>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447F6851-7246-4AA4-8BC5-50A29CEA96E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7E5E3E59-4455-41A1-A7A5-97AAECCBFB90}"/>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6EF0A8C3-50B4-42AA-8ACE-07B9B219734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D2DDAAF-2D95-4BDF-8C26-AB6238B6FD7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A4CA1AF1-2D52-4FE5-97E7-AEDB5C12F3F1}"/>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49A2D8E5-DB05-4CC7-9EF5-20CB6FEC82F8}"/>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graphicEl>
                                              <a:dgm id="{EF8BCCCD-D9E1-4CF6-AFA4-142E22E7589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DDB6DC90-88DC-4BED-9650-3D38CAC33AF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Attribution d’une fonction de référence sectorielle</a:t>
            </a:r>
          </a:p>
        </p:txBody>
      </p:sp>
      <p:sp>
        <p:nvSpPr>
          <p:cNvPr id="3" name="Espace réservé du contenu 2"/>
          <p:cNvSpPr>
            <a:spLocks noGrp="1"/>
          </p:cNvSpPr>
          <p:nvPr>
            <p:ph idx="1"/>
          </p:nvPr>
        </p:nvSpPr>
        <p:spPr/>
        <p:txBody>
          <a:bodyPr>
            <a:normAutofit/>
          </a:bodyPr>
          <a:lstStyle/>
          <a:p>
            <a:r>
              <a:rPr lang="fr-FR" sz="2400" dirty="0">
                <a:solidFill>
                  <a:schemeClr val="tx1">
                    <a:lumMod val="65000"/>
                    <a:lumOff val="35000"/>
                  </a:schemeClr>
                </a:solidFill>
              </a:rPr>
              <a:t>Fonctions IFIC = fonctions de référence SECTORIELLES</a:t>
            </a:r>
            <a:endParaRPr lang="fr-BE" sz="2400" dirty="0">
              <a:solidFill>
                <a:schemeClr val="tx1">
                  <a:lumMod val="65000"/>
                  <a:lumOff val="35000"/>
                </a:schemeClr>
              </a:solidFill>
            </a:endParaRPr>
          </a:p>
        </p:txBody>
      </p:sp>
      <p:graphicFrame>
        <p:nvGraphicFramePr>
          <p:cNvPr id="7" name="Diagram 5"/>
          <p:cNvGraphicFramePr/>
          <p:nvPr>
            <p:extLst>
              <p:ext uri="{D42A27DB-BD31-4B8C-83A1-F6EECF244321}">
                <p14:modId xmlns:p14="http://schemas.microsoft.com/office/powerpoint/2010/main" val="3919615604"/>
              </p:ext>
            </p:extLst>
          </p:nvPr>
        </p:nvGraphicFramePr>
        <p:xfrm>
          <a:off x="104405" y="2299063"/>
          <a:ext cx="8934450" cy="4006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hthoek 7"/>
          <p:cNvSpPr/>
          <p:nvPr/>
        </p:nvSpPr>
        <p:spPr>
          <a:xfrm>
            <a:off x="3581030" y="3092450"/>
            <a:ext cx="1981200" cy="27622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61149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nl-BE" sz="3600" b="1" dirty="0" err="1"/>
              <a:t>Contenu</a:t>
            </a:r>
            <a:r>
              <a:rPr lang="nl-BE" sz="3600" b="1" dirty="0"/>
              <a:t> et principes</a:t>
            </a:r>
          </a:p>
        </p:txBody>
      </p:sp>
      <p:sp>
        <p:nvSpPr>
          <p:cNvPr id="3" name="Titel 2"/>
          <p:cNvSpPr>
            <a:spLocks noGrp="1"/>
          </p:cNvSpPr>
          <p:nvPr>
            <p:ph type="title"/>
          </p:nvPr>
        </p:nvSpPr>
        <p:spPr/>
        <p:txBody>
          <a:bodyPr/>
          <a:lstStyle/>
          <a:p>
            <a:r>
              <a:rPr lang="nl-BE" sz="4800" dirty="0"/>
              <a:t>Procédure </a:t>
            </a:r>
            <a:r>
              <a:rPr lang="nl-BE" sz="4800" dirty="0" err="1"/>
              <a:t>d’entretien</a:t>
            </a:r>
            <a:endParaRPr lang="nl-BE" sz="4800" dirty="0"/>
          </a:p>
        </p:txBody>
      </p:sp>
    </p:spTree>
    <p:extLst>
      <p:ext uri="{BB962C8B-B14F-4D97-AF65-F5344CB8AC3E}">
        <p14:creationId xmlns:p14="http://schemas.microsoft.com/office/powerpoint/2010/main" val="18549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Contenu</a:t>
            </a:r>
            <a:r>
              <a:rPr lang="nl-BE" dirty="0"/>
              <a:t> </a:t>
            </a:r>
            <a:r>
              <a:rPr lang="nl-BE" dirty="0" err="1"/>
              <a:t>présentation</a:t>
            </a:r>
            <a:endParaRPr lang="nl-BE" dirty="0"/>
          </a:p>
        </p:txBody>
      </p:sp>
      <p:sp>
        <p:nvSpPr>
          <p:cNvPr id="3" name="Tijdelijke aanduiding voor inhoud 2"/>
          <p:cNvSpPr>
            <a:spLocks noGrp="1"/>
          </p:cNvSpPr>
          <p:nvPr>
            <p:ph idx="1"/>
          </p:nvPr>
        </p:nvSpPr>
        <p:spPr/>
        <p:txBody>
          <a:bodyPr>
            <a:normAutofit/>
          </a:bodyPr>
          <a:lstStyle/>
          <a:p>
            <a:r>
              <a:rPr lang="fr-BE" sz="2800" dirty="0"/>
              <a:t>IFIC modèle salarial</a:t>
            </a:r>
          </a:p>
          <a:p>
            <a:pPr lvl="1"/>
            <a:r>
              <a:rPr lang="fr-BE" sz="2400" dirty="0"/>
              <a:t>Création d’un nouveau modèle salarial et d’une classification de fonctions</a:t>
            </a:r>
          </a:p>
          <a:p>
            <a:pPr lvl="1"/>
            <a:r>
              <a:rPr lang="fr-BE" sz="2400" dirty="0"/>
              <a:t>Principes de base </a:t>
            </a:r>
          </a:p>
          <a:p>
            <a:r>
              <a:rPr lang="fr-BE" sz="2800" dirty="0"/>
              <a:t>La classification de fonctions IFIC</a:t>
            </a:r>
          </a:p>
          <a:p>
            <a:pPr lvl="1"/>
            <a:r>
              <a:rPr lang="fr-BE" sz="2400" dirty="0"/>
              <a:t>Pourquoi une nouvelle classification ?</a:t>
            </a:r>
          </a:p>
          <a:p>
            <a:pPr lvl="1"/>
            <a:r>
              <a:rPr lang="fr-BE" sz="2400" dirty="0"/>
              <a:t>Création et pondération des descriptions de fonctions</a:t>
            </a:r>
          </a:p>
          <a:p>
            <a:r>
              <a:rPr lang="fr-BE" sz="2800" dirty="0"/>
              <a:t>La procédure d’entretien</a:t>
            </a:r>
          </a:p>
          <a:p>
            <a:r>
              <a:rPr lang="fr-BE" sz="2800" dirty="0"/>
              <a:t>Implémentation de l’IFIC 100%</a:t>
            </a:r>
          </a:p>
          <a:p>
            <a:endParaRPr lang="fr-BE" dirty="0"/>
          </a:p>
        </p:txBody>
      </p:sp>
    </p:spTree>
    <p:extLst>
      <p:ext uri="{BB962C8B-B14F-4D97-AF65-F5344CB8AC3E}">
        <p14:creationId xmlns:p14="http://schemas.microsoft.com/office/powerpoint/2010/main" val="366175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45720" indent="0">
              <a:buNone/>
            </a:pPr>
            <a:endParaRPr lang="fr-BE" sz="2400" dirty="0"/>
          </a:p>
          <a:p>
            <a:pPr marL="45720" indent="0">
              <a:buNone/>
            </a:pPr>
            <a:r>
              <a:rPr lang="fr-BE" sz="2400" b="1" dirty="0">
                <a:solidFill>
                  <a:srgbClr val="CB7D0B"/>
                </a:solidFill>
              </a:rPr>
              <a:t>Pendant la procédure d’entretien, les fonctions sectorielles de référence peuvent être : </a:t>
            </a:r>
          </a:p>
          <a:p>
            <a:pPr marL="45720" indent="0">
              <a:buNone/>
            </a:pPr>
            <a:endParaRPr lang="fr-BE" sz="2400" b="1" dirty="0">
              <a:solidFill>
                <a:srgbClr val="CB7D0B"/>
              </a:solidFill>
            </a:endParaRPr>
          </a:p>
          <a:p>
            <a:pPr lvl="3" indent="-360000"/>
            <a:r>
              <a:rPr lang="fr-BE" sz="2400" b="1" dirty="0">
                <a:solidFill>
                  <a:schemeClr val="tx1">
                    <a:lumMod val="65000"/>
                    <a:lumOff val="35000"/>
                  </a:schemeClr>
                </a:solidFill>
              </a:rPr>
              <a:t>Modifiées</a:t>
            </a:r>
          </a:p>
          <a:p>
            <a:pPr lvl="3" indent="-360000"/>
            <a:r>
              <a:rPr lang="fr-BE" sz="2400" b="1" dirty="0">
                <a:solidFill>
                  <a:schemeClr val="tx1">
                    <a:lumMod val="65000"/>
                    <a:lumOff val="35000"/>
                  </a:schemeClr>
                </a:solidFill>
              </a:rPr>
              <a:t>Ajoutées</a:t>
            </a:r>
          </a:p>
          <a:p>
            <a:pPr lvl="3" indent="-360000"/>
            <a:r>
              <a:rPr lang="fr-BE" sz="2400" b="1" dirty="0">
                <a:solidFill>
                  <a:schemeClr val="tx1">
                    <a:lumMod val="65000"/>
                    <a:lumOff val="35000"/>
                  </a:schemeClr>
                </a:solidFill>
              </a:rPr>
              <a:t>Supprimées</a:t>
            </a:r>
          </a:p>
        </p:txBody>
      </p:sp>
      <p:sp>
        <p:nvSpPr>
          <p:cNvPr id="4" name="Titre 3"/>
          <p:cNvSpPr>
            <a:spLocks noGrp="1"/>
          </p:cNvSpPr>
          <p:nvPr>
            <p:ph type="title"/>
          </p:nvPr>
        </p:nvSpPr>
        <p:spPr>
          <a:xfrm>
            <a:off x="381000" y="333215"/>
            <a:ext cx="8381260" cy="914065"/>
          </a:xfrm>
        </p:spPr>
        <p:txBody>
          <a:bodyPr/>
          <a:lstStyle/>
          <a:p>
            <a:r>
              <a:rPr lang="fr-BE" dirty="0"/>
              <a:t>Entretien périodique des fonctions sectorielles </a:t>
            </a:r>
          </a:p>
        </p:txBody>
      </p:sp>
      <p:pic>
        <p:nvPicPr>
          <p:cNvPr id="7" name="Picture 2" descr="Icône Automobile, reparation Gratuit de Game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4888" y="3576718"/>
            <a:ext cx="2470377" cy="247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96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Entretien périodique des fonctions sectorielles de référence</a:t>
            </a:r>
          </a:p>
        </p:txBody>
      </p:sp>
      <p:sp>
        <p:nvSpPr>
          <p:cNvPr id="3" name="Espace réservé du contenu 2"/>
          <p:cNvSpPr>
            <a:spLocks noGrp="1"/>
          </p:cNvSpPr>
          <p:nvPr>
            <p:ph idx="1"/>
          </p:nvPr>
        </p:nvSpPr>
        <p:spPr/>
        <p:txBody>
          <a:bodyPr>
            <a:normAutofit/>
          </a:bodyPr>
          <a:lstStyle/>
          <a:p>
            <a:endParaRPr lang="fr-BE" dirty="0"/>
          </a:p>
          <a:p>
            <a:pPr algn="just">
              <a:spcBef>
                <a:spcPts val="600"/>
              </a:spcBef>
              <a:spcAft>
                <a:spcPts val="600"/>
              </a:spcAft>
            </a:pPr>
            <a:r>
              <a:rPr lang="fr-BE" u="sng" dirty="0"/>
              <a:t>automne 2019 – printemps 2021</a:t>
            </a:r>
            <a:r>
              <a:rPr lang="fr-BE" dirty="0"/>
              <a:t>: premier entretien “juridique”</a:t>
            </a:r>
          </a:p>
          <a:p>
            <a:pPr marL="45720" indent="0" algn="just">
              <a:spcBef>
                <a:spcPts val="600"/>
              </a:spcBef>
              <a:spcAft>
                <a:spcPts val="600"/>
              </a:spcAft>
              <a:buNone/>
            </a:pPr>
            <a:r>
              <a:rPr lang="fr-BE" dirty="0">
                <a:sym typeface="Wingdings" panose="05000000000000000000" pitchFamily="2" charset="2"/>
              </a:rPr>
              <a:t> </a:t>
            </a:r>
            <a:r>
              <a:rPr lang="fr-BE" dirty="0"/>
              <a:t>Entretien prioritaire sur base de critères juridiques pour une série de fonctions afin d’assurer que la classification reste en ligne avec les évolutions juridiques. </a:t>
            </a:r>
            <a:endParaRPr lang="fr-BE" dirty="0">
              <a:solidFill>
                <a:srgbClr val="0070C0"/>
              </a:solidFill>
            </a:endParaRPr>
          </a:p>
          <a:p>
            <a:pPr algn="just">
              <a:spcBef>
                <a:spcPts val="600"/>
              </a:spcBef>
              <a:spcAft>
                <a:spcPts val="600"/>
              </a:spcAft>
            </a:pPr>
            <a:r>
              <a:rPr lang="fr-BE" u="sng" dirty="0"/>
              <a:t>Dès l’été 2021</a:t>
            </a:r>
            <a:r>
              <a:rPr lang="fr-BE" dirty="0"/>
              <a:t>: travaux d’entretien généraux</a:t>
            </a:r>
          </a:p>
          <a:p>
            <a:pPr algn="just">
              <a:spcBef>
                <a:spcPts val="600"/>
              </a:spcBef>
              <a:spcAft>
                <a:spcPts val="600"/>
              </a:spcAft>
            </a:pPr>
            <a:r>
              <a:rPr lang="fr-BE" dirty="0"/>
              <a:t>Il n’est pas impossible que des fonctions, retenues dans le cadre de l’entretien juridique lors de la première phase de l’entretien soient à nouveau entretenues à court ou à long terme, dans le cadre de l’entretien structurel. </a:t>
            </a:r>
          </a:p>
        </p:txBody>
      </p:sp>
    </p:spTree>
    <p:extLst>
      <p:ext uri="{BB962C8B-B14F-4D97-AF65-F5344CB8AC3E}">
        <p14:creationId xmlns:p14="http://schemas.microsoft.com/office/powerpoint/2010/main" val="3958836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BE" dirty="0"/>
          </a:p>
        </p:txBody>
      </p:sp>
      <p:sp>
        <p:nvSpPr>
          <p:cNvPr id="5" name="Tekstvak 4"/>
          <p:cNvSpPr txBox="1"/>
          <p:nvPr/>
        </p:nvSpPr>
        <p:spPr>
          <a:xfrm>
            <a:off x="259234" y="6160624"/>
            <a:ext cx="8659913" cy="461665"/>
          </a:xfrm>
          <a:prstGeom prst="rect">
            <a:avLst/>
          </a:prstGeom>
          <a:noFill/>
        </p:spPr>
        <p:txBody>
          <a:bodyPr wrap="square" rtlCol="0">
            <a:spAutoFit/>
          </a:bodyPr>
          <a:lstStyle/>
          <a:p>
            <a:pPr marL="45720" algn="ctr">
              <a:spcBef>
                <a:spcPct val="20000"/>
              </a:spcBef>
              <a:buClr>
                <a:schemeClr val="accent1"/>
              </a:buClr>
            </a:pPr>
            <a:r>
              <a:rPr lang="nl-BE" sz="2400" b="1" spc="150" dirty="0">
                <a:solidFill>
                  <a:srgbClr val="CB7D0B"/>
                </a:solidFill>
              </a:rPr>
              <a:t>2021: 16 </a:t>
            </a:r>
            <a:r>
              <a:rPr lang="nl-BE" sz="2400" b="1" spc="150" dirty="0" err="1">
                <a:solidFill>
                  <a:srgbClr val="CB7D0B"/>
                </a:solidFill>
              </a:rPr>
              <a:t>fonctions</a:t>
            </a:r>
            <a:r>
              <a:rPr lang="nl-BE" sz="2400" b="1" spc="150" dirty="0">
                <a:solidFill>
                  <a:srgbClr val="CB7D0B"/>
                </a:solidFill>
              </a:rPr>
              <a:t> </a:t>
            </a:r>
            <a:r>
              <a:rPr lang="nl-BE" sz="2400" b="1" spc="150" dirty="0" err="1">
                <a:solidFill>
                  <a:srgbClr val="CB7D0B"/>
                </a:solidFill>
              </a:rPr>
              <a:t>adaptées</a:t>
            </a:r>
            <a:r>
              <a:rPr lang="nl-BE" sz="2400" b="1" spc="150" dirty="0">
                <a:solidFill>
                  <a:srgbClr val="CB7D0B"/>
                </a:solidFill>
              </a:rPr>
              <a:t>; 3 </a:t>
            </a:r>
            <a:r>
              <a:rPr lang="nl-BE" sz="2400" b="1" spc="150" dirty="0" err="1">
                <a:solidFill>
                  <a:srgbClr val="CB7D0B"/>
                </a:solidFill>
              </a:rPr>
              <a:t>nouvelles</a:t>
            </a:r>
            <a:r>
              <a:rPr lang="nl-BE" sz="2400" b="1" spc="150" dirty="0">
                <a:solidFill>
                  <a:srgbClr val="CB7D0B"/>
                </a:solidFill>
              </a:rPr>
              <a:t> </a:t>
            </a:r>
            <a:r>
              <a:rPr lang="nl-BE" sz="2400" b="1" spc="150" dirty="0" err="1">
                <a:solidFill>
                  <a:srgbClr val="CB7D0B"/>
                </a:solidFill>
              </a:rPr>
              <a:t>fonctions</a:t>
            </a:r>
            <a:endParaRPr lang="nl-BE" sz="2400" b="1" spc="150" dirty="0">
              <a:solidFill>
                <a:srgbClr val="CB7D0B"/>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503877812"/>
              </p:ext>
            </p:extLst>
          </p:nvPr>
        </p:nvGraphicFramePr>
        <p:xfrm>
          <a:off x="136478" y="0"/>
          <a:ext cx="8898339" cy="6258818"/>
        </p:xfrm>
        <a:graphic>
          <a:graphicData uri="http://schemas.openxmlformats.org/drawingml/2006/table">
            <a:tbl>
              <a:tblPr firstRow="1" firstCol="1" bandRow="1"/>
              <a:tblGrid>
                <a:gridCol w="1642291">
                  <a:extLst>
                    <a:ext uri="{9D8B030D-6E8A-4147-A177-3AD203B41FA5}">
                      <a16:colId xmlns:a16="http://schemas.microsoft.com/office/drawing/2014/main" val="45319314"/>
                    </a:ext>
                  </a:extLst>
                </a:gridCol>
                <a:gridCol w="1844126">
                  <a:extLst>
                    <a:ext uri="{9D8B030D-6E8A-4147-A177-3AD203B41FA5}">
                      <a16:colId xmlns:a16="http://schemas.microsoft.com/office/drawing/2014/main" val="1749917929"/>
                    </a:ext>
                  </a:extLst>
                </a:gridCol>
                <a:gridCol w="5411922">
                  <a:extLst>
                    <a:ext uri="{9D8B030D-6E8A-4147-A177-3AD203B41FA5}">
                      <a16:colId xmlns:a16="http://schemas.microsoft.com/office/drawing/2014/main" val="4091165880"/>
                    </a:ext>
                  </a:extLst>
                </a:gridCol>
              </a:tblGrid>
              <a:tr h="155557">
                <a:tc>
                  <a:txBody>
                    <a:bodyPr/>
                    <a:lstStyle/>
                    <a:p>
                      <a:pPr marL="342900" lvl="0" indent="-342900" algn="ctr">
                        <a:spcAft>
                          <a:spcPts val="1200"/>
                        </a:spcAft>
                        <a:buFont typeface="Arial" panose="020B0604020202020204" pitchFamily="34" charset="0"/>
                        <a:buChar char=""/>
                        <a:tabLst>
                          <a:tab pos="139700" algn="l"/>
                          <a:tab pos="457200" algn="l"/>
                        </a:tabLst>
                      </a:pPr>
                      <a:r>
                        <a:rPr lang="fr-FR" sz="1050" b="1" dirty="0">
                          <a:solidFill>
                            <a:srgbClr val="FFFFFF"/>
                          </a:solidFill>
                          <a:effectLst/>
                          <a:latin typeface="Calibri" panose="020F0502020204030204" pitchFamily="34" charset="0"/>
                          <a:ea typeface="MS Mincho"/>
                          <a:cs typeface="Cambria" panose="02040503050406030204" pitchFamily="18" charset="0"/>
                        </a:rPr>
                        <a:t>DEPARTEMENT</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spcAft>
                          <a:spcPts val="1200"/>
                        </a:spcAft>
                        <a:tabLst>
                          <a:tab pos="139700" algn="l"/>
                          <a:tab pos="457200" algn="l"/>
                        </a:tabLst>
                      </a:pPr>
                      <a:r>
                        <a:rPr lang="fr-FR" sz="1050" b="1" dirty="0">
                          <a:solidFill>
                            <a:srgbClr val="FFFFFF"/>
                          </a:solidFill>
                          <a:effectLst/>
                          <a:latin typeface="Calibri" panose="020F0502020204030204" pitchFamily="34" charset="0"/>
                          <a:ea typeface="MS Mincho"/>
                          <a:cs typeface="Cambria" panose="02040503050406030204" pitchFamily="18" charset="0"/>
                        </a:rPr>
                        <a:t>FAMILLE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342900" lvl="0" indent="-342900" algn="ctr">
                        <a:spcAft>
                          <a:spcPts val="1200"/>
                        </a:spcAft>
                        <a:buFont typeface="Arial" panose="020B0604020202020204" pitchFamily="34" charset="0"/>
                        <a:buChar char=""/>
                        <a:tabLst>
                          <a:tab pos="139700" algn="l"/>
                          <a:tab pos="457200" algn="l"/>
                        </a:tabLst>
                      </a:pPr>
                      <a:r>
                        <a:rPr lang="fr-FR" sz="1050" b="1" dirty="0">
                          <a:solidFill>
                            <a:srgbClr val="FFFFFF"/>
                          </a:solidFill>
                          <a:effectLst/>
                          <a:latin typeface="Calibri" panose="020F0502020204030204" pitchFamily="34" charset="0"/>
                          <a:ea typeface="MS Mincho"/>
                          <a:cs typeface="Cambria" panose="02040503050406030204" pitchFamily="18" charset="0"/>
                        </a:rPr>
                        <a:t>FONCTION</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13496801"/>
                  </a:ext>
                </a:extLst>
              </a:tr>
              <a:tr h="311113">
                <a:tc>
                  <a:txBody>
                    <a:bodyPr/>
                    <a:lstStyle/>
                    <a:p>
                      <a:pPr marL="342900" lvl="0" indent="-342900">
                        <a:spcAft>
                          <a:spcPts val="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ADMINISTRATION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8D9"/>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Service du personnel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8D9"/>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Changement de dénomination de la famille :</a:t>
                      </a: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Services du personnel/RH</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FA8D9"/>
                    </a:solidFill>
                  </a:tcPr>
                </a:tc>
                <a:extLst>
                  <a:ext uri="{0D108BD9-81ED-4DB2-BD59-A6C34878D82A}">
                    <a16:rowId xmlns:a16="http://schemas.microsoft.com/office/drawing/2014/main" val="2234863787"/>
                  </a:ext>
                </a:extLst>
              </a:tr>
              <a:tr h="368380">
                <a:tc rowSpan="2">
                  <a:txBody>
                    <a:bodyPr/>
                    <a:lstStyle/>
                    <a:p>
                      <a:pPr marL="342900" lvl="0" indent="-342900">
                        <a:spcAft>
                          <a:spcPts val="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MEDICO-TECHNIQUE &amp; PHARMACIE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Laboratoire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a:effectLst/>
                          <a:latin typeface="Calibri" panose="020F0502020204030204" pitchFamily="34" charset="0"/>
                          <a:ea typeface="MS Mincho"/>
                          <a:cs typeface="Cambria" panose="02040503050406030204" pitchFamily="18" charset="0"/>
                        </a:rPr>
                        <a:t>Adaptation du contenu de la fonction :</a:t>
                      </a:r>
                      <a:endParaRPr lang="fr-BE" sz="105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a:effectLst/>
                          <a:latin typeface="Calibri" panose="020F0502020204030204" pitchFamily="34" charset="0"/>
                          <a:ea typeface="MS Mincho"/>
                          <a:cs typeface="Cambria" panose="02040503050406030204" pitchFamily="18" charset="0"/>
                        </a:rPr>
                        <a:t>3270 – Technologue laboratoire médical</a:t>
                      </a:r>
                      <a:endParaRPr lang="fr-BE" sz="105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86453630"/>
                  </a:ext>
                </a:extLst>
              </a:tr>
              <a:tr h="828858">
                <a:tc vMerge="1">
                  <a:txBody>
                    <a:bodyPr/>
                    <a:lstStyle/>
                    <a:p>
                      <a:endParaRPr lang="fr-BE"/>
                    </a:p>
                  </a:txBody>
                  <a:tcPr/>
                </a:tc>
                <a:tc>
                  <a:txBody>
                    <a:bodyPr/>
                    <a:lstStyle/>
                    <a:p>
                      <a:pPr marL="342900" lvl="0" indent="-342900">
                        <a:spcAft>
                          <a:spcPts val="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Service </a:t>
                      </a:r>
                      <a:r>
                        <a:rPr lang="fr-FR" sz="1050" dirty="0" err="1">
                          <a:effectLst/>
                          <a:latin typeface="Calibri" panose="020F0502020204030204" pitchFamily="34" charset="0"/>
                          <a:ea typeface="MS Mincho"/>
                          <a:cs typeface="Cambria" panose="02040503050406030204" pitchFamily="18" charset="0"/>
                        </a:rPr>
                        <a:t>médico-technique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titre de la fonction et/ou contenu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3421 – </a:t>
                      </a:r>
                      <a:r>
                        <a:rPr lang="fr-FR" sz="1050" i="1" dirty="0" err="1">
                          <a:effectLst/>
                          <a:latin typeface="Calibri" panose="020F0502020204030204" pitchFamily="34" charset="0"/>
                          <a:ea typeface="MS Mincho"/>
                          <a:cs typeface="Cambria" panose="02040503050406030204" pitchFamily="18" charset="0"/>
                        </a:rPr>
                        <a:t>Radiophysicien</a:t>
                      </a:r>
                      <a:r>
                        <a:rPr lang="fr-FR" sz="1050" i="1" dirty="0">
                          <a:effectLst/>
                          <a:latin typeface="Calibri" panose="020F0502020204030204" pitchFamily="34" charset="0"/>
                          <a:ea typeface="MS Mincho"/>
                          <a:cs typeface="Cambria" panose="02040503050406030204" pitchFamily="18" charset="0"/>
                        </a:rPr>
                        <a:t> en chef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3470 – </a:t>
                      </a:r>
                      <a:r>
                        <a:rPr lang="fr-FR" sz="1050" i="1" dirty="0" err="1">
                          <a:effectLst/>
                          <a:latin typeface="Calibri" panose="020F0502020204030204" pitchFamily="34" charset="0"/>
                          <a:ea typeface="MS Mincho"/>
                          <a:cs typeface="Cambria" panose="02040503050406030204" pitchFamily="18" charset="0"/>
                        </a:rPr>
                        <a:t>Radiophysicien</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3471 – Technologue imagerie médicale/Infirmier imagerie médicale</a:t>
                      </a:r>
                      <a:endParaRPr lang="fr-BE" sz="1050" dirty="0">
                        <a:effectLst/>
                        <a:latin typeface="Cambria" panose="02040503050406030204" pitchFamily="18" charset="0"/>
                        <a:ea typeface="MS Mincho"/>
                        <a:cs typeface="Times New Roman" panose="02020603050405020304" pitchFamily="18" charset="0"/>
                      </a:endParaRPr>
                    </a:p>
                    <a:p>
                      <a:pPr>
                        <a:spcAft>
                          <a:spcPts val="0"/>
                        </a:spcAft>
                        <a:tabLst>
                          <a:tab pos="139700" algn="l"/>
                          <a:tab pos="457200" algn="l"/>
                        </a:tabLst>
                      </a:pP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157164909"/>
                  </a:ext>
                </a:extLst>
              </a:tr>
              <a:tr h="466670">
                <a:tc>
                  <a:txBody>
                    <a:bodyPr/>
                    <a:lstStyle/>
                    <a:p>
                      <a:pPr marL="342900" lvl="0" indent="-342900">
                        <a:spcAft>
                          <a:spcPts val="120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PARAMEDICAL</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a:txBody>
                    <a:bodyPr/>
                    <a:lstStyle/>
                    <a:p>
                      <a:pPr>
                        <a:spcAft>
                          <a:spcPts val="1200"/>
                        </a:spcAft>
                        <a:tabLst>
                          <a:tab pos="457200" algn="l"/>
                        </a:tabLst>
                      </a:pPr>
                      <a:r>
                        <a:rPr lang="fr-FR" sz="1050" dirty="0">
                          <a:effectLst/>
                          <a:latin typeface="Calibri" panose="020F0502020204030204" pitchFamily="34" charset="0"/>
                          <a:ea typeface="MS Mincho"/>
                          <a:cs typeface="Cambria" panose="02040503050406030204" pitchFamily="18" charset="0"/>
                        </a:rPr>
                        <a:t>Services paramédicaux</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4081 – </a:t>
                      </a:r>
                      <a:r>
                        <a:rPr lang="fr-FR" sz="1050" i="1" dirty="0" err="1">
                          <a:effectLst/>
                          <a:latin typeface="Calibri" panose="020F0502020204030204" pitchFamily="34" charset="0"/>
                          <a:ea typeface="MS Mincho"/>
                          <a:cs typeface="Cambria" panose="02040503050406030204" pitchFamily="18" charset="0"/>
                        </a:rPr>
                        <a:t>Audiologue</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Arial" panose="020B0604020202020204" pitchFamily="34" charset="0"/>
                        <a:buChar char=""/>
                        <a:tabLst>
                          <a:tab pos="139700" algn="l"/>
                          <a:tab pos="457200" algn="l"/>
                        </a:tabLst>
                      </a:pPr>
                      <a:r>
                        <a:rPr lang="fr-FR" sz="1050" u="none" strike="noStrike"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solidFill>
                  </a:tcPr>
                </a:tc>
                <a:extLst>
                  <a:ext uri="{0D108BD9-81ED-4DB2-BD59-A6C34878D82A}">
                    <a16:rowId xmlns:a16="http://schemas.microsoft.com/office/drawing/2014/main" val="2544064534"/>
                  </a:ext>
                </a:extLst>
              </a:tr>
              <a:tr h="933340">
                <a:tc>
                  <a:txBody>
                    <a:bodyPr/>
                    <a:lstStyle/>
                    <a:p>
                      <a:pPr marL="342900" lvl="0" indent="-342900">
                        <a:spcAft>
                          <a:spcPts val="120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PSYCHO-SOCIAL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73D3"/>
                    </a:solidFill>
                  </a:tcPr>
                </a:tc>
                <a:tc>
                  <a:txBody>
                    <a:bodyPr/>
                    <a:lstStyle/>
                    <a:p>
                      <a:pPr>
                        <a:spcAft>
                          <a:spcPts val="1200"/>
                        </a:spcAft>
                        <a:tabLst>
                          <a:tab pos="457200" algn="l"/>
                        </a:tabLst>
                      </a:pPr>
                      <a:r>
                        <a:rPr lang="fr-FR" sz="1050" dirty="0">
                          <a:effectLst/>
                          <a:latin typeface="Calibri" panose="020F0502020204030204" pitchFamily="34" charset="0"/>
                          <a:ea typeface="MS Mincho"/>
                          <a:cs typeface="Cambria" panose="02040503050406030204" pitchFamily="18" charset="0"/>
                        </a:rPr>
                        <a:t>Service Psycho-social</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73D3"/>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titre de la fonction et/ou contenu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5020 – Chef du service psychologie clinique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5070 – Psychologue clinique</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5078 –Médiateur droits du patient</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5079 – Médiateur interculturel</a:t>
                      </a:r>
                      <a:endParaRPr lang="fr-BE" sz="1050" dirty="0">
                        <a:effectLst/>
                        <a:latin typeface="Cambria" panose="02040503050406030204" pitchFamily="18" charset="0"/>
                        <a:ea typeface="MS Mincho"/>
                        <a:cs typeface="Times New Roman" panose="02020603050405020304" pitchFamily="18" charset="0"/>
                      </a:endParaRPr>
                    </a:p>
                    <a:p>
                      <a:pPr>
                        <a:spcAft>
                          <a:spcPts val="0"/>
                        </a:spcAft>
                        <a:tabLst>
                          <a:tab pos="139700" algn="l"/>
                          <a:tab pos="457200" algn="l"/>
                        </a:tabLst>
                      </a:pP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73D3"/>
                    </a:solidFill>
                  </a:tcPr>
                </a:tc>
                <a:extLst>
                  <a:ext uri="{0D108BD9-81ED-4DB2-BD59-A6C34878D82A}">
                    <a16:rowId xmlns:a16="http://schemas.microsoft.com/office/drawing/2014/main" val="2911445870"/>
                  </a:ext>
                </a:extLst>
              </a:tr>
              <a:tr h="622226">
                <a:tc rowSpan="6">
                  <a:txBody>
                    <a:bodyPr/>
                    <a:lstStyle/>
                    <a:p>
                      <a:pPr marL="342900" lvl="0" indent="-342900">
                        <a:spcAft>
                          <a:spcPts val="1200"/>
                        </a:spcAft>
                        <a:buFont typeface="Arial" panose="020B0604020202020204" pitchFamily="34" charset="0"/>
                        <a:buChar char=""/>
                        <a:tabLst>
                          <a:tab pos="139700" algn="l"/>
                          <a:tab pos="457200" algn="l"/>
                        </a:tabLst>
                      </a:pPr>
                      <a:r>
                        <a:rPr lang="fr-FR" sz="1050" b="1" dirty="0">
                          <a:effectLst/>
                          <a:latin typeface="Calibri" panose="020F0502020204030204" pitchFamily="34" charset="0"/>
                          <a:ea typeface="MS Mincho"/>
                          <a:cs typeface="Cambria" panose="02040503050406030204" pitchFamily="18" charset="0"/>
                        </a:rPr>
                        <a:t>INFIRMIER-SOIGNANT</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2">
                  <a:txBody>
                    <a:bodyPr/>
                    <a:lstStyle/>
                    <a:p>
                      <a:pPr marL="342900" lvl="0" indent="-342900">
                        <a:spcAft>
                          <a:spcPts val="120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Hôpitaux généraux</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6171 – Sage-femme</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6172 – Aide-soignant hôpital</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6176 – Sage-femme Post-partum</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084222683"/>
                  </a:ext>
                </a:extLst>
              </a:tr>
              <a:tr h="466670">
                <a:tc vMerge="1">
                  <a:txBody>
                    <a:bodyPr/>
                    <a:lstStyle/>
                    <a:p>
                      <a:endParaRPr lang="fr-BE"/>
                    </a:p>
                  </a:txBody>
                  <a:tcPr/>
                </a:tc>
                <a:tc vMerge="1">
                  <a:txBody>
                    <a:bodyPr/>
                    <a:lstStyle/>
                    <a:p>
                      <a:endParaRPr lang="fr-BE"/>
                    </a:p>
                  </a:txBody>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solidFill>
                            <a:srgbClr val="FF0000"/>
                          </a:solidFill>
                          <a:effectLst/>
                          <a:latin typeface="Calibri" panose="020F0502020204030204" pitchFamily="34" charset="0"/>
                          <a:ea typeface="MS Mincho"/>
                          <a:cs typeface="Cambria" panose="02040503050406030204" pitchFamily="18" charset="0"/>
                        </a:rPr>
                        <a:t>Ajout de nouvelles fonctions : </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p>
                      <a:pPr marL="358775" indent="-358775">
                        <a:spcAft>
                          <a:spcPts val="0"/>
                        </a:spcAft>
                        <a:buFont typeface="Arial" panose="020B0604020202020204" pitchFamily="34" charset="0"/>
                        <a:buChar char="•"/>
                        <a:tabLst>
                          <a:tab pos="268288" algn="l"/>
                          <a:tab pos="447675" algn="l"/>
                          <a:tab pos="627063" algn="l"/>
                        </a:tabLst>
                      </a:pPr>
                      <a:r>
                        <a:rPr lang="fr-FR" sz="1050" i="1" dirty="0">
                          <a:solidFill>
                            <a:srgbClr val="FF0000"/>
                          </a:solidFill>
                          <a:effectLst/>
                          <a:latin typeface="Calibri" panose="020F0502020204030204" pitchFamily="34" charset="0"/>
                          <a:ea typeface="MS Mincho"/>
                          <a:cs typeface="Cambria" panose="02040503050406030204" pitchFamily="18" charset="0"/>
                        </a:rPr>
                        <a:t>6187 - Infirmier </a:t>
                      </a:r>
                      <a:r>
                        <a:rPr lang="fr-FR" sz="1050" i="1" dirty="0" err="1">
                          <a:solidFill>
                            <a:srgbClr val="FF0000"/>
                          </a:solidFill>
                          <a:effectLst/>
                          <a:latin typeface="Calibri" panose="020F0502020204030204" pitchFamily="34" charset="0"/>
                          <a:ea typeface="MS Mincho"/>
                          <a:cs typeface="Cambria" panose="02040503050406030204" pitchFamily="18" charset="0"/>
                        </a:rPr>
                        <a:t>mid</a:t>
                      </a:r>
                      <a:r>
                        <a:rPr lang="fr-FR" sz="1050" i="1" dirty="0">
                          <a:solidFill>
                            <a:srgbClr val="FF0000"/>
                          </a:solidFill>
                          <a:effectLst/>
                          <a:latin typeface="Calibri" panose="020F0502020204030204" pitchFamily="34" charset="0"/>
                          <a:ea typeface="MS Mincho"/>
                          <a:cs typeface="Cambria" panose="02040503050406030204" pitchFamily="18" charset="0"/>
                        </a:rPr>
                        <a:t>-care</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p>
                      <a:pPr marL="358775" indent="-358775">
                        <a:spcAft>
                          <a:spcPts val="0"/>
                        </a:spcAft>
                        <a:buFont typeface="Arial" panose="020B0604020202020204" pitchFamily="34" charset="0"/>
                        <a:buChar char="•"/>
                        <a:tabLst>
                          <a:tab pos="268288" algn="l"/>
                          <a:tab pos="447675" algn="l"/>
                          <a:tab pos="627063" algn="l"/>
                        </a:tabLst>
                      </a:pPr>
                      <a:r>
                        <a:rPr lang="fr-FR" sz="1050" i="1" dirty="0">
                          <a:solidFill>
                            <a:srgbClr val="FF0000"/>
                          </a:solidFill>
                          <a:effectLst/>
                          <a:latin typeface="Calibri" panose="020F0502020204030204" pitchFamily="34" charset="0"/>
                          <a:ea typeface="MS Mincho"/>
                          <a:cs typeface="Cambria" panose="02040503050406030204" pitchFamily="18" charset="0"/>
                        </a:rPr>
                        <a:t>6188 – Infirmier en salle de réveil</a:t>
                      </a:r>
                      <a:r>
                        <a:rPr lang="fr-FR" sz="1050" dirty="0">
                          <a:effectLst/>
                          <a:latin typeface="Calibri" panose="020F0502020204030204" pitchFamily="34" charset="0"/>
                          <a:ea typeface="MS Mincho"/>
                          <a:cs typeface="Cambria" panose="02040503050406030204" pitchFamily="18" charset="0"/>
                        </a:rPr>
                        <a:t>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2103922203"/>
                  </a:ext>
                </a:extLst>
              </a:tr>
              <a:tr h="552572">
                <a:tc vMerge="1">
                  <a:txBody>
                    <a:bodyPr/>
                    <a:lstStyle/>
                    <a:p>
                      <a:endParaRPr lang="fr-BE"/>
                    </a:p>
                  </a:txBody>
                  <a:tcPr/>
                </a:tc>
                <a:tc rowSpan="2">
                  <a:txBody>
                    <a:bodyPr/>
                    <a:lstStyle/>
                    <a:p>
                      <a:pPr marL="342900" lvl="0" indent="-342900">
                        <a:spcAft>
                          <a:spcPts val="120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Psychiatrie </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solidFill>
                            <a:srgbClr val="FF0000"/>
                          </a:solidFill>
                          <a:effectLst/>
                          <a:latin typeface="Calibri" panose="020F0502020204030204" pitchFamily="34" charset="0"/>
                          <a:ea typeface="MS Mincho"/>
                          <a:cs typeface="Cambria" panose="02040503050406030204" pitchFamily="18" charset="0"/>
                        </a:rPr>
                        <a:t>Ajout d’une nouvelle fonction :</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solidFill>
                            <a:srgbClr val="FF0000"/>
                          </a:solidFill>
                          <a:effectLst/>
                          <a:latin typeface="Calibri" panose="020F0502020204030204" pitchFamily="34" charset="0"/>
                          <a:ea typeface="MS Mincho"/>
                          <a:cs typeface="Cambria" panose="02040503050406030204" pitchFamily="18" charset="0"/>
                        </a:rPr>
                        <a:t>6274 – Infirmier/Educateur/Collaborateur équipe mobile en soins psychiatriques</a:t>
                      </a:r>
                      <a:endParaRPr lang="fr-BE" sz="1050" dirty="0">
                        <a:solidFill>
                          <a:srgbClr val="FF0000"/>
                        </a:solidFill>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174940274"/>
                  </a:ext>
                </a:extLst>
              </a:tr>
              <a:tr h="368380">
                <a:tc vMerge="1">
                  <a:txBody>
                    <a:bodyPr/>
                    <a:lstStyle/>
                    <a:p>
                      <a:endParaRPr lang="fr-BE"/>
                    </a:p>
                  </a:txBody>
                  <a:tcPr/>
                </a:tc>
                <a:tc vMerge="1">
                  <a:txBody>
                    <a:bodyPr/>
                    <a:lstStyle/>
                    <a:p>
                      <a:endParaRPr lang="fr-BE"/>
                    </a:p>
                  </a:txBody>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titre de la fonction et contenu fonction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6272 -  Aide-soignant unité/ centre psychiatrique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4667059"/>
                  </a:ext>
                </a:extLst>
              </a:tr>
              <a:tr h="620188">
                <a:tc vMerge="1">
                  <a:txBody>
                    <a:bodyPr/>
                    <a:lstStyle/>
                    <a:p>
                      <a:endParaRPr lang="fr-BE"/>
                    </a:p>
                  </a:txBody>
                  <a:tcPr/>
                </a:tc>
                <a:tc>
                  <a:txBody>
                    <a:bodyPr/>
                    <a:lstStyle/>
                    <a:p>
                      <a:pPr marL="342900" lvl="0" indent="-342900">
                        <a:spcAft>
                          <a:spcPts val="1200"/>
                        </a:spcAft>
                        <a:buFont typeface="Arial" panose="020B0604020202020204" pitchFamily="34" charset="0"/>
                        <a:buChar char=""/>
                        <a:tabLst>
                          <a:tab pos="139700" algn="l"/>
                          <a:tab pos="457200" algn="l"/>
                        </a:tabLst>
                      </a:pPr>
                      <a:r>
                        <a:rPr lang="fr-FR" sz="1050">
                          <a:effectLst/>
                          <a:latin typeface="Calibri" panose="020F0502020204030204" pitchFamily="34" charset="0"/>
                          <a:ea typeface="MS Mincho"/>
                          <a:cs typeface="Cambria" panose="02040503050406030204" pitchFamily="18" charset="0"/>
                        </a:rPr>
                        <a:t>Soins résidentiels personnes âgées/Soins à domicile</a:t>
                      </a:r>
                      <a:endParaRPr lang="fr-BE" sz="105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6372 - Aide-soignant soins résidentiels personnes âgées</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6472 – Aide-soignant à domicile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86292964"/>
                  </a:ext>
                </a:extLst>
              </a:tr>
              <a:tr h="466670">
                <a:tc vMerge="1">
                  <a:txBody>
                    <a:bodyPr/>
                    <a:lstStyle/>
                    <a:p>
                      <a:endParaRPr lang="fr-BE"/>
                    </a:p>
                  </a:txBody>
                  <a:tcPr/>
                </a:tc>
                <a:tc>
                  <a:txBody>
                    <a:bodyPr/>
                    <a:lstStyle/>
                    <a:p>
                      <a:pPr marL="342900" lvl="0" indent="-342900">
                        <a:spcAft>
                          <a:spcPts val="1200"/>
                        </a:spcAft>
                        <a:buFont typeface="Arial" panose="020B0604020202020204" pitchFamily="34" charset="0"/>
                        <a:buChar char=""/>
                        <a:tabLst>
                          <a:tab pos="139700" algn="l"/>
                          <a:tab pos="457200" algn="l"/>
                        </a:tabLst>
                      </a:pPr>
                      <a:r>
                        <a:rPr lang="fr-FR" sz="1050" dirty="0">
                          <a:effectLst/>
                          <a:latin typeface="Calibri" panose="020F0502020204030204" pitchFamily="34" charset="0"/>
                          <a:ea typeface="MS Mincho"/>
                          <a:cs typeface="Cambria" panose="02040503050406030204" pitchFamily="18" charset="0"/>
                        </a:rPr>
                        <a:t>Revalidation/maisons médicales/Centre de transfusion sanguine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342900" lvl="0" indent="-342900">
                        <a:spcAft>
                          <a:spcPts val="0"/>
                        </a:spcAft>
                        <a:buFont typeface="Arial" panose="020B0604020202020204" pitchFamily="34" charset="0"/>
                        <a:buChar char=""/>
                        <a:tabLst>
                          <a:tab pos="139700" algn="l"/>
                          <a:tab pos="457200" algn="l"/>
                        </a:tabLst>
                      </a:pPr>
                      <a:r>
                        <a:rPr lang="fr-FR" sz="1050" u="sng" dirty="0">
                          <a:effectLst/>
                          <a:latin typeface="Calibri" panose="020F0502020204030204" pitchFamily="34" charset="0"/>
                          <a:ea typeface="MS Mincho"/>
                          <a:cs typeface="Cambria" panose="02040503050406030204" pitchFamily="18" charset="0"/>
                        </a:rPr>
                        <a:t>Adaptation du contenu de la fonction :</a:t>
                      </a:r>
                      <a:endParaRPr lang="fr-BE" sz="1050" dirty="0">
                        <a:effectLst/>
                        <a:latin typeface="Cambria" panose="02040503050406030204" pitchFamily="18" charset="0"/>
                        <a:ea typeface="MS Mincho"/>
                        <a:cs typeface="Times New Roman" panose="02020603050405020304" pitchFamily="18" charset="0"/>
                      </a:endParaRPr>
                    </a:p>
                    <a:p>
                      <a:pPr marL="342900" lvl="0" indent="-342900">
                        <a:spcAft>
                          <a:spcPts val="0"/>
                        </a:spcAft>
                        <a:buFont typeface="Symbol" panose="05050102010706020507" pitchFamily="18" charset="2"/>
                        <a:buChar char=""/>
                        <a:tabLst>
                          <a:tab pos="139700" algn="l"/>
                          <a:tab pos="457200" algn="l"/>
                        </a:tabLst>
                      </a:pPr>
                      <a:r>
                        <a:rPr lang="fr-FR" sz="1050" i="1" dirty="0">
                          <a:effectLst/>
                          <a:latin typeface="Calibri" panose="020F0502020204030204" pitchFamily="34" charset="0"/>
                          <a:ea typeface="MS Mincho"/>
                          <a:cs typeface="Cambria" panose="02040503050406030204" pitchFamily="18" charset="0"/>
                        </a:rPr>
                        <a:t>6672- Aide-soignant maison médicale</a:t>
                      </a:r>
                      <a:endParaRPr lang="fr-BE" sz="1050" dirty="0">
                        <a:effectLst/>
                        <a:latin typeface="Cambria" panose="02040503050406030204" pitchFamily="18" charset="0"/>
                        <a:ea typeface="MS Mincho"/>
                        <a:cs typeface="Times New Roman" panose="02020603050405020304" pitchFamily="18" charset="0"/>
                      </a:endParaRPr>
                    </a:p>
                  </a:txBody>
                  <a:tcPr marL="30794" marR="30794"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4181365433"/>
                  </a:ext>
                </a:extLst>
              </a:tr>
            </a:tbl>
          </a:graphicData>
        </a:graphic>
      </p:graphicFrame>
    </p:spTree>
    <p:extLst>
      <p:ext uri="{BB962C8B-B14F-4D97-AF65-F5344CB8AC3E}">
        <p14:creationId xmlns:p14="http://schemas.microsoft.com/office/powerpoint/2010/main" val="1988718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397320"/>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Procédure d’entretien : principes</a:t>
            </a:r>
            <a:endParaRPr lang="nl-BE" b="1" u="sng" dirty="0"/>
          </a:p>
        </p:txBody>
      </p:sp>
      <p:sp>
        <p:nvSpPr>
          <p:cNvPr id="4" name="Tijdelijke aanduiding voor inhoud 3"/>
          <p:cNvSpPr>
            <a:spLocks noGrp="1"/>
          </p:cNvSpPr>
          <p:nvPr>
            <p:ph idx="1"/>
          </p:nvPr>
        </p:nvSpPr>
        <p:spPr>
          <a:xfrm>
            <a:off x="122830" y="1588957"/>
            <a:ext cx="8789158" cy="4896510"/>
          </a:xfrm>
        </p:spPr>
        <p:txBody>
          <a:bodyPr>
            <a:noAutofit/>
          </a:bodyPr>
          <a:lstStyle/>
          <a:p>
            <a:pPr algn="just">
              <a:spcBef>
                <a:spcPts val="600"/>
              </a:spcBef>
              <a:spcAft>
                <a:spcPts val="600"/>
              </a:spcAft>
            </a:pPr>
            <a:r>
              <a:rPr lang="fr-BE" sz="1800" u="sng" dirty="0"/>
              <a:t>Input</a:t>
            </a:r>
            <a:r>
              <a:rPr lang="fr-BE" sz="1800" dirty="0"/>
              <a:t>: formulaires d’entretien/formulaires de notification de fonction manquante transmis à l’IFIC par des responsables-processus, partenaires sociaux, organisations professionnelles</a:t>
            </a:r>
          </a:p>
          <a:p>
            <a:pPr algn="just">
              <a:spcBef>
                <a:spcPts val="600"/>
              </a:spcBef>
              <a:spcAft>
                <a:spcPts val="600"/>
              </a:spcAft>
            </a:pPr>
            <a:r>
              <a:rPr lang="fr-BE" sz="1800" dirty="0"/>
              <a:t>Ce sont les partenaires sociaux qui fixent annuellement la liste des fonctions à entretenir. </a:t>
            </a:r>
          </a:p>
          <a:p>
            <a:pPr algn="just">
              <a:spcBef>
                <a:spcPts val="600"/>
              </a:spcBef>
              <a:spcAft>
                <a:spcPts val="600"/>
              </a:spcAft>
            </a:pPr>
            <a:r>
              <a:rPr lang="fr-BE" sz="1800" dirty="0"/>
              <a:t>Cette liste est établie sur base de certains </a:t>
            </a:r>
            <a:r>
              <a:rPr lang="fr-BE" sz="1800" u="sng" dirty="0"/>
              <a:t>critères objectifs </a:t>
            </a:r>
            <a:r>
              <a:rPr lang="fr-BE" sz="1800" dirty="0"/>
              <a:t>qui sont fixés au préalable : conformité juridique, représentativité des fonctions (nombre de travailleurs concernés), date de l’établissement ou des dernières adaptations de la description de fonction, analyse du feedback reçu via les formulaire d’entretien, etc.</a:t>
            </a:r>
          </a:p>
          <a:p>
            <a:pPr algn="just">
              <a:spcBef>
                <a:spcPts val="600"/>
              </a:spcBef>
              <a:spcAft>
                <a:spcPts val="600"/>
              </a:spcAft>
            </a:pPr>
            <a:r>
              <a:rPr lang="fr-BE" sz="1800" dirty="0"/>
              <a:t>L’objectif visé est de revoir annuellement 10% de l’éventail de fonctions (soit plus ou moins 20 fonctions/an).</a:t>
            </a:r>
          </a:p>
          <a:p>
            <a:pPr algn="just">
              <a:spcBef>
                <a:spcPts val="600"/>
              </a:spcBef>
              <a:spcAft>
                <a:spcPts val="600"/>
              </a:spcAft>
            </a:pPr>
            <a:r>
              <a:rPr lang="fr-BE" sz="1800" u="sng" dirty="0"/>
              <a:t>Processus continu et récurrent</a:t>
            </a:r>
          </a:p>
        </p:txBody>
      </p:sp>
    </p:spTree>
    <p:extLst>
      <p:ext uri="{BB962C8B-B14F-4D97-AF65-F5344CB8AC3E}">
        <p14:creationId xmlns:p14="http://schemas.microsoft.com/office/powerpoint/2010/main" val="1152560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nl-BE" sz="3600" b="1" dirty="0" err="1"/>
              <a:t>Contexte</a:t>
            </a:r>
            <a:r>
              <a:rPr lang="nl-BE" sz="3600" b="1" dirty="0"/>
              <a:t> et principes de base</a:t>
            </a:r>
          </a:p>
        </p:txBody>
      </p:sp>
      <p:sp>
        <p:nvSpPr>
          <p:cNvPr id="3" name="Titel 2"/>
          <p:cNvSpPr>
            <a:spLocks noGrp="1"/>
          </p:cNvSpPr>
          <p:nvPr>
            <p:ph type="title"/>
          </p:nvPr>
        </p:nvSpPr>
        <p:spPr/>
        <p:txBody>
          <a:bodyPr/>
          <a:lstStyle/>
          <a:p>
            <a:r>
              <a:rPr lang="nl-BE" sz="4800" dirty="0" err="1"/>
              <a:t>Implémentation</a:t>
            </a:r>
            <a:r>
              <a:rPr lang="nl-BE" sz="4800" dirty="0"/>
              <a:t> </a:t>
            </a:r>
            <a:br>
              <a:rPr lang="nl-BE" sz="4800" dirty="0"/>
            </a:br>
            <a:r>
              <a:rPr lang="nl-BE" sz="4800" dirty="0"/>
              <a:t>de </a:t>
            </a:r>
            <a:r>
              <a:rPr lang="nl-BE" sz="4800" dirty="0" err="1"/>
              <a:t>l’IFIC</a:t>
            </a:r>
            <a:endParaRPr lang="nl-BE" sz="4800" dirty="0"/>
          </a:p>
        </p:txBody>
      </p:sp>
    </p:spTree>
    <p:extLst>
      <p:ext uri="{BB962C8B-B14F-4D97-AF65-F5344CB8AC3E}">
        <p14:creationId xmlns:p14="http://schemas.microsoft.com/office/powerpoint/2010/main" val="1614653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Contexte</a:t>
            </a:r>
            <a:r>
              <a:rPr lang="nl-BE" dirty="0"/>
              <a:t>  </a:t>
            </a:r>
            <a:r>
              <a:rPr lang="nl-BE" dirty="0" err="1"/>
              <a:t>implémentation</a:t>
            </a:r>
            <a:endParaRPr lang="nl-BE" dirty="0"/>
          </a:p>
        </p:txBody>
      </p:sp>
      <p:graphicFrame>
        <p:nvGraphicFramePr>
          <p:cNvPr id="4" name="Diagramme 1"/>
          <p:cNvGraphicFramePr>
            <a:graphicFrameLocks noGrp="1"/>
          </p:cNvGraphicFramePr>
          <p:nvPr>
            <p:ph idx="1"/>
          </p:nvPr>
        </p:nvGraphicFramePr>
        <p:xfrm>
          <a:off x="381000" y="1088642"/>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kstvak 4"/>
          <p:cNvSpPr txBox="1"/>
          <p:nvPr/>
        </p:nvSpPr>
        <p:spPr>
          <a:xfrm>
            <a:off x="421357" y="4918842"/>
            <a:ext cx="8300545" cy="1446550"/>
          </a:xfrm>
          <a:prstGeom prst="rect">
            <a:avLst/>
          </a:prstGeom>
          <a:noFill/>
          <a:ln>
            <a:solidFill>
              <a:schemeClr val="accent1"/>
            </a:solidFill>
          </a:ln>
        </p:spPr>
        <p:txBody>
          <a:bodyPr wrap="square" rtlCol="0">
            <a:spAutoFit/>
          </a:bodyPr>
          <a:lstStyle/>
          <a:p>
            <a:br>
              <a:rPr lang="fr-BE" sz="2400" baseline="30000" dirty="0">
                <a:solidFill>
                  <a:schemeClr val="tx1">
                    <a:lumMod val="75000"/>
                    <a:lumOff val="25000"/>
                  </a:schemeClr>
                </a:solidFill>
              </a:rPr>
            </a:br>
            <a:r>
              <a:rPr lang="fr-BE" sz="2400" baseline="30000" dirty="0">
                <a:solidFill>
                  <a:schemeClr val="tx1">
                    <a:lumMod val="75000"/>
                    <a:lumOff val="25000"/>
                  </a:schemeClr>
                </a:solidFill>
              </a:rPr>
              <a:t>Pour plus d’informations, cf. la convention collective de travail du 31 mars 2021 concernant l’introduction complète d’un nouveau modèle salarial pour les services fédéraux des soins de santé, disponible sur le site web de l’IFIC :  </a:t>
            </a:r>
            <a:br>
              <a:rPr lang="fr-BE" sz="2400" baseline="30000" dirty="0">
                <a:solidFill>
                  <a:schemeClr val="tx1">
                    <a:lumMod val="75000"/>
                    <a:lumOff val="25000"/>
                  </a:schemeClr>
                </a:solidFill>
              </a:rPr>
            </a:br>
            <a:r>
              <a:rPr lang="fr-BE" sz="2400" baseline="30000" dirty="0">
                <a:hlinkClick r:id="rId8"/>
              </a:rPr>
              <a:t>https://www.if-ic.org/fr/secteurs-concernes/soins-de-sante-prives-federaux-cp-330/documents</a:t>
            </a:r>
            <a:r>
              <a:rPr lang="fr-BE" sz="2400" baseline="30000" dirty="0"/>
              <a:t> </a:t>
            </a:r>
            <a:endParaRPr lang="nl-BE" sz="2400" dirty="0"/>
          </a:p>
        </p:txBody>
      </p:sp>
    </p:spTree>
    <p:extLst>
      <p:ext uri="{BB962C8B-B14F-4D97-AF65-F5344CB8AC3E}">
        <p14:creationId xmlns:p14="http://schemas.microsoft.com/office/powerpoint/2010/main" val="1374145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Qui a droit au barème IFIC 100% à partir du 01/07/2021?</a:t>
            </a:r>
          </a:p>
        </p:txBody>
      </p:sp>
      <p:sp>
        <p:nvSpPr>
          <p:cNvPr id="3" name="Espace réservé du contenu 2"/>
          <p:cNvSpPr>
            <a:spLocks noGrp="1"/>
          </p:cNvSpPr>
          <p:nvPr>
            <p:ph idx="1"/>
          </p:nvPr>
        </p:nvSpPr>
        <p:spPr>
          <a:xfrm>
            <a:off x="381000" y="2220686"/>
            <a:ext cx="8394576" cy="4231871"/>
          </a:xfrm>
        </p:spPr>
        <p:txBody>
          <a:bodyPr>
            <a:normAutofit fontScale="77500" lnSpcReduction="20000"/>
          </a:bodyPr>
          <a:lstStyle/>
          <a:p>
            <a:pPr>
              <a:spcBef>
                <a:spcPts val="300"/>
              </a:spcBef>
              <a:spcAft>
                <a:spcPts val="300"/>
              </a:spcAft>
            </a:pPr>
            <a:r>
              <a:rPr lang="fr-BE" sz="1800" dirty="0"/>
              <a:t>des établissements qui sont soumis à la loi sur les hôpitaux </a:t>
            </a:r>
          </a:p>
          <a:p>
            <a:pPr>
              <a:spcBef>
                <a:spcPts val="300"/>
              </a:spcBef>
              <a:spcAft>
                <a:spcPts val="300"/>
              </a:spcAft>
            </a:pPr>
            <a:r>
              <a:rPr lang="fr-BE" sz="1800" dirty="0"/>
              <a:t>des centres de psychiatrie légale </a:t>
            </a:r>
          </a:p>
          <a:p>
            <a:pPr>
              <a:spcBef>
                <a:spcPts val="300"/>
              </a:spcBef>
              <a:spcAft>
                <a:spcPts val="300"/>
              </a:spcAft>
            </a:pPr>
            <a:r>
              <a:rPr lang="fr-BE" sz="1800" dirty="0"/>
              <a:t>des centres de revalidation</a:t>
            </a:r>
          </a:p>
          <a:p>
            <a:pPr>
              <a:spcBef>
                <a:spcPts val="300"/>
              </a:spcBef>
              <a:spcAft>
                <a:spcPts val="300"/>
              </a:spcAft>
            </a:pPr>
            <a:r>
              <a:rPr lang="fr-BE" sz="1800" dirty="0"/>
              <a:t>des services du sang de la Croix-Rouge de Belgique</a:t>
            </a:r>
          </a:p>
          <a:p>
            <a:pPr>
              <a:spcBef>
                <a:spcPts val="300"/>
              </a:spcBef>
              <a:spcAft>
                <a:spcPts val="300"/>
              </a:spcAft>
            </a:pPr>
            <a:r>
              <a:rPr lang="fr-BE" sz="1800" dirty="0"/>
              <a:t>des soins infirmiers à domicile</a:t>
            </a:r>
          </a:p>
          <a:p>
            <a:pPr>
              <a:spcBef>
                <a:spcPts val="300"/>
              </a:spcBef>
              <a:spcAft>
                <a:spcPts val="300"/>
              </a:spcAft>
            </a:pPr>
            <a:r>
              <a:rPr lang="fr-BE" sz="1800" dirty="0"/>
              <a:t>des centres médico-pédiatriques</a:t>
            </a:r>
          </a:p>
          <a:p>
            <a:pPr>
              <a:spcBef>
                <a:spcPts val="300"/>
              </a:spcBef>
              <a:spcAft>
                <a:spcPts val="300"/>
              </a:spcAft>
            </a:pPr>
            <a:r>
              <a:rPr lang="fr-BE" sz="1800" dirty="0"/>
              <a:t>des maisons médicales</a:t>
            </a:r>
          </a:p>
          <a:p>
            <a:pPr marL="45720" indent="0">
              <a:spcBef>
                <a:spcPts val="300"/>
              </a:spcBef>
              <a:spcAft>
                <a:spcPts val="300"/>
              </a:spcAft>
              <a:buNone/>
            </a:pPr>
            <a:r>
              <a:rPr lang="fr-BE" sz="1500" dirty="0">
                <a:solidFill>
                  <a:srgbClr val="CB7D0B"/>
                </a:solidFill>
              </a:rPr>
              <a:t>* Occupés sous contrat de travail (y compris contrat de travail étudiant et travailleurs intérimaires occupés dans les établissements concernés)</a:t>
            </a:r>
          </a:p>
          <a:p>
            <a:pPr marL="45720" indent="0">
              <a:spcBef>
                <a:spcPts val="300"/>
              </a:spcBef>
              <a:spcAft>
                <a:spcPts val="300"/>
              </a:spcAft>
              <a:buNone/>
            </a:pPr>
            <a:endParaRPr lang="fr-FR" sz="900" dirty="0"/>
          </a:p>
          <a:p>
            <a:pPr marL="0" indent="0" algn="just">
              <a:spcBef>
                <a:spcPts val="300"/>
              </a:spcBef>
              <a:spcAft>
                <a:spcPts val="300"/>
              </a:spcAft>
              <a:buNone/>
            </a:pPr>
            <a:r>
              <a:rPr lang="fr-FR" sz="1900" b="1" dirty="0">
                <a:solidFill>
                  <a:schemeClr val="tx1">
                    <a:lumMod val="65000"/>
                    <a:lumOff val="35000"/>
                  </a:schemeClr>
                </a:solidFill>
              </a:rPr>
              <a:t>LES TRAVAILLEURS DE CES SECTEURS ONT DROIT AU BARÈME IFIC 100% PARTIR DU 01/07/2021 À LA CONDITION :</a:t>
            </a:r>
          </a:p>
          <a:p>
            <a:pPr marL="45720" indent="0">
              <a:spcBef>
                <a:spcPts val="300"/>
              </a:spcBef>
              <a:spcAft>
                <a:spcPts val="300"/>
              </a:spcAft>
              <a:buNone/>
            </a:pPr>
            <a:endParaRPr lang="fr-FR" sz="1800" b="1" dirty="0"/>
          </a:p>
          <a:p>
            <a:pPr lvl="1">
              <a:spcBef>
                <a:spcPts val="0"/>
              </a:spcBef>
              <a:buFontTx/>
              <a:buChar char="-"/>
            </a:pPr>
            <a:r>
              <a:rPr lang="fr-FR" dirty="0"/>
              <a:t>qu’ils soient déjà rémunérés selon le barème IFIC au 30/06/2021</a:t>
            </a:r>
          </a:p>
          <a:p>
            <a:pPr marL="45720" indent="0">
              <a:spcBef>
                <a:spcPts val="0"/>
              </a:spcBef>
              <a:buNone/>
            </a:pPr>
            <a:r>
              <a:rPr lang="fr-FR" sz="1800" b="1" dirty="0"/>
              <a:t>OU</a:t>
            </a:r>
          </a:p>
          <a:p>
            <a:pPr lvl="1">
              <a:spcBef>
                <a:spcPts val="0"/>
              </a:spcBef>
              <a:buFontTx/>
              <a:buChar char="-"/>
            </a:pPr>
            <a:r>
              <a:rPr lang="fr-FR" dirty="0"/>
              <a:t> qu’ils optent pour le barème IFIC dans le cadre de l’implémentation à 100%</a:t>
            </a:r>
          </a:p>
          <a:p>
            <a:pPr marL="45720" lvl="1" indent="0">
              <a:spcBef>
                <a:spcPts val="0"/>
              </a:spcBef>
              <a:buClr>
                <a:schemeClr val="accent1"/>
              </a:buClr>
              <a:buNone/>
            </a:pPr>
            <a:r>
              <a:rPr lang="fr-FR" b="1" spc="150" dirty="0"/>
              <a:t>OU</a:t>
            </a:r>
          </a:p>
          <a:p>
            <a:pPr lvl="1">
              <a:spcBef>
                <a:spcPts val="0"/>
              </a:spcBef>
              <a:buFontTx/>
              <a:buChar char="-"/>
            </a:pPr>
            <a:r>
              <a:rPr lang="fr-FR" dirty="0"/>
              <a:t>qu’ils entrent en service à partir du 01/07/2021(nouveaux travailleurs – mais voir plus loin spécificités pour les travailleurs avec un TPP/QPP)</a:t>
            </a:r>
          </a:p>
          <a:p>
            <a:pPr lvl="1" algn="just">
              <a:spcBef>
                <a:spcPts val="300"/>
              </a:spcBef>
              <a:spcAft>
                <a:spcPts val="300"/>
              </a:spcAft>
              <a:buFontTx/>
              <a:buChar char="-"/>
            </a:pPr>
            <a:endParaRPr lang="fr-BE" sz="1600" dirty="0"/>
          </a:p>
          <a:p>
            <a:pPr>
              <a:spcBef>
                <a:spcPts val="300"/>
              </a:spcBef>
              <a:spcAft>
                <a:spcPts val="300"/>
              </a:spcAft>
              <a:buFontTx/>
              <a:buChar char="-"/>
            </a:pPr>
            <a:endParaRPr lang="fr-BE" sz="900" dirty="0"/>
          </a:p>
        </p:txBody>
      </p:sp>
      <p:sp>
        <p:nvSpPr>
          <p:cNvPr id="4" name="ZoneTexte 3"/>
          <p:cNvSpPr txBox="1"/>
          <p:nvPr/>
        </p:nvSpPr>
        <p:spPr>
          <a:xfrm>
            <a:off x="380999" y="1757994"/>
            <a:ext cx="8381261" cy="369332"/>
          </a:xfrm>
          <a:prstGeom prst="rect">
            <a:avLst/>
          </a:prstGeom>
          <a:noFill/>
        </p:spPr>
        <p:txBody>
          <a:bodyPr wrap="square" rtlCol="0">
            <a:spAutoFit/>
          </a:bodyPr>
          <a:lstStyle/>
          <a:p>
            <a:r>
              <a:rPr lang="fr-BE" b="1" dirty="0">
                <a:solidFill>
                  <a:schemeClr val="tx1">
                    <a:lumMod val="65000"/>
                    <a:lumOff val="35000"/>
                  </a:schemeClr>
                </a:solidFill>
              </a:rPr>
              <a:t>LES TRAVAILLEURS</a:t>
            </a:r>
            <a:r>
              <a:rPr lang="fr-BE" b="1" dirty="0">
                <a:solidFill>
                  <a:srgbClr val="CB7D0B"/>
                </a:solidFill>
              </a:rPr>
              <a:t>*</a:t>
            </a:r>
            <a:r>
              <a:rPr lang="fr-BE" b="1" dirty="0">
                <a:solidFill>
                  <a:schemeClr val="tx1">
                    <a:lumMod val="65000"/>
                    <a:lumOff val="35000"/>
                  </a:schemeClr>
                </a:solidFill>
              </a:rPr>
              <a:t> DES SECTEURS FÉDÉRAUX PRIVÉS DE LA SANTÉ (CP 330) C-À-D  : </a:t>
            </a:r>
          </a:p>
        </p:txBody>
      </p:sp>
    </p:spTree>
    <p:extLst>
      <p:ext uri="{BB962C8B-B14F-4D97-AF65-F5344CB8AC3E}">
        <p14:creationId xmlns:p14="http://schemas.microsoft.com/office/powerpoint/2010/main" val="478967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Cas particulier: travailleurs </a:t>
            </a:r>
            <a:r>
              <a:rPr lang="fr-BE" dirty="0" err="1"/>
              <a:t>bénéficiaireS</a:t>
            </a:r>
            <a:r>
              <a:rPr lang="fr-BE" dirty="0"/>
              <a:t> d’une prime TPP/QPP</a:t>
            </a:r>
          </a:p>
        </p:txBody>
      </p:sp>
      <p:sp>
        <p:nvSpPr>
          <p:cNvPr id="3" name="Espace réservé du contenu 2"/>
          <p:cNvSpPr>
            <a:spLocks noGrp="1"/>
          </p:cNvSpPr>
          <p:nvPr>
            <p:ph idx="1"/>
          </p:nvPr>
        </p:nvSpPr>
        <p:spPr>
          <a:xfrm>
            <a:off x="172529" y="1719071"/>
            <a:ext cx="8738558" cy="4612060"/>
          </a:xfrm>
        </p:spPr>
        <p:txBody>
          <a:bodyPr>
            <a:normAutofit fontScale="85000" lnSpcReduction="10000"/>
          </a:bodyPr>
          <a:lstStyle/>
          <a:p>
            <a:pPr marL="45720" indent="0" algn="just">
              <a:spcBef>
                <a:spcPts val="600"/>
              </a:spcBef>
              <a:spcAft>
                <a:spcPts val="600"/>
              </a:spcAft>
              <a:buNone/>
            </a:pPr>
            <a:r>
              <a:rPr lang="fr-BE" dirty="0">
                <a:solidFill>
                  <a:srgbClr val="CB7D0B"/>
                </a:solidFill>
              </a:rPr>
              <a:t>Contrairement aux dispositions spécifiques qui étaient d’application durant la phase 1, ces travailleurs peuvent dorénavant opter pour le barème IFIC à partir du 01/07/2021 ou choisir de conserver leur ancien barème + prime TPP/QPP.</a:t>
            </a:r>
          </a:p>
          <a:p>
            <a:pPr marL="45720" indent="0" algn="just">
              <a:spcBef>
                <a:spcPts val="600"/>
              </a:spcBef>
              <a:spcAft>
                <a:spcPts val="600"/>
              </a:spcAft>
              <a:buNone/>
            </a:pPr>
            <a:r>
              <a:rPr lang="fr-BE" b="1" dirty="0">
                <a:solidFill>
                  <a:srgbClr val="CB7D0B"/>
                </a:solidFill>
              </a:rPr>
              <a:t>En outre, tant qu’ils n’ont JAMAIS opté pour le barème IFIC, ces travailleurs conservent la possibilité de choisir lorsqu’ils changent d’employeur.</a:t>
            </a:r>
            <a:endParaRPr lang="fr-FR" dirty="0">
              <a:sym typeface="Wingdings" panose="05000000000000000000" pitchFamily="2" charset="2"/>
            </a:endParaRPr>
          </a:p>
          <a:p>
            <a:pPr marL="45720" indent="0" algn="just">
              <a:spcBef>
                <a:spcPts val="600"/>
              </a:spcBef>
              <a:spcAft>
                <a:spcPts val="600"/>
              </a:spcAft>
              <a:buNone/>
            </a:pPr>
            <a:r>
              <a:rPr lang="fr-FR" dirty="0">
                <a:solidFill>
                  <a:schemeClr val="tx1">
                    <a:lumMod val="65000"/>
                    <a:lumOff val="35000"/>
                  </a:schemeClr>
                </a:solidFill>
                <a:sym typeface="Wingdings" panose="05000000000000000000" pitchFamily="2" charset="2"/>
              </a:rPr>
              <a:t>Donc, en cas de changement d’employeur après le 01/07/2021:</a:t>
            </a:r>
          </a:p>
          <a:p>
            <a:pPr algn="just">
              <a:spcBef>
                <a:spcPts val="600"/>
              </a:spcBef>
              <a:spcAft>
                <a:spcPts val="600"/>
              </a:spcAft>
              <a:buFont typeface="Arial" panose="020B0604020202020204" pitchFamily="34" charset="0"/>
              <a:buChar char="•"/>
            </a:pPr>
            <a:r>
              <a:rPr lang="fr-BE" u="sng" dirty="0">
                <a:solidFill>
                  <a:schemeClr val="tx1">
                    <a:lumMod val="65000"/>
                    <a:lumOff val="35000"/>
                  </a:schemeClr>
                </a:solidFill>
              </a:rPr>
              <a:t>Le travailleur bénéficiaire d’une prime TPP/QPP a une seule fois le choix</a:t>
            </a:r>
            <a:r>
              <a:rPr lang="fr-BE" dirty="0">
                <a:solidFill>
                  <a:schemeClr val="tx1">
                    <a:lumMod val="65000"/>
                    <a:lumOff val="35000"/>
                  </a:schemeClr>
                </a:solidFill>
              </a:rPr>
              <a:t>, au moment de son entrée en service dans une fonction infirmière, entre opter pour le barème IFIC ou opter pour l’ancien barème + prime TPP/QPP</a:t>
            </a:r>
            <a:endParaRPr lang="fr-FR" dirty="0">
              <a:solidFill>
                <a:schemeClr val="tx1">
                  <a:lumMod val="65000"/>
                  <a:lumOff val="35000"/>
                </a:schemeClr>
              </a:solidFill>
              <a:sym typeface="Wingdings" panose="05000000000000000000" pitchFamily="2" charset="2"/>
            </a:endParaRPr>
          </a:p>
          <a:p>
            <a:pPr algn="just">
              <a:spcBef>
                <a:spcPts val="600"/>
              </a:spcBef>
              <a:spcAft>
                <a:spcPts val="600"/>
              </a:spcAft>
              <a:buFont typeface="Arial" panose="020B0604020202020204" pitchFamily="34" charset="0"/>
              <a:buChar char="•"/>
            </a:pPr>
            <a:r>
              <a:rPr lang="fr-FR" b="1" u="sng" dirty="0">
                <a:solidFill>
                  <a:schemeClr val="tx1">
                    <a:lumMod val="65000"/>
                    <a:lumOff val="35000"/>
                  </a:schemeClr>
                </a:solidFill>
                <a:sym typeface="Wingdings" panose="05000000000000000000" pitchFamily="2" charset="2"/>
              </a:rPr>
              <a:t>Conditions</a:t>
            </a:r>
            <a:r>
              <a:rPr lang="fr-FR" b="1" dirty="0">
                <a:solidFill>
                  <a:schemeClr val="tx1">
                    <a:lumMod val="65000"/>
                    <a:lumOff val="35000"/>
                  </a:schemeClr>
                </a:solidFill>
                <a:sym typeface="Wingdings" panose="05000000000000000000" pitchFamily="2" charset="2"/>
              </a:rPr>
              <a:t>: </a:t>
            </a:r>
            <a:r>
              <a:rPr lang="fr-FR" dirty="0">
                <a:solidFill>
                  <a:schemeClr val="tx1">
                    <a:lumMod val="65000"/>
                    <a:lumOff val="35000"/>
                  </a:schemeClr>
                </a:solidFill>
                <a:sym typeface="Wingdings" panose="05000000000000000000" pitchFamily="2" charset="2"/>
              </a:rPr>
              <a:t>pour que cela soit possible, le travailleur doit avoir toujours droit à la prime lors de la sortie de service chez l’employeur précédent (attestation de l’employeur précédent nécessaire)</a:t>
            </a:r>
          </a:p>
          <a:p>
            <a:pPr marL="45720" indent="0" algn="just">
              <a:spcBef>
                <a:spcPts val="600"/>
              </a:spcBef>
              <a:spcAft>
                <a:spcPts val="600"/>
              </a:spcAft>
              <a:buNone/>
            </a:pPr>
            <a:r>
              <a:rPr lang="fr-FR" dirty="0">
                <a:solidFill>
                  <a:schemeClr val="tx1">
                    <a:lumMod val="65000"/>
                    <a:lumOff val="35000"/>
                  </a:schemeClr>
                </a:solidFill>
                <a:sym typeface="Wingdings" panose="05000000000000000000" pitchFamily="2" charset="2"/>
              </a:rPr>
              <a:t>Si le travailleur opte pour le barème IFIC, ce choix est irréversible (y compris en cas de changement ultérieur d’employeur).</a:t>
            </a:r>
          </a:p>
          <a:p>
            <a:pPr algn="just">
              <a:buFont typeface="Arial" panose="020B0604020202020204" pitchFamily="34" charset="0"/>
              <a:buChar char="•"/>
            </a:pPr>
            <a:endParaRPr lang="fr-FR" dirty="0">
              <a:sym typeface="Wingdings" panose="05000000000000000000" pitchFamily="2" charset="2"/>
            </a:endParaRPr>
          </a:p>
          <a:p>
            <a:endParaRPr lang="fr-BE" dirty="0"/>
          </a:p>
        </p:txBody>
      </p:sp>
    </p:spTree>
    <p:extLst>
      <p:ext uri="{BB962C8B-B14F-4D97-AF65-F5344CB8AC3E}">
        <p14:creationId xmlns:p14="http://schemas.microsoft.com/office/powerpoint/2010/main" val="249945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Le moment du  </a:t>
            </a:r>
            <a:r>
              <a:rPr lang="nl-BE" dirty="0" err="1"/>
              <a:t>choix</a:t>
            </a:r>
            <a:r>
              <a:rPr lang="nl-BE"/>
              <a:t> </a:t>
            </a:r>
            <a:br>
              <a:rPr lang="nl-BE"/>
            </a:br>
            <a:r>
              <a:rPr lang="nl-BE"/>
              <a:t>pour </a:t>
            </a:r>
            <a:r>
              <a:rPr lang="nl-BE" dirty="0" err="1"/>
              <a:t>certains</a:t>
            </a:r>
            <a:r>
              <a:rPr lang="nl-BE" dirty="0"/>
              <a:t> </a:t>
            </a:r>
            <a:r>
              <a:rPr lang="nl-BE" dirty="0" err="1"/>
              <a:t>travailleurs</a:t>
            </a:r>
            <a:endParaRPr lang="nl-BE" dirty="0"/>
          </a:p>
        </p:txBody>
      </p:sp>
      <p:graphicFrame>
        <p:nvGraphicFramePr>
          <p:cNvPr id="4" name="Diagramme 1"/>
          <p:cNvGraphicFramePr>
            <a:graphicFrameLocks noGrp="1"/>
          </p:cNvGraphicFramePr>
          <p:nvPr>
            <p:ph idx="1"/>
          </p:nvPr>
        </p:nvGraphicFramePr>
        <p:xfrm>
          <a:off x="457201" y="1132763"/>
          <a:ext cx="9187216" cy="5554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1107566" y="4682847"/>
            <a:ext cx="1323832" cy="400110"/>
          </a:xfrm>
          <a:prstGeom prst="rect">
            <a:avLst/>
          </a:prstGeom>
          <a:noFill/>
        </p:spPr>
        <p:txBody>
          <a:bodyPr wrap="square" rtlCol="0">
            <a:spAutoFit/>
          </a:bodyPr>
          <a:lstStyle/>
          <a:p>
            <a:pPr algn="ctr"/>
            <a:r>
              <a:rPr lang="fr-BE" sz="2000" b="1" dirty="0">
                <a:solidFill>
                  <a:schemeClr val="bg1"/>
                </a:solidFill>
              </a:rPr>
              <a:t>STAND</a:t>
            </a:r>
            <a:r>
              <a:rPr lang="fr-BE" b="1" dirty="0">
                <a:solidFill>
                  <a:schemeClr val="bg1"/>
                </a:solidFill>
              </a:rPr>
              <a:t> BY</a:t>
            </a:r>
          </a:p>
        </p:txBody>
      </p:sp>
      <p:sp>
        <p:nvSpPr>
          <p:cNvPr id="6" name="ZoneTexte 5"/>
          <p:cNvSpPr txBox="1"/>
          <p:nvPr/>
        </p:nvSpPr>
        <p:spPr>
          <a:xfrm>
            <a:off x="5165009" y="4682847"/>
            <a:ext cx="1473958" cy="461665"/>
          </a:xfrm>
          <a:prstGeom prst="rect">
            <a:avLst/>
          </a:prstGeom>
          <a:noFill/>
        </p:spPr>
        <p:txBody>
          <a:bodyPr wrap="square" rtlCol="0">
            <a:spAutoFit/>
          </a:bodyPr>
          <a:lstStyle/>
          <a:p>
            <a:pPr algn="ctr"/>
            <a:r>
              <a:rPr lang="fr-FR" sz="2400" b="1" dirty="0">
                <a:solidFill>
                  <a:schemeClr val="bg1"/>
                </a:solidFill>
              </a:rPr>
              <a:t>IFIC</a:t>
            </a:r>
            <a:endParaRPr lang="fr-BE" sz="2400" b="1" dirty="0">
              <a:solidFill>
                <a:schemeClr val="bg1"/>
              </a:solidFill>
            </a:endParaRPr>
          </a:p>
        </p:txBody>
      </p:sp>
      <p:pic>
        <p:nvPicPr>
          <p:cNvPr id="3" name="Image 2"/>
          <p:cNvPicPr>
            <a:picLocks noChangeAspect="1"/>
          </p:cNvPicPr>
          <p:nvPr/>
        </p:nvPicPr>
        <p:blipFill>
          <a:blip r:embed="rId8"/>
          <a:stretch>
            <a:fillRect/>
          </a:stretch>
        </p:blipFill>
        <p:spPr>
          <a:xfrm>
            <a:off x="3411806" y="1709922"/>
            <a:ext cx="904420" cy="904420"/>
          </a:xfrm>
          <a:prstGeom prst="rect">
            <a:avLst/>
          </a:prstGeom>
        </p:spPr>
      </p:pic>
    </p:spTree>
    <p:extLst>
      <p:ext uri="{BB962C8B-B14F-4D97-AF65-F5344CB8AC3E}">
        <p14:creationId xmlns:p14="http://schemas.microsoft.com/office/powerpoint/2010/main" val="4074109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Comment</a:t>
            </a:r>
            <a:r>
              <a:rPr lang="nl-BE" dirty="0"/>
              <a:t> </a:t>
            </a:r>
            <a:r>
              <a:rPr lang="nl-BE" dirty="0" err="1"/>
              <a:t>le</a:t>
            </a:r>
            <a:r>
              <a:rPr lang="nl-BE" dirty="0"/>
              <a:t> </a:t>
            </a:r>
            <a:r>
              <a:rPr lang="nl-BE" dirty="0" err="1"/>
              <a:t>travailleur</a:t>
            </a:r>
            <a:r>
              <a:rPr lang="nl-BE" dirty="0"/>
              <a:t> </a:t>
            </a:r>
            <a:r>
              <a:rPr lang="nl-BE" dirty="0" err="1"/>
              <a:t>doit-il</a:t>
            </a:r>
            <a:r>
              <a:rPr lang="nl-BE" dirty="0"/>
              <a:t> faire </a:t>
            </a:r>
            <a:r>
              <a:rPr lang="nl-BE" dirty="0" err="1"/>
              <a:t>son</a:t>
            </a:r>
            <a:r>
              <a:rPr lang="nl-BE" dirty="0"/>
              <a:t> </a:t>
            </a:r>
            <a:r>
              <a:rPr lang="nl-BE" dirty="0" err="1"/>
              <a:t>choix</a:t>
            </a:r>
            <a:r>
              <a:rPr lang="nl-BE" dirty="0"/>
              <a:t>?</a:t>
            </a:r>
          </a:p>
        </p:txBody>
      </p:sp>
      <p:pic>
        <p:nvPicPr>
          <p:cNvPr id="5" name="Tijdelijke aanduiding voor inhoud 4"/>
          <p:cNvPicPr>
            <a:picLocks noGrp="1" noChangeAspect="1"/>
          </p:cNvPicPr>
          <p:nvPr>
            <p:ph idx="1"/>
          </p:nvPr>
        </p:nvPicPr>
        <p:blipFill>
          <a:blip r:embed="rId2"/>
          <a:stretch>
            <a:fillRect/>
          </a:stretch>
        </p:blipFill>
        <p:spPr>
          <a:xfrm>
            <a:off x="430168" y="2932410"/>
            <a:ext cx="2095500" cy="2181225"/>
          </a:xfrm>
          <a:prstGeom prst="rect">
            <a:avLst/>
          </a:prstGeom>
        </p:spPr>
      </p:pic>
      <p:sp>
        <p:nvSpPr>
          <p:cNvPr id="7" name="Tekstvak 6"/>
          <p:cNvSpPr txBox="1"/>
          <p:nvPr/>
        </p:nvSpPr>
        <p:spPr>
          <a:xfrm>
            <a:off x="136478" y="1512952"/>
            <a:ext cx="8863830" cy="1308050"/>
          </a:xfrm>
          <a:prstGeom prst="rect">
            <a:avLst/>
          </a:prstGeom>
          <a:noFill/>
        </p:spPr>
        <p:txBody>
          <a:bodyPr wrap="square" rtlCol="0">
            <a:spAutoFit/>
          </a:bodyPr>
          <a:lstStyle/>
          <a:p>
            <a:pPr>
              <a:spcBef>
                <a:spcPts val="300"/>
              </a:spcBef>
              <a:spcAft>
                <a:spcPts val="300"/>
              </a:spcAft>
            </a:pPr>
            <a:r>
              <a:rPr lang="nl-BE" sz="2000" b="1" u="sng" dirty="0">
                <a:solidFill>
                  <a:srgbClr val="CB7D0B"/>
                </a:solidFill>
              </a:rPr>
              <a:t>ETAPE 1 </a:t>
            </a:r>
            <a:r>
              <a:rPr lang="nl-BE" sz="2000" dirty="0">
                <a:solidFill>
                  <a:srgbClr val="CB7D0B"/>
                </a:solidFill>
              </a:rPr>
              <a:t>(pour </a:t>
            </a:r>
            <a:r>
              <a:rPr lang="nl-BE" sz="2000" dirty="0" err="1">
                <a:solidFill>
                  <a:srgbClr val="CB7D0B"/>
                </a:solidFill>
              </a:rPr>
              <a:t>le</a:t>
            </a:r>
            <a:r>
              <a:rPr lang="nl-BE" sz="2000" dirty="0">
                <a:solidFill>
                  <a:srgbClr val="CB7D0B"/>
                </a:solidFill>
              </a:rPr>
              <a:t> 01/06/2021): </a:t>
            </a:r>
          </a:p>
          <a:p>
            <a:pPr algn="just">
              <a:spcBef>
                <a:spcPts val="300"/>
              </a:spcBef>
              <a:spcAft>
                <a:spcPts val="300"/>
              </a:spcAft>
            </a:pPr>
            <a:r>
              <a:rPr lang="nl-BE" dirty="0" err="1">
                <a:solidFill>
                  <a:schemeClr val="tx1">
                    <a:lumMod val="65000"/>
                    <a:lumOff val="35000"/>
                  </a:schemeClr>
                </a:solidFill>
              </a:rPr>
              <a:t>Chaque</a:t>
            </a:r>
            <a:r>
              <a:rPr lang="nl-BE" dirty="0">
                <a:solidFill>
                  <a:schemeClr val="tx1">
                    <a:lumMod val="65000"/>
                    <a:lumOff val="35000"/>
                  </a:schemeClr>
                </a:solidFill>
              </a:rPr>
              <a:t> </a:t>
            </a:r>
            <a:r>
              <a:rPr lang="nl-BE" dirty="0" err="1">
                <a:solidFill>
                  <a:schemeClr val="tx1">
                    <a:lumMod val="65000"/>
                    <a:lumOff val="35000"/>
                  </a:schemeClr>
                </a:solidFill>
              </a:rPr>
              <a:t>travailleur</a:t>
            </a:r>
            <a:r>
              <a:rPr lang="nl-BE" dirty="0">
                <a:solidFill>
                  <a:schemeClr val="tx1">
                    <a:lumMod val="65000"/>
                    <a:lumOff val="35000"/>
                  </a:schemeClr>
                </a:solidFill>
              </a:rPr>
              <a:t> </a:t>
            </a:r>
            <a:r>
              <a:rPr lang="nl-BE" dirty="0" err="1">
                <a:solidFill>
                  <a:schemeClr val="tx1">
                    <a:lumMod val="65000"/>
                    <a:lumOff val="35000"/>
                  </a:schemeClr>
                </a:solidFill>
              </a:rPr>
              <a:t>concerné</a:t>
            </a:r>
            <a:r>
              <a:rPr lang="nl-BE" dirty="0">
                <a:solidFill>
                  <a:schemeClr val="tx1">
                    <a:lumMod val="65000"/>
                    <a:lumOff val="35000"/>
                  </a:schemeClr>
                </a:solidFill>
              </a:rPr>
              <a:t> </a:t>
            </a:r>
            <a:r>
              <a:rPr lang="nl-BE" dirty="0" err="1">
                <a:solidFill>
                  <a:schemeClr val="tx1">
                    <a:lumMod val="65000"/>
                    <a:lumOff val="35000"/>
                  </a:schemeClr>
                </a:solidFill>
              </a:rPr>
              <a:t>reçoit</a:t>
            </a:r>
            <a:r>
              <a:rPr lang="nl-BE" dirty="0">
                <a:solidFill>
                  <a:schemeClr val="tx1">
                    <a:lumMod val="65000"/>
                    <a:lumOff val="35000"/>
                  </a:schemeClr>
                </a:solidFill>
              </a:rPr>
              <a:t> de </a:t>
            </a:r>
            <a:r>
              <a:rPr lang="nl-BE" dirty="0" err="1">
                <a:solidFill>
                  <a:schemeClr val="tx1">
                    <a:lumMod val="65000"/>
                    <a:lumOff val="35000"/>
                  </a:schemeClr>
                </a:solidFill>
              </a:rPr>
              <a:t>son</a:t>
            </a:r>
            <a:r>
              <a:rPr lang="nl-BE" dirty="0">
                <a:solidFill>
                  <a:schemeClr val="tx1">
                    <a:lumMod val="65000"/>
                    <a:lumOff val="35000"/>
                  </a:schemeClr>
                </a:solidFill>
              </a:rPr>
              <a:t> </a:t>
            </a:r>
            <a:r>
              <a:rPr lang="nl-BE" dirty="0" err="1">
                <a:solidFill>
                  <a:schemeClr val="tx1">
                    <a:lumMod val="65000"/>
                    <a:lumOff val="35000"/>
                  </a:schemeClr>
                </a:solidFill>
              </a:rPr>
              <a:t>employeur</a:t>
            </a:r>
            <a:r>
              <a:rPr lang="nl-BE" dirty="0">
                <a:solidFill>
                  <a:schemeClr val="tx1">
                    <a:lumMod val="65000"/>
                    <a:lumOff val="35000"/>
                  </a:schemeClr>
                </a:solidFill>
              </a:rPr>
              <a:t> les </a:t>
            </a:r>
            <a:r>
              <a:rPr lang="nl-BE" dirty="0" err="1">
                <a:solidFill>
                  <a:schemeClr val="tx1">
                    <a:lumMod val="65000"/>
                    <a:lumOff val="35000"/>
                  </a:schemeClr>
                </a:solidFill>
              </a:rPr>
              <a:t>informations</a:t>
            </a:r>
            <a:r>
              <a:rPr lang="nl-BE" dirty="0">
                <a:solidFill>
                  <a:schemeClr val="tx1">
                    <a:lumMod val="65000"/>
                    <a:lumOff val="35000"/>
                  </a:schemeClr>
                </a:solidFill>
              </a:rPr>
              <a:t> </a:t>
            </a:r>
            <a:r>
              <a:rPr lang="nl-BE" dirty="0" err="1">
                <a:solidFill>
                  <a:schemeClr val="tx1">
                    <a:lumMod val="65000"/>
                    <a:lumOff val="35000"/>
                  </a:schemeClr>
                </a:solidFill>
              </a:rPr>
              <a:t>utiles</a:t>
            </a:r>
            <a:r>
              <a:rPr lang="nl-BE" dirty="0">
                <a:solidFill>
                  <a:schemeClr val="tx1">
                    <a:lumMod val="65000"/>
                    <a:lumOff val="35000"/>
                  </a:schemeClr>
                </a:solidFill>
              </a:rPr>
              <a:t> quant à la </a:t>
            </a:r>
            <a:r>
              <a:rPr lang="nl-BE" dirty="0" err="1">
                <a:solidFill>
                  <a:schemeClr val="tx1">
                    <a:lumMod val="65000"/>
                    <a:lumOff val="35000"/>
                  </a:schemeClr>
                </a:solidFill>
              </a:rPr>
              <a:t>possibilité</a:t>
            </a:r>
            <a:r>
              <a:rPr lang="nl-BE" dirty="0">
                <a:solidFill>
                  <a:schemeClr val="tx1">
                    <a:lumMod val="65000"/>
                    <a:lumOff val="35000"/>
                  </a:schemeClr>
                </a:solidFill>
              </a:rPr>
              <a:t> de </a:t>
            </a:r>
            <a:r>
              <a:rPr lang="nl-BE" dirty="0" err="1">
                <a:solidFill>
                  <a:schemeClr val="tx1">
                    <a:lumMod val="65000"/>
                    <a:lumOff val="35000"/>
                  </a:schemeClr>
                </a:solidFill>
              </a:rPr>
              <a:t>choisir</a:t>
            </a:r>
            <a:r>
              <a:rPr lang="nl-BE" dirty="0">
                <a:solidFill>
                  <a:schemeClr val="tx1">
                    <a:lumMod val="65000"/>
                    <a:lumOff val="35000"/>
                  </a:schemeClr>
                </a:solidFill>
              </a:rPr>
              <a:t> </a:t>
            </a:r>
            <a:r>
              <a:rPr lang="nl-BE" dirty="0" err="1">
                <a:solidFill>
                  <a:schemeClr val="tx1">
                    <a:lumMod val="65000"/>
                    <a:lumOff val="35000"/>
                  </a:schemeClr>
                </a:solidFill>
              </a:rPr>
              <a:t>ainsi</a:t>
            </a:r>
            <a:r>
              <a:rPr lang="nl-BE" dirty="0">
                <a:solidFill>
                  <a:schemeClr val="tx1">
                    <a:lumMod val="65000"/>
                    <a:lumOff val="35000"/>
                  </a:schemeClr>
                </a:solidFill>
              </a:rPr>
              <a:t> </a:t>
            </a:r>
            <a:r>
              <a:rPr lang="nl-BE" dirty="0" err="1">
                <a:solidFill>
                  <a:schemeClr val="tx1">
                    <a:lumMod val="65000"/>
                    <a:lumOff val="35000"/>
                  </a:schemeClr>
                </a:solidFill>
              </a:rPr>
              <a:t>qu’une</a:t>
            </a:r>
            <a:r>
              <a:rPr lang="nl-BE" dirty="0">
                <a:solidFill>
                  <a:schemeClr val="tx1">
                    <a:lumMod val="65000"/>
                    <a:lumOff val="35000"/>
                  </a:schemeClr>
                </a:solidFill>
              </a:rPr>
              <a:t> </a:t>
            </a:r>
            <a:r>
              <a:rPr lang="nl-BE" dirty="0" err="1">
                <a:solidFill>
                  <a:schemeClr val="tx1">
                    <a:lumMod val="65000"/>
                    <a:lumOff val="35000"/>
                  </a:schemeClr>
                </a:solidFill>
              </a:rPr>
              <a:t>simulation</a:t>
            </a:r>
            <a:r>
              <a:rPr lang="nl-BE" dirty="0">
                <a:solidFill>
                  <a:schemeClr val="tx1">
                    <a:lumMod val="65000"/>
                    <a:lumOff val="35000"/>
                  </a:schemeClr>
                </a:solidFill>
              </a:rPr>
              <a:t> </a:t>
            </a:r>
            <a:r>
              <a:rPr lang="nl-BE" dirty="0" err="1">
                <a:solidFill>
                  <a:schemeClr val="tx1">
                    <a:lumMod val="65000"/>
                    <a:lumOff val="35000"/>
                  </a:schemeClr>
                </a:solidFill>
              </a:rPr>
              <a:t>salariale</a:t>
            </a:r>
            <a:r>
              <a:rPr lang="nl-BE" dirty="0">
                <a:solidFill>
                  <a:schemeClr val="tx1">
                    <a:lumMod val="65000"/>
                    <a:lumOff val="35000"/>
                  </a:schemeClr>
                </a:solidFill>
              </a:rPr>
              <a:t> individuelle </a:t>
            </a:r>
            <a:r>
              <a:rPr lang="nl-BE" dirty="0" err="1">
                <a:solidFill>
                  <a:schemeClr val="tx1">
                    <a:lumMod val="65000"/>
                    <a:lumOff val="35000"/>
                  </a:schemeClr>
                </a:solidFill>
              </a:rPr>
              <a:t>sur</a:t>
            </a:r>
            <a:r>
              <a:rPr lang="nl-BE" dirty="0">
                <a:solidFill>
                  <a:schemeClr val="tx1">
                    <a:lumMod val="65000"/>
                    <a:lumOff val="35000"/>
                  </a:schemeClr>
                </a:solidFill>
              </a:rPr>
              <a:t> base de sa </a:t>
            </a:r>
            <a:r>
              <a:rPr lang="nl-BE" dirty="0" err="1">
                <a:solidFill>
                  <a:schemeClr val="tx1">
                    <a:lumMod val="65000"/>
                    <a:lumOff val="35000"/>
                  </a:schemeClr>
                </a:solidFill>
              </a:rPr>
              <a:t>situation</a:t>
            </a:r>
            <a:r>
              <a:rPr lang="nl-BE" dirty="0">
                <a:solidFill>
                  <a:schemeClr val="tx1">
                    <a:lumMod val="65000"/>
                    <a:lumOff val="35000"/>
                  </a:schemeClr>
                </a:solidFill>
              </a:rPr>
              <a:t> au 01/07/2021. Ces </a:t>
            </a:r>
            <a:r>
              <a:rPr lang="nl-BE" dirty="0" err="1">
                <a:solidFill>
                  <a:schemeClr val="tx1">
                    <a:lumMod val="65000"/>
                    <a:lumOff val="35000"/>
                  </a:schemeClr>
                </a:solidFill>
              </a:rPr>
              <a:t>documents</a:t>
            </a:r>
            <a:r>
              <a:rPr lang="nl-BE" dirty="0">
                <a:solidFill>
                  <a:schemeClr val="tx1">
                    <a:lumMod val="65000"/>
                    <a:lumOff val="35000"/>
                  </a:schemeClr>
                </a:solidFill>
              </a:rPr>
              <a:t> </a:t>
            </a:r>
            <a:r>
              <a:rPr lang="nl-BE" dirty="0" err="1">
                <a:solidFill>
                  <a:schemeClr val="tx1">
                    <a:lumMod val="65000"/>
                    <a:lumOff val="35000"/>
                  </a:schemeClr>
                </a:solidFill>
              </a:rPr>
              <a:t>contiennent</a:t>
            </a:r>
            <a:r>
              <a:rPr lang="nl-BE" dirty="0">
                <a:solidFill>
                  <a:schemeClr val="tx1">
                    <a:lumMod val="65000"/>
                    <a:lumOff val="35000"/>
                  </a:schemeClr>
                </a:solidFill>
              </a:rPr>
              <a:t>:</a:t>
            </a:r>
          </a:p>
        </p:txBody>
      </p:sp>
      <p:sp>
        <p:nvSpPr>
          <p:cNvPr id="8" name="Tekstvak 7"/>
          <p:cNvSpPr txBox="1"/>
          <p:nvPr/>
        </p:nvSpPr>
        <p:spPr>
          <a:xfrm>
            <a:off x="4283563" y="3888686"/>
            <a:ext cx="4097547" cy="584775"/>
          </a:xfrm>
          <a:prstGeom prst="rect">
            <a:avLst/>
          </a:prstGeom>
          <a:noFill/>
          <a:ln>
            <a:solidFill>
              <a:schemeClr val="accent1"/>
            </a:solidFill>
          </a:ln>
        </p:spPr>
        <p:txBody>
          <a:bodyPr wrap="square" rtlCol="0">
            <a:spAutoFit/>
          </a:bodyPr>
          <a:lstStyle/>
          <a:p>
            <a:r>
              <a:rPr lang="nl-BE" sz="1600" dirty="0" err="1">
                <a:solidFill>
                  <a:schemeClr val="tx1">
                    <a:lumMod val="65000"/>
                    <a:lumOff val="35000"/>
                  </a:schemeClr>
                </a:solidFill>
              </a:rPr>
              <a:t>Un</a:t>
            </a:r>
            <a:r>
              <a:rPr lang="nl-BE" sz="1600" dirty="0">
                <a:solidFill>
                  <a:schemeClr val="tx1">
                    <a:lumMod val="65000"/>
                    <a:lumOff val="35000"/>
                  </a:schemeClr>
                </a:solidFill>
              </a:rPr>
              <a:t> aperçu du </a:t>
            </a:r>
            <a:r>
              <a:rPr lang="nl-BE" sz="1600" dirty="0" err="1">
                <a:solidFill>
                  <a:schemeClr val="tx1">
                    <a:lumMod val="65000"/>
                    <a:lumOff val="35000"/>
                  </a:schemeClr>
                </a:solidFill>
              </a:rPr>
              <a:t>barème</a:t>
            </a:r>
            <a:r>
              <a:rPr lang="nl-BE" sz="1600" dirty="0">
                <a:solidFill>
                  <a:schemeClr val="tx1">
                    <a:lumMod val="65000"/>
                    <a:lumOff val="35000"/>
                  </a:schemeClr>
                </a:solidFill>
              </a:rPr>
              <a:t> de </a:t>
            </a:r>
            <a:r>
              <a:rPr lang="nl-BE" sz="1600" dirty="0" err="1">
                <a:solidFill>
                  <a:schemeClr val="tx1">
                    <a:lumMod val="65000"/>
                    <a:lumOff val="35000"/>
                  </a:schemeClr>
                </a:solidFill>
              </a:rPr>
              <a:t>départ</a:t>
            </a:r>
            <a:r>
              <a:rPr lang="nl-BE" sz="1600" dirty="0">
                <a:solidFill>
                  <a:schemeClr val="tx1">
                    <a:lumMod val="65000"/>
                    <a:lumOff val="35000"/>
                  </a:schemeClr>
                </a:solidFill>
              </a:rPr>
              <a:t> et du </a:t>
            </a:r>
            <a:r>
              <a:rPr lang="nl-BE" sz="1600" dirty="0" err="1">
                <a:solidFill>
                  <a:schemeClr val="tx1">
                    <a:lumMod val="65000"/>
                    <a:lumOff val="35000"/>
                  </a:schemeClr>
                </a:solidFill>
              </a:rPr>
              <a:t>barème</a:t>
            </a:r>
            <a:r>
              <a:rPr lang="nl-BE" sz="1600" dirty="0">
                <a:solidFill>
                  <a:schemeClr val="tx1">
                    <a:lumMod val="65000"/>
                    <a:lumOff val="35000"/>
                  </a:schemeClr>
                </a:solidFill>
              </a:rPr>
              <a:t> IFIC 100 % au 01/07/2021</a:t>
            </a:r>
          </a:p>
        </p:txBody>
      </p:sp>
      <p:cxnSp>
        <p:nvCxnSpPr>
          <p:cNvPr id="10" name="Rechte verbindingslijn met pijl 9"/>
          <p:cNvCxnSpPr>
            <a:endCxn id="11" idx="1"/>
          </p:cNvCxnSpPr>
          <p:nvPr/>
        </p:nvCxnSpPr>
        <p:spPr>
          <a:xfrm flipV="1">
            <a:off x="1701013" y="3366694"/>
            <a:ext cx="1868351" cy="5719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kstvak 10"/>
          <p:cNvSpPr txBox="1"/>
          <p:nvPr/>
        </p:nvSpPr>
        <p:spPr>
          <a:xfrm>
            <a:off x="3569364" y="2951195"/>
            <a:ext cx="5209163" cy="830997"/>
          </a:xfrm>
          <a:prstGeom prst="rect">
            <a:avLst/>
          </a:prstGeom>
          <a:noFill/>
          <a:ln>
            <a:solidFill>
              <a:schemeClr val="accent1"/>
            </a:solidFill>
          </a:ln>
        </p:spPr>
        <p:txBody>
          <a:bodyPr wrap="square" rtlCol="0">
            <a:spAutoFit/>
          </a:bodyPr>
          <a:lstStyle/>
          <a:p>
            <a:r>
              <a:rPr lang="nl-BE" sz="1600" dirty="0">
                <a:solidFill>
                  <a:schemeClr val="tx1">
                    <a:lumMod val="65000"/>
                    <a:lumOff val="35000"/>
                  </a:schemeClr>
                </a:solidFill>
              </a:rPr>
              <a:t>Des </a:t>
            </a:r>
            <a:r>
              <a:rPr lang="nl-BE" sz="1600" dirty="0" err="1">
                <a:solidFill>
                  <a:schemeClr val="tx1">
                    <a:lumMod val="65000"/>
                    <a:lumOff val="35000"/>
                  </a:schemeClr>
                </a:solidFill>
              </a:rPr>
              <a:t>informations</a:t>
            </a:r>
            <a:r>
              <a:rPr lang="nl-BE" sz="1600" dirty="0">
                <a:solidFill>
                  <a:schemeClr val="tx1">
                    <a:lumMod val="65000"/>
                    <a:lumOff val="35000"/>
                  </a:schemeClr>
                </a:solidFill>
              </a:rPr>
              <a:t> </a:t>
            </a:r>
            <a:r>
              <a:rPr lang="nl-BE" sz="1600" dirty="0" err="1">
                <a:solidFill>
                  <a:schemeClr val="tx1">
                    <a:lumMod val="65000"/>
                    <a:lumOff val="35000"/>
                  </a:schemeClr>
                </a:solidFill>
              </a:rPr>
              <a:t>individuelles</a:t>
            </a:r>
            <a:r>
              <a:rPr lang="nl-BE" sz="1600" dirty="0">
                <a:solidFill>
                  <a:schemeClr val="tx1">
                    <a:lumMod val="65000"/>
                    <a:lumOff val="35000"/>
                  </a:schemeClr>
                </a:solidFill>
              </a:rPr>
              <a:t>, les </a:t>
            </a:r>
            <a:r>
              <a:rPr lang="nl-BE" sz="1600" dirty="0" err="1">
                <a:solidFill>
                  <a:schemeClr val="tx1">
                    <a:lumMod val="65000"/>
                    <a:lumOff val="35000"/>
                  </a:schemeClr>
                </a:solidFill>
              </a:rPr>
              <a:t>dispositions</a:t>
            </a:r>
            <a:r>
              <a:rPr lang="nl-BE" sz="1600" dirty="0">
                <a:solidFill>
                  <a:schemeClr val="tx1">
                    <a:lumMod val="65000"/>
                    <a:lumOff val="35000"/>
                  </a:schemeClr>
                </a:solidFill>
              </a:rPr>
              <a:t> </a:t>
            </a:r>
            <a:r>
              <a:rPr lang="nl-BE" sz="1600" dirty="0" err="1">
                <a:solidFill>
                  <a:schemeClr val="tx1">
                    <a:lumMod val="65000"/>
                    <a:lumOff val="35000"/>
                  </a:schemeClr>
                </a:solidFill>
              </a:rPr>
              <a:t>internes</a:t>
            </a:r>
            <a:r>
              <a:rPr lang="nl-BE" sz="1600" dirty="0">
                <a:solidFill>
                  <a:schemeClr val="tx1">
                    <a:lumMod val="65000"/>
                    <a:lumOff val="35000"/>
                  </a:schemeClr>
                </a:solidFill>
              </a:rPr>
              <a:t> et </a:t>
            </a:r>
            <a:r>
              <a:rPr lang="nl-BE" sz="1600" dirty="0" err="1">
                <a:solidFill>
                  <a:schemeClr val="tx1">
                    <a:lumMod val="65000"/>
                    <a:lumOff val="35000"/>
                  </a:schemeClr>
                </a:solidFill>
              </a:rPr>
              <a:t>droits</a:t>
            </a:r>
            <a:r>
              <a:rPr lang="nl-BE" sz="1600" dirty="0">
                <a:solidFill>
                  <a:schemeClr val="tx1">
                    <a:lumMod val="65000"/>
                    <a:lumOff val="35000"/>
                  </a:schemeClr>
                </a:solidFill>
              </a:rPr>
              <a:t> du </a:t>
            </a:r>
            <a:r>
              <a:rPr lang="nl-BE" sz="1600" dirty="0" err="1">
                <a:solidFill>
                  <a:schemeClr val="tx1">
                    <a:lumMod val="65000"/>
                    <a:lumOff val="35000"/>
                  </a:schemeClr>
                </a:solidFill>
              </a:rPr>
              <a:t>travailleur</a:t>
            </a:r>
            <a:r>
              <a:rPr lang="nl-BE" sz="1600" dirty="0">
                <a:solidFill>
                  <a:schemeClr val="tx1">
                    <a:lumMod val="65000"/>
                    <a:lumOff val="35000"/>
                  </a:schemeClr>
                </a:solidFill>
              </a:rPr>
              <a:t> (code </a:t>
            </a:r>
            <a:r>
              <a:rPr lang="nl-BE" sz="1600" dirty="0" err="1">
                <a:solidFill>
                  <a:schemeClr val="tx1">
                    <a:lumMod val="65000"/>
                    <a:lumOff val="35000"/>
                  </a:schemeClr>
                </a:solidFill>
              </a:rPr>
              <a:t>fonction</a:t>
            </a:r>
            <a:r>
              <a:rPr lang="nl-BE" sz="1600" dirty="0">
                <a:solidFill>
                  <a:schemeClr val="tx1">
                    <a:lumMod val="65000"/>
                    <a:lumOff val="35000"/>
                  </a:schemeClr>
                </a:solidFill>
              </a:rPr>
              <a:t>, catégorie, </a:t>
            </a:r>
            <a:r>
              <a:rPr lang="nl-BE" sz="1600" dirty="0" err="1">
                <a:solidFill>
                  <a:schemeClr val="tx1">
                    <a:lumMod val="65000"/>
                    <a:lumOff val="35000"/>
                  </a:schemeClr>
                </a:solidFill>
              </a:rPr>
              <a:t>ancienneté</a:t>
            </a:r>
            <a:r>
              <a:rPr lang="nl-BE" sz="1600" dirty="0">
                <a:solidFill>
                  <a:schemeClr val="tx1">
                    <a:lumMod val="65000"/>
                    <a:lumOff val="35000"/>
                  </a:schemeClr>
                </a:solidFill>
              </a:rPr>
              <a:t>, </a:t>
            </a:r>
            <a:r>
              <a:rPr lang="nl-BE" sz="1600" dirty="0" err="1">
                <a:solidFill>
                  <a:schemeClr val="tx1">
                    <a:lumMod val="65000"/>
                    <a:lumOff val="35000"/>
                  </a:schemeClr>
                </a:solidFill>
              </a:rPr>
              <a:t>modalité</a:t>
            </a:r>
            <a:r>
              <a:rPr lang="nl-BE" sz="1600" dirty="0">
                <a:solidFill>
                  <a:schemeClr val="tx1">
                    <a:lumMod val="65000"/>
                    <a:lumOff val="35000"/>
                  </a:schemeClr>
                </a:solidFill>
              </a:rPr>
              <a:t> de </a:t>
            </a:r>
            <a:r>
              <a:rPr lang="nl-BE" sz="1600" dirty="0" err="1">
                <a:solidFill>
                  <a:schemeClr val="tx1">
                    <a:lumMod val="65000"/>
                    <a:lumOff val="35000"/>
                  </a:schemeClr>
                </a:solidFill>
              </a:rPr>
              <a:t>choix</a:t>
            </a:r>
            <a:r>
              <a:rPr lang="nl-BE" sz="1600" dirty="0">
                <a:solidFill>
                  <a:schemeClr val="tx1">
                    <a:lumMod val="65000"/>
                    <a:lumOff val="35000"/>
                  </a:schemeClr>
                </a:solidFill>
              </a:rPr>
              <a:t>, </a:t>
            </a:r>
            <a:r>
              <a:rPr lang="nl-BE" sz="1600" dirty="0" err="1">
                <a:solidFill>
                  <a:schemeClr val="tx1">
                    <a:lumMod val="65000"/>
                    <a:lumOff val="35000"/>
                  </a:schemeClr>
                </a:solidFill>
              </a:rPr>
              <a:t>délais</a:t>
            </a:r>
            <a:r>
              <a:rPr lang="nl-BE" sz="1600" dirty="0">
                <a:solidFill>
                  <a:schemeClr val="tx1">
                    <a:lumMod val="65000"/>
                    <a:lumOff val="35000"/>
                  </a:schemeClr>
                </a:solidFill>
              </a:rPr>
              <a:t>, </a:t>
            </a:r>
            <a:r>
              <a:rPr lang="nl-BE" sz="1600" dirty="0" err="1">
                <a:solidFill>
                  <a:schemeClr val="tx1">
                    <a:lumMod val="65000"/>
                    <a:lumOff val="35000"/>
                  </a:schemeClr>
                </a:solidFill>
              </a:rPr>
              <a:t>éléments</a:t>
            </a:r>
            <a:r>
              <a:rPr lang="nl-BE" sz="1600" dirty="0">
                <a:solidFill>
                  <a:schemeClr val="tx1">
                    <a:lumMod val="65000"/>
                    <a:lumOff val="35000"/>
                  </a:schemeClr>
                </a:solidFill>
              </a:rPr>
              <a:t> </a:t>
            </a:r>
            <a:r>
              <a:rPr lang="nl-BE" sz="1600" dirty="0" err="1">
                <a:solidFill>
                  <a:schemeClr val="tx1">
                    <a:lumMod val="65000"/>
                    <a:lumOff val="35000"/>
                  </a:schemeClr>
                </a:solidFill>
              </a:rPr>
              <a:t>salariaux</a:t>
            </a:r>
            <a:r>
              <a:rPr lang="nl-BE" sz="1600" dirty="0">
                <a:solidFill>
                  <a:schemeClr val="tx1">
                    <a:lumMod val="65000"/>
                    <a:lumOff val="35000"/>
                  </a:schemeClr>
                </a:solidFill>
              </a:rPr>
              <a:t> </a:t>
            </a:r>
            <a:r>
              <a:rPr lang="nl-BE" sz="1600" dirty="0" err="1">
                <a:solidFill>
                  <a:schemeClr val="tx1">
                    <a:lumMod val="65000"/>
                    <a:lumOff val="35000"/>
                  </a:schemeClr>
                </a:solidFill>
              </a:rPr>
              <a:t>actuels</a:t>
            </a:r>
            <a:r>
              <a:rPr lang="nl-BE" sz="1600" dirty="0">
                <a:solidFill>
                  <a:schemeClr val="tx1">
                    <a:lumMod val="65000"/>
                    <a:lumOff val="35000"/>
                  </a:schemeClr>
                </a:solidFill>
              </a:rPr>
              <a:t>…)</a:t>
            </a:r>
          </a:p>
        </p:txBody>
      </p:sp>
      <p:cxnSp>
        <p:nvCxnSpPr>
          <p:cNvPr id="12" name="Rechte verbindingslijn met pijl 11"/>
          <p:cNvCxnSpPr/>
          <p:nvPr/>
        </p:nvCxnSpPr>
        <p:spPr>
          <a:xfrm>
            <a:off x="1701013" y="3976763"/>
            <a:ext cx="2508678" cy="2939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kstvak 13"/>
          <p:cNvSpPr txBox="1"/>
          <p:nvPr/>
        </p:nvSpPr>
        <p:spPr>
          <a:xfrm>
            <a:off x="3569364" y="4668032"/>
            <a:ext cx="4898572" cy="584775"/>
          </a:xfrm>
          <a:prstGeom prst="rect">
            <a:avLst/>
          </a:prstGeom>
          <a:noFill/>
          <a:ln>
            <a:solidFill>
              <a:schemeClr val="accent1"/>
            </a:solidFill>
          </a:ln>
        </p:spPr>
        <p:txBody>
          <a:bodyPr wrap="square" rtlCol="0">
            <a:spAutoFit/>
          </a:bodyPr>
          <a:lstStyle/>
          <a:p>
            <a:r>
              <a:rPr lang="nl-BE" sz="1600" dirty="0" err="1">
                <a:solidFill>
                  <a:schemeClr val="tx1">
                    <a:lumMod val="65000"/>
                    <a:lumOff val="35000"/>
                  </a:schemeClr>
                </a:solidFill>
              </a:rPr>
              <a:t>Un</a:t>
            </a:r>
            <a:r>
              <a:rPr lang="nl-BE" sz="1600" dirty="0">
                <a:solidFill>
                  <a:schemeClr val="tx1">
                    <a:lumMod val="65000"/>
                    <a:lumOff val="35000"/>
                  </a:schemeClr>
                </a:solidFill>
              </a:rPr>
              <a:t> </a:t>
            </a:r>
            <a:r>
              <a:rPr lang="nl-BE" sz="1600" dirty="0" err="1">
                <a:solidFill>
                  <a:schemeClr val="tx1">
                    <a:lumMod val="65000"/>
                    <a:lumOff val="35000"/>
                  </a:schemeClr>
                </a:solidFill>
              </a:rPr>
              <a:t>calcul</a:t>
            </a:r>
            <a:r>
              <a:rPr lang="nl-BE" sz="1600" dirty="0">
                <a:solidFill>
                  <a:schemeClr val="tx1">
                    <a:lumMod val="65000"/>
                    <a:lumOff val="35000"/>
                  </a:schemeClr>
                </a:solidFill>
              </a:rPr>
              <a:t> du </a:t>
            </a:r>
            <a:r>
              <a:rPr lang="nl-BE" sz="1600" dirty="0" err="1">
                <a:solidFill>
                  <a:schemeClr val="tx1">
                    <a:lumMod val="65000"/>
                    <a:lumOff val="35000"/>
                  </a:schemeClr>
                </a:solidFill>
              </a:rPr>
              <a:t>salaire</a:t>
            </a:r>
            <a:r>
              <a:rPr lang="nl-BE" sz="1600" dirty="0">
                <a:solidFill>
                  <a:schemeClr val="tx1">
                    <a:lumMod val="65000"/>
                    <a:lumOff val="35000"/>
                  </a:schemeClr>
                </a:solidFill>
              </a:rPr>
              <a:t> </a:t>
            </a:r>
            <a:r>
              <a:rPr lang="nl-BE" sz="1600" dirty="0" err="1">
                <a:solidFill>
                  <a:schemeClr val="tx1">
                    <a:lumMod val="65000"/>
                    <a:lumOff val="35000"/>
                  </a:schemeClr>
                </a:solidFill>
              </a:rPr>
              <a:t>cumulatif</a:t>
            </a:r>
            <a:r>
              <a:rPr lang="nl-BE" sz="1600" dirty="0">
                <a:solidFill>
                  <a:schemeClr val="tx1">
                    <a:lumMod val="65000"/>
                    <a:lumOff val="35000"/>
                  </a:schemeClr>
                </a:solidFill>
              </a:rPr>
              <a:t> pour la carrière restante pour </a:t>
            </a:r>
            <a:r>
              <a:rPr lang="nl-BE" sz="1600" dirty="0" err="1">
                <a:solidFill>
                  <a:schemeClr val="tx1">
                    <a:lumMod val="65000"/>
                    <a:lumOff val="35000"/>
                  </a:schemeClr>
                </a:solidFill>
              </a:rPr>
              <a:t>chacun</a:t>
            </a:r>
            <a:r>
              <a:rPr lang="nl-BE" sz="1600" dirty="0">
                <a:solidFill>
                  <a:schemeClr val="tx1">
                    <a:lumMod val="65000"/>
                    <a:lumOff val="35000"/>
                  </a:schemeClr>
                </a:solidFill>
              </a:rPr>
              <a:t> des deux </a:t>
            </a:r>
            <a:r>
              <a:rPr lang="nl-BE" sz="1600" dirty="0" err="1">
                <a:solidFill>
                  <a:schemeClr val="tx1">
                    <a:lumMod val="65000"/>
                    <a:lumOff val="35000"/>
                  </a:schemeClr>
                </a:solidFill>
              </a:rPr>
              <a:t>barèmes</a:t>
            </a:r>
            <a:r>
              <a:rPr lang="nl-BE" sz="1600" dirty="0">
                <a:solidFill>
                  <a:schemeClr val="tx1">
                    <a:lumMod val="65000"/>
                    <a:lumOff val="35000"/>
                  </a:schemeClr>
                </a:solidFill>
              </a:rPr>
              <a:t>. </a:t>
            </a:r>
          </a:p>
        </p:txBody>
      </p:sp>
      <p:cxnSp>
        <p:nvCxnSpPr>
          <p:cNvPr id="15" name="Rechte verbindingslijn met pijl 14"/>
          <p:cNvCxnSpPr/>
          <p:nvPr/>
        </p:nvCxnSpPr>
        <p:spPr>
          <a:xfrm>
            <a:off x="1627141" y="3938646"/>
            <a:ext cx="1852084" cy="10217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kstvak 16"/>
          <p:cNvSpPr txBox="1"/>
          <p:nvPr/>
        </p:nvSpPr>
        <p:spPr>
          <a:xfrm>
            <a:off x="192335" y="5447378"/>
            <a:ext cx="8752115" cy="738664"/>
          </a:xfrm>
          <a:prstGeom prst="rect">
            <a:avLst/>
          </a:prstGeom>
          <a:noFill/>
        </p:spPr>
        <p:txBody>
          <a:bodyPr wrap="square" rtlCol="0">
            <a:spAutoFit/>
          </a:bodyPr>
          <a:lstStyle/>
          <a:p>
            <a:pPr algn="just"/>
            <a:r>
              <a:rPr lang="nl-BE" sz="1400" b="1" dirty="0">
                <a:solidFill>
                  <a:srgbClr val="FF0000"/>
                </a:solidFill>
              </a:rPr>
              <a:t>ATTENTION: pour les </a:t>
            </a:r>
            <a:r>
              <a:rPr lang="nl-BE" sz="1400" b="1" dirty="0" err="1">
                <a:solidFill>
                  <a:srgbClr val="FF0000"/>
                </a:solidFill>
              </a:rPr>
              <a:t>travailleurs</a:t>
            </a:r>
            <a:r>
              <a:rPr lang="nl-BE" sz="1400" b="1" dirty="0">
                <a:solidFill>
                  <a:srgbClr val="FF0000"/>
                </a:solidFill>
              </a:rPr>
              <a:t> </a:t>
            </a:r>
            <a:r>
              <a:rPr lang="nl-BE" sz="1400" b="1" dirty="0" err="1">
                <a:solidFill>
                  <a:srgbClr val="FF0000"/>
                </a:solidFill>
              </a:rPr>
              <a:t>concernés</a:t>
            </a:r>
            <a:r>
              <a:rPr lang="nl-BE" sz="1400" b="1" dirty="0">
                <a:solidFill>
                  <a:srgbClr val="FF0000"/>
                </a:solidFill>
              </a:rPr>
              <a:t> par </a:t>
            </a:r>
            <a:r>
              <a:rPr lang="nl-BE" sz="1400" b="1" dirty="0" err="1">
                <a:solidFill>
                  <a:srgbClr val="FF0000"/>
                </a:solidFill>
              </a:rPr>
              <a:t>une</a:t>
            </a:r>
            <a:r>
              <a:rPr lang="nl-BE" sz="1400" b="1" dirty="0">
                <a:solidFill>
                  <a:srgbClr val="FF0000"/>
                </a:solidFill>
              </a:rPr>
              <a:t> </a:t>
            </a:r>
            <a:r>
              <a:rPr lang="nl-BE" sz="1400" b="1" dirty="0" err="1">
                <a:solidFill>
                  <a:srgbClr val="FF0000"/>
                </a:solidFill>
              </a:rPr>
              <a:t>fonction</a:t>
            </a:r>
            <a:r>
              <a:rPr lang="nl-BE" sz="1400" b="1" dirty="0">
                <a:solidFill>
                  <a:srgbClr val="FF0000"/>
                </a:solidFill>
              </a:rPr>
              <a:t> de </a:t>
            </a:r>
            <a:r>
              <a:rPr lang="nl-BE" sz="1400" b="1" dirty="0" err="1">
                <a:solidFill>
                  <a:srgbClr val="FF0000"/>
                </a:solidFill>
              </a:rPr>
              <a:t>référence</a:t>
            </a:r>
            <a:r>
              <a:rPr lang="nl-BE" sz="1400" b="1" dirty="0">
                <a:solidFill>
                  <a:srgbClr val="FF0000"/>
                </a:solidFill>
              </a:rPr>
              <a:t> </a:t>
            </a:r>
            <a:r>
              <a:rPr lang="nl-BE" sz="1400" b="1" dirty="0" err="1">
                <a:solidFill>
                  <a:srgbClr val="FF0000"/>
                </a:solidFill>
              </a:rPr>
              <a:t>sectorielle</a:t>
            </a:r>
            <a:r>
              <a:rPr lang="nl-BE" sz="1400" b="1" dirty="0">
                <a:solidFill>
                  <a:srgbClr val="FF0000"/>
                </a:solidFill>
              </a:rPr>
              <a:t> AJOUTEE à la </a:t>
            </a:r>
            <a:r>
              <a:rPr lang="nl-BE" sz="1400" b="1" dirty="0" err="1">
                <a:solidFill>
                  <a:srgbClr val="FF0000"/>
                </a:solidFill>
              </a:rPr>
              <a:t>classification</a:t>
            </a:r>
            <a:r>
              <a:rPr lang="nl-BE" sz="1400" b="1" dirty="0">
                <a:solidFill>
                  <a:srgbClr val="FF0000"/>
                </a:solidFill>
              </a:rPr>
              <a:t> en 2021, </a:t>
            </a:r>
            <a:r>
              <a:rPr lang="nl-BE" sz="1400" b="1" dirty="0" err="1">
                <a:solidFill>
                  <a:srgbClr val="FF0000"/>
                </a:solidFill>
              </a:rPr>
              <a:t>l’attribution</a:t>
            </a:r>
            <a:r>
              <a:rPr lang="nl-BE" sz="1400" b="1" dirty="0">
                <a:solidFill>
                  <a:srgbClr val="FF0000"/>
                </a:solidFill>
              </a:rPr>
              <a:t> de </a:t>
            </a:r>
            <a:r>
              <a:rPr lang="nl-BE" sz="1400" b="1" dirty="0" err="1">
                <a:solidFill>
                  <a:srgbClr val="FF0000"/>
                </a:solidFill>
              </a:rPr>
              <a:t>cette</a:t>
            </a:r>
            <a:r>
              <a:rPr lang="nl-BE" sz="1400" b="1" dirty="0">
                <a:solidFill>
                  <a:srgbClr val="FF0000"/>
                </a:solidFill>
              </a:rPr>
              <a:t> </a:t>
            </a:r>
            <a:r>
              <a:rPr lang="nl-BE" sz="1400" b="1" dirty="0" err="1">
                <a:solidFill>
                  <a:srgbClr val="FF0000"/>
                </a:solidFill>
              </a:rPr>
              <a:t>fonction</a:t>
            </a:r>
            <a:r>
              <a:rPr lang="nl-BE" sz="1400" b="1" dirty="0">
                <a:solidFill>
                  <a:srgbClr val="FF0000"/>
                </a:solidFill>
              </a:rPr>
              <a:t> </a:t>
            </a:r>
            <a:r>
              <a:rPr lang="nl-BE" sz="1400" b="1" dirty="0" err="1">
                <a:solidFill>
                  <a:srgbClr val="FF0000"/>
                </a:solidFill>
              </a:rPr>
              <a:t>ajoutée</a:t>
            </a:r>
            <a:r>
              <a:rPr lang="nl-BE" sz="1400" b="1" dirty="0">
                <a:solidFill>
                  <a:srgbClr val="FF0000"/>
                </a:solidFill>
              </a:rPr>
              <a:t> (en </a:t>
            </a:r>
            <a:r>
              <a:rPr lang="nl-BE" sz="1400" b="1" dirty="0" err="1">
                <a:solidFill>
                  <a:srgbClr val="FF0000"/>
                </a:solidFill>
              </a:rPr>
              <a:t>vigueur</a:t>
            </a:r>
            <a:r>
              <a:rPr lang="nl-BE" sz="1400" b="1" dirty="0">
                <a:solidFill>
                  <a:srgbClr val="FF0000"/>
                </a:solidFill>
              </a:rPr>
              <a:t> à </a:t>
            </a:r>
            <a:r>
              <a:rPr lang="nl-BE" sz="1400" b="1" dirty="0" err="1">
                <a:solidFill>
                  <a:srgbClr val="FF0000"/>
                </a:solidFill>
              </a:rPr>
              <a:t>partir</a:t>
            </a:r>
            <a:r>
              <a:rPr lang="nl-BE" sz="1400" b="1" dirty="0">
                <a:solidFill>
                  <a:srgbClr val="FF0000"/>
                </a:solidFill>
              </a:rPr>
              <a:t> du 01/07/2021) </a:t>
            </a:r>
            <a:r>
              <a:rPr lang="nl-BE" sz="1400" b="1" dirty="0" err="1">
                <a:solidFill>
                  <a:srgbClr val="FF0000"/>
                </a:solidFill>
              </a:rPr>
              <a:t>doit</a:t>
            </a:r>
            <a:r>
              <a:rPr lang="nl-BE" sz="1400" b="1" dirty="0">
                <a:solidFill>
                  <a:srgbClr val="FF0000"/>
                </a:solidFill>
              </a:rPr>
              <a:t> </a:t>
            </a:r>
            <a:r>
              <a:rPr lang="nl-BE" sz="1400" b="1" dirty="0" err="1">
                <a:solidFill>
                  <a:srgbClr val="FF0000"/>
                </a:solidFill>
              </a:rPr>
              <a:t>avoir</a:t>
            </a:r>
            <a:r>
              <a:rPr lang="nl-BE" sz="1400" b="1" dirty="0">
                <a:solidFill>
                  <a:srgbClr val="FF0000"/>
                </a:solidFill>
              </a:rPr>
              <a:t> </a:t>
            </a:r>
            <a:r>
              <a:rPr lang="nl-BE" sz="1400" b="1" dirty="0" err="1">
                <a:solidFill>
                  <a:srgbClr val="FF0000"/>
                </a:solidFill>
              </a:rPr>
              <a:t>lieu</a:t>
            </a:r>
            <a:r>
              <a:rPr lang="nl-BE" sz="1400" b="1" dirty="0">
                <a:solidFill>
                  <a:srgbClr val="FF0000"/>
                </a:solidFill>
              </a:rPr>
              <a:t> AVANT la transmission de la </a:t>
            </a:r>
            <a:r>
              <a:rPr lang="nl-BE" sz="1400" b="1" dirty="0" err="1">
                <a:solidFill>
                  <a:srgbClr val="FF0000"/>
                </a:solidFill>
              </a:rPr>
              <a:t>simulation</a:t>
            </a:r>
            <a:r>
              <a:rPr lang="nl-BE" sz="1400" b="1" dirty="0">
                <a:solidFill>
                  <a:srgbClr val="FF0000"/>
                </a:solidFill>
              </a:rPr>
              <a:t> </a:t>
            </a:r>
            <a:r>
              <a:rPr lang="nl-BE" sz="1400" b="1" dirty="0" err="1">
                <a:solidFill>
                  <a:srgbClr val="FF0000"/>
                </a:solidFill>
              </a:rPr>
              <a:t>salariale</a:t>
            </a:r>
            <a:r>
              <a:rPr lang="nl-BE" sz="1400" b="1" dirty="0">
                <a:solidFill>
                  <a:srgbClr val="FF0000"/>
                </a:solidFill>
              </a:rPr>
              <a:t> au </a:t>
            </a:r>
            <a:r>
              <a:rPr lang="nl-BE" sz="1400" b="1" dirty="0" err="1">
                <a:solidFill>
                  <a:srgbClr val="FF0000"/>
                </a:solidFill>
              </a:rPr>
              <a:t>travailleur</a:t>
            </a:r>
            <a:r>
              <a:rPr lang="nl-BE" sz="1400" b="1" dirty="0">
                <a:solidFill>
                  <a:srgbClr val="FF0000"/>
                </a:solidFill>
              </a:rPr>
              <a:t>. La </a:t>
            </a:r>
            <a:r>
              <a:rPr lang="nl-BE" sz="1400" b="1" dirty="0" err="1">
                <a:solidFill>
                  <a:srgbClr val="FF0000"/>
                </a:solidFill>
              </a:rPr>
              <a:t>simulation</a:t>
            </a:r>
            <a:r>
              <a:rPr lang="nl-BE" sz="1400" b="1" dirty="0">
                <a:solidFill>
                  <a:srgbClr val="FF0000"/>
                </a:solidFill>
              </a:rPr>
              <a:t> </a:t>
            </a:r>
            <a:r>
              <a:rPr lang="nl-BE" sz="1400" b="1" dirty="0" err="1">
                <a:solidFill>
                  <a:srgbClr val="FF0000"/>
                </a:solidFill>
              </a:rPr>
              <a:t>salariale</a:t>
            </a:r>
            <a:r>
              <a:rPr lang="nl-BE" sz="1400" b="1" dirty="0">
                <a:solidFill>
                  <a:srgbClr val="FF0000"/>
                </a:solidFill>
              </a:rPr>
              <a:t> se base </a:t>
            </a:r>
            <a:r>
              <a:rPr lang="nl-BE" sz="1400" b="1" dirty="0" err="1">
                <a:solidFill>
                  <a:srgbClr val="FF0000"/>
                </a:solidFill>
              </a:rPr>
              <a:t>sur</a:t>
            </a:r>
            <a:r>
              <a:rPr lang="nl-BE" sz="1400" b="1" dirty="0">
                <a:solidFill>
                  <a:srgbClr val="FF0000"/>
                </a:solidFill>
              </a:rPr>
              <a:t> </a:t>
            </a:r>
            <a:r>
              <a:rPr lang="nl-BE" sz="1400" b="1" dirty="0" err="1">
                <a:solidFill>
                  <a:srgbClr val="FF0000"/>
                </a:solidFill>
              </a:rPr>
              <a:t>cette</a:t>
            </a:r>
            <a:r>
              <a:rPr lang="nl-BE" sz="1400" b="1" dirty="0">
                <a:solidFill>
                  <a:srgbClr val="FF0000"/>
                </a:solidFill>
              </a:rPr>
              <a:t> nouvelle </a:t>
            </a:r>
            <a:r>
              <a:rPr lang="nl-BE" sz="1400" b="1" dirty="0" err="1">
                <a:solidFill>
                  <a:srgbClr val="FF0000"/>
                </a:solidFill>
              </a:rPr>
              <a:t>attribution</a:t>
            </a:r>
            <a:endParaRPr lang="nl-BE" sz="1400" b="1" strike="sngStrike" dirty="0">
              <a:solidFill>
                <a:srgbClr val="FF0000"/>
              </a:solidFill>
            </a:endParaRPr>
          </a:p>
        </p:txBody>
      </p:sp>
    </p:spTree>
    <p:extLst>
      <p:ext uri="{BB962C8B-B14F-4D97-AF65-F5344CB8AC3E}">
        <p14:creationId xmlns:p14="http://schemas.microsoft.com/office/powerpoint/2010/main" val="346667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idx="1"/>
          </p:nvPr>
        </p:nvSpPr>
        <p:spPr>
          <a:xfrm>
            <a:off x="7162799" y="644577"/>
            <a:ext cx="1600201" cy="5636302"/>
          </a:xfrm>
        </p:spPr>
        <p:txBody>
          <a:bodyPr vert="vert">
            <a:noAutofit/>
          </a:bodyPr>
          <a:lstStyle/>
          <a:p>
            <a:r>
              <a:rPr lang="fr-BE" sz="3600" b="1" dirty="0"/>
              <a:t>Raisons de sa création et principes de base</a:t>
            </a:r>
          </a:p>
        </p:txBody>
      </p:sp>
      <p:sp>
        <p:nvSpPr>
          <p:cNvPr id="3" name="Titel 2"/>
          <p:cNvSpPr>
            <a:spLocks noGrp="1"/>
          </p:cNvSpPr>
          <p:nvPr>
            <p:ph type="title"/>
          </p:nvPr>
        </p:nvSpPr>
        <p:spPr/>
        <p:txBody>
          <a:bodyPr/>
          <a:lstStyle/>
          <a:p>
            <a:r>
              <a:rPr lang="nl-BE" sz="4800" dirty="0"/>
              <a:t>IFIC </a:t>
            </a:r>
            <a:r>
              <a:rPr lang="nl-BE" sz="4800" dirty="0" err="1"/>
              <a:t>Modèle</a:t>
            </a:r>
            <a:r>
              <a:rPr lang="nl-BE" sz="4800" dirty="0"/>
              <a:t> </a:t>
            </a:r>
            <a:r>
              <a:rPr lang="nl-BE" sz="4800" dirty="0" err="1"/>
              <a:t>salarial</a:t>
            </a:r>
            <a:endParaRPr lang="nl-BE" sz="4800" dirty="0"/>
          </a:p>
        </p:txBody>
      </p:sp>
    </p:spTree>
    <p:extLst>
      <p:ext uri="{BB962C8B-B14F-4D97-AF65-F5344CB8AC3E}">
        <p14:creationId xmlns:p14="http://schemas.microsoft.com/office/powerpoint/2010/main" val="261891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Comment</a:t>
            </a:r>
            <a:r>
              <a:rPr lang="nl-BE" dirty="0"/>
              <a:t> </a:t>
            </a:r>
            <a:r>
              <a:rPr lang="nl-BE" dirty="0" err="1"/>
              <a:t>le</a:t>
            </a:r>
            <a:r>
              <a:rPr lang="nl-BE" dirty="0"/>
              <a:t> </a:t>
            </a:r>
            <a:r>
              <a:rPr lang="nl-BE" dirty="0" err="1"/>
              <a:t>travailleur</a:t>
            </a:r>
            <a:r>
              <a:rPr lang="nl-BE" dirty="0"/>
              <a:t> </a:t>
            </a:r>
            <a:r>
              <a:rPr lang="nl-BE" dirty="0" err="1"/>
              <a:t>doit-il</a:t>
            </a:r>
            <a:r>
              <a:rPr lang="nl-BE" dirty="0"/>
              <a:t> faire </a:t>
            </a:r>
            <a:r>
              <a:rPr lang="nl-BE" dirty="0" err="1"/>
              <a:t>son</a:t>
            </a:r>
            <a:r>
              <a:rPr lang="nl-BE" dirty="0"/>
              <a:t> </a:t>
            </a:r>
            <a:r>
              <a:rPr lang="nl-BE" dirty="0" err="1"/>
              <a:t>choix</a:t>
            </a:r>
            <a:r>
              <a:rPr lang="nl-BE" dirty="0"/>
              <a:t>?</a:t>
            </a:r>
          </a:p>
        </p:txBody>
      </p:sp>
      <p:sp>
        <p:nvSpPr>
          <p:cNvPr id="7" name="Tekstvak 6"/>
          <p:cNvSpPr txBox="1"/>
          <p:nvPr/>
        </p:nvSpPr>
        <p:spPr>
          <a:xfrm>
            <a:off x="136478" y="1512952"/>
            <a:ext cx="8863830" cy="1338828"/>
          </a:xfrm>
          <a:prstGeom prst="rect">
            <a:avLst/>
          </a:prstGeom>
          <a:noFill/>
        </p:spPr>
        <p:txBody>
          <a:bodyPr wrap="square" rtlCol="0">
            <a:spAutoFit/>
          </a:bodyPr>
          <a:lstStyle/>
          <a:p>
            <a:pPr>
              <a:spcBef>
                <a:spcPts val="300"/>
              </a:spcBef>
              <a:spcAft>
                <a:spcPts val="300"/>
              </a:spcAft>
            </a:pPr>
            <a:r>
              <a:rPr lang="nl-BE" sz="2000" b="1" u="sng" dirty="0">
                <a:solidFill>
                  <a:srgbClr val="CB7D0B"/>
                </a:solidFill>
              </a:rPr>
              <a:t>ETAPE 2 </a:t>
            </a:r>
            <a:r>
              <a:rPr lang="nl-BE" sz="2000" dirty="0">
                <a:solidFill>
                  <a:srgbClr val="CB7D0B"/>
                </a:solidFill>
              </a:rPr>
              <a:t>(dans </a:t>
            </a:r>
            <a:r>
              <a:rPr lang="nl-BE" sz="2000" dirty="0" err="1">
                <a:solidFill>
                  <a:srgbClr val="CB7D0B"/>
                </a:solidFill>
              </a:rPr>
              <a:t>un</a:t>
            </a:r>
            <a:r>
              <a:rPr lang="nl-BE" sz="2000" dirty="0">
                <a:solidFill>
                  <a:srgbClr val="CB7D0B"/>
                </a:solidFill>
              </a:rPr>
              <a:t> </a:t>
            </a:r>
            <a:r>
              <a:rPr lang="nl-BE" sz="2000" dirty="0" err="1">
                <a:solidFill>
                  <a:srgbClr val="CB7D0B"/>
                </a:solidFill>
              </a:rPr>
              <a:t>délai</a:t>
            </a:r>
            <a:r>
              <a:rPr lang="nl-BE" sz="2000" dirty="0">
                <a:solidFill>
                  <a:srgbClr val="CB7D0B"/>
                </a:solidFill>
              </a:rPr>
              <a:t> </a:t>
            </a:r>
            <a:r>
              <a:rPr lang="nl-BE" sz="2000" dirty="0" err="1">
                <a:solidFill>
                  <a:srgbClr val="CB7D0B"/>
                </a:solidFill>
              </a:rPr>
              <a:t>d’un</a:t>
            </a:r>
            <a:r>
              <a:rPr lang="nl-BE" sz="2000" dirty="0">
                <a:solidFill>
                  <a:srgbClr val="CB7D0B"/>
                </a:solidFill>
              </a:rPr>
              <a:t> </a:t>
            </a:r>
            <a:r>
              <a:rPr lang="nl-BE" sz="2000" dirty="0" err="1">
                <a:solidFill>
                  <a:srgbClr val="CB7D0B"/>
                </a:solidFill>
              </a:rPr>
              <a:t>mois</a:t>
            </a:r>
            <a:r>
              <a:rPr lang="nl-BE" sz="2000" dirty="0">
                <a:solidFill>
                  <a:srgbClr val="CB7D0B"/>
                </a:solidFill>
              </a:rPr>
              <a:t> maximum </a:t>
            </a:r>
            <a:r>
              <a:rPr lang="nl-BE" sz="2000" dirty="0" err="1">
                <a:solidFill>
                  <a:srgbClr val="CB7D0B"/>
                </a:solidFill>
              </a:rPr>
              <a:t>après</a:t>
            </a:r>
            <a:r>
              <a:rPr lang="nl-BE" sz="2000" dirty="0">
                <a:solidFill>
                  <a:srgbClr val="CB7D0B"/>
                </a:solidFill>
              </a:rPr>
              <a:t> </a:t>
            </a:r>
            <a:r>
              <a:rPr lang="nl-BE" sz="2000" dirty="0" err="1">
                <a:solidFill>
                  <a:srgbClr val="CB7D0B"/>
                </a:solidFill>
              </a:rPr>
              <a:t>réception</a:t>
            </a:r>
            <a:r>
              <a:rPr lang="nl-BE" sz="2000" dirty="0">
                <a:solidFill>
                  <a:srgbClr val="CB7D0B"/>
                </a:solidFill>
              </a:rPr>
              <a:t> de la </a:t>
            </a:r>
            <a:r>
              <a:rPr lang="nl-BE" sz="2000" dirty="0" err="1">
                <a:solidFill>
                  <a:srgbClr val="CB7D0B"/>
                </a:solidFill>
              </a:rPr>
              <a:t>simulation</a:t>
            </a:r>
            <a:r>
              <a:rPr lang="nl-BE" sz="2000" dirty="0">
                <a:solidFill>
                  <a:srgbClr val="CB7D0B"/>
                </a:solidFill>
              </a:rPr>
              <a:t> </a:t>
            </a:r>
            <a:r>
              <a:rPr lang="nl-BE" sz="2000" dirty="0" err="1">
                <a:solidFill>
                  <a:srgbClr val="CB7D0B"/>
                </a:solidFill>
              </a:rPr>
              <a:t>salariale</a:t>
            </a:r>
            <a:r>
              <a:rPr lang="nl-BE" sz="2000" dirty="0">
                <a:solidFill>
                  <a:srgbClr val="CB7D0B"/>
                </a:solidFill>
              </a:rPr>
              <a:t> individuelle ): </a:t>
            </a:r>
          </a:p>
          <a:p>
            <a:pPr algn="just">
              <a:spcBef>
                <a:spcPts val="300"/>
              </a:spcBef>
              <a:spcAft>
                <a:spcPts val="300"/>
              </a:spcAft>
            </a:pPr>
            <a:r>
              <a:rPr lang="nl-BE" dirty="0">
                <a:solidFill>
                  <a:schemeClr val="tx1">
                    <a:lumMod val="65000"/>
                    <a:lumOff val="35000"/>
                  </a:schemeClr>
                </a:solidFill>
              </a:rPr>
              <a:t>Le </a:t>
            </a:r>
            <a:r>
              <a:rPr lang="nl-BE" dirty="0" err="1">
                <a:solidFill>
                  <a:schemeClr val="tx1">
                    <a:lumMod val="65000"/>
                    <a:lumOff val="35000"/>
                  </a:schemeClr>
                </a:solidFill>
              </a:rPr>
              <a:t>travailleur</a:t>
            </a:r>
            <a:r>
              <a:rPr lang="nl-BE" dirty="0">
                <a:solidFill>
                  <a:schemeClr val="tx1">
                    <a:lumMod val="65000"/>
                    <a:lumOff val="35000"/>
                  </a:schemeClr>
                </a:solidFill>
              </a:rPr>
              <a:t> </a:t>
            </a:r>
            <a:r>
              <a:rPr lang="nl-BE" dirty="0" err="1">
                <a:solidFill>
                  <a:schemeClr val="tx1">
                    <a:lumMod val="65000"/>
                    <a:lumOff val="35000"/>
                  </a:schemeClr>
                </a:solidFill>
              </a:rPr>
              <a:t>communique</a:t>
            </a:r>
            <a:r>
              <a:rPr lang="nl-BE" dirty="0">
                <a:solidFill>
                  <a:schemeClr val="tx1">
                    <a:lumMod val="65000"/>
                    <a:lumOff val="35000"/>
                  </a:schemeClr>
                </a:solidFill>
              </a:rPr>
              <a:t> à </a:t>
            </a:r>
            <a:r>
              <a:rPr lang="nl-BE" dirty="0" err="1">
                <a:solidFill>
                  <a:schemeClr val="tx1">
                    <a:lumMod val="65000"/>
                    <a:lumOff val="35000"/>
                  </a:schemeClr>
                </a:solidFill>
              </a:rPr>
              <a:t>son</a:t>
            </a:r>
            <a:r>
              <a:rPr lang="nl-BE" dirty="0">
                <a:solidFill>
                  <a:schemeClr val="tx1">
                    <a:lumMod val="65000"/>
                    <a:lumOff val="35000"/>
                  </a:schemeClr>
                </a:solidFill>
              </a:rPr>
              <a:t> </a:t>
            </a:r>
            <a:r>
              <a:rPr lang="nl-BE" dirty="0" err="1">
                <a:solidFill>
                  <a:schemeClr val="tx1">
                    <a:lumMod val="65000"/>
                    <a:lumOff val="35000"/>
                  </a:schemeClr>
                </a:solidFill>
              </a:rPr>
              <a:t>employeur</a:t>
            </a:r>
            <a:r>
              <a:rPr lang="nl-BE" dirty="0">
                <a:solidFill>
                  <a:schemeClr val="tx1">
                    <a:lumMod val="65000"/>
                    <a:lumOff val="35000"/>
                  </a:schemeClr>
                </a:solidFill>
              </a:rPr>
              <a:t> </a:t>
            </a:r>
            <a:r>
              <a:rPr lang="nl-BE" dirty="0" err="1">
                <a:solidFill>
                  <a:schemeClr val="tx1">
                    <a:lumMod val="65000"/>
                    <a:lumOff val="35000"/>
                  </a:schemeClr>
                </a:solidFill>
              </a:rPr>
              <a:t>son</a:t>
            </a:r>
            <a:r>
              <a:rPr lang="nl-BE" dirty="0">
                <a:solidFill>
                  <a:schemeClr val="tx1">
                    <a:lumMod val="65000"/>
                    <a:lumOff val="35000"/>
                  </a:schemeClr>
                </a:solidFill>
              </a:rPr>
              <a:t> </a:t>
            </a:r>
            <a:r>
              <a:rPr lang="nl-BE" dirty="0" err="1">
                <a:solidFill>
                  <a:schemeClr val="tx1">
                    <a:lumMod val="65000"/>
                    <a:lumOff val="35000"/>
                  </a:schemeClr>
                </a:solidFill>
              </a:rPr>
              <a:t>choix</a:t>
            </a:r>
            <a:r>
              <a:rPr lang="nl-BE" dirty="0">
                <a:solidFill>
                  <a:schemeClr val="tx1">
                    <a:lumMod val="65000"/>
                    <a:lumOff val="35000"/>
                  </a:schemeClr>
                </a:solidFill>
              </a:rPr>
              <a:t> </a:t>
            </a:r>
            <a:r>
              <a:rPr lang="nl-BE" dirty="0" err="1">
                <a:solidFill>
                  <a:schemeClr val="tx1">
                    <a:lumMod val="65000"/>
                    <a:lumOff val="35000"/>
                  </a:schemeClr>
                </a:solidFill>
              </a:rPr>
              <a:t>définitif</a:t>
            </a:r>
            <a:r>
              <a:rPr lang="nl-BE" dirty="0">
                <a:solidFill>
                  <a:schemeClr val="tx1">
                    <a:lumMod val="65000"/>
                    <a:lumOff val="35000"/>
                  </a:schemeClr>
                </a:solidFill>
              </a:rPr>
              <a:t> au </a:t>
            </a:r>
            <a:r>
              <a:rPr lang="nl-BE" dirty="0" err="1">
                <a:solidFill>
                  <a:schemeClr val="tx1">
                    <a:lumMod val="65000"/>
                    <a:lumOff val="35000"/>
                  </a:schemeClr>
                </a:solidFill>
              </a:rPr>
              <a:t>moyen</a:t>
            </a:r>
            <a:r>
              <a:rPr lang="nl-BE" dirty="0">
                <a:solidFill>
                  <a:schemeClr val="tx1">
                    <a:lumMod val="65000"/>
                    <a:lumOff val="35000"/>
                  </a:schemeClr>
                </a:solidFill>
              </a:rPr>
              <a:t> </a:t>
            </a:r>
            <a:r>
              <a:rPr lang="nl-BE" dirty="0" err="1">
                <a:solidFill>
                  <a:schemeClr val="tx1">
                    <a:lumMod val="65000"/>
                    <a:lumOff val="35000"/>
                  </a:schemeClr>
                </a:solidFill>
              </a:rPr>
              <a:t>d’un</a:t>
            </a:r>
            <a:r>
              <a:rPr lang="nl-BE" dirty="0">
                <a:solidFill>
                  <a:schemeClr val="tx1">
                    <a:lumMod val="65000"/>
                    <a:lumOff val="35000"/>
                  </a:schemeClr>
                </a:solidFill>
              </a:rPr>
              <a:t> formulaire ad hoc :</a:t>
            </a:r>
          </a:p>
        </p:txBody>
      </p:sp>
      <p:sp>
        <p:nvSpPr>
          <p:cNvPr id="16" name="Flèche vers le haut 15"/>
          <p:cNvSpPr/>
          <p:nvPr/>
        </p:nvSpPr>
        <p:spPr>
          <a:xfrm>
            <a:off x="1249356" y="2956321"/>
            <a:ext cx="1848686" cy="1065468"/>
          </a:xfrm>
          <a:prstGeom prst="upArrow">
            <a:avLst/>
          </a:prstGeom>
          <a:solidFill>
            <a:srgbClr val="EF5C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8" name="Groupe 17"/>
          <p:cNvGrpSpPr/>
          <p:nvPr/>
        </p:nvGrpSpPr>
        <p:grpSpPr>
          <a:xfrm>
            <a:off x="3647147" y="2663371"/>
            <a:ext cx="4056002" cy="1671945"/>
            <a:chOff x="2304022" y="0"/>
            <a:chExt cx="4056002" cy="1671945"/>
          </a:xfrm>
        </p:grpSpPr>
        <p:sp>
          <p:nvSpPr>
            <p:cNvPr id="23" name="Rectangle 22"/>
            <p:cNvSpPr/>
            <p:nvPr/>
          </p:nvSpPr>
          <p:spPr>
            <a:xfrm>
              <a:off x="2304022" y="0"/>
              <a:ext cx="4056002" cy="1460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ZoneTexte 23"/>
            <p:cNvSpPr txBox="1"/>
            <p:nvPr/>
          </p:nvSpPr>
          <p:spPr>
            <a:xfrm>
              <a:off x="2304022" y="211822"/>
              <a:ext cx="4056002" cy="14601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nl-NL" kern="1200" dirty="0" err="1">
                  <a:solidFill>
                    <a:schemeClr val="tx1">
                      <a:lumMod val="65000"/>
                      <a:lumOff val="35000"/>
                    </a:schemeClr>
                  </a:solidFill>
                </a:rPr>
                <a:t>Choix</a:t>
              </a:r>
              <a:r>
                <a:rPr lang="nl-NL" kern="1200" dirty="0">
                  <a:solidFill>
                    <a:schemeClr val="tx1">
                      <a:lumMod val="65000"/>
                      <a:lumOff val="35000"/>
                    </a:schemeClr>
                  </a:solidFill>
                </a:rPr>
                <a:t> </a:t>
              </a:r>
              <a:r>
                <a:rPr lang="nl-NL" kern="1200" dirty="0" err="1">
                  <a:solidFill>
                    <a:schemeClr val="tx1">
                      <a:lumMod val="65000"/>
                      <a:lumOff val="35000"/>
                    </a:schemeClr>
                  </a:solidFill>
                </a:rPr>
                <a:t>d’opter</a:t>
              </a:r>
              <a:r>
                <a:rPr lang="nl-NL" kern="1200" dirty="0">
                  <a:solidFill>
                    <a:schemeClr val="tx1">
                      <a:lumMod val="65000"/>
                      <a:lumOff val="35000"/>
                    </a:schemeClr>
                  </a:solidFill>
                </a:rPr>
                <a:t> pour </a:t>
              </a:r>
              <a:r>
                <a:rPr lang="nl-NL" kern="1200" dirty="0" err="1">
                  <a:solidFill>
                    <a:schemeClr val="tx1">
                      <a:lumMod val="65000"/>
                      <a:lumOff val="35000"/>
                    </a:schemeClr>
                  </a:solidFill>
                </a:rPr>
                <a:t>le</a:t>
              </a:r>
              <a:r>
                <a:rPr lang="nl-NL" kern="1200" dirty="0">
                  <a:solidFill>
                    <a:schemeClr val="tx1">
                      <a:lumMod val="65000"/>
                      <a:lumOff val="35000"/>
                    </a:schemeClr>
                  </a:solidFill>
                </a:rPr>
                <a:t> </a:t>
              </a:r>
              <a:r>
                <a:rPr lang="nl-NL" kern="1200" dirty="0" err="1">
                  <a:solidFill>
                    <a:schemeClr val="tx1">
                      <a:lumMod val="65000"/>
                      <a:lumOff val="35000"/>
                    </a:schemeClr>
                  </a:solidFill>
                </a:rPr>
                <a:t>barème</a:t>
              </a:r>
              <a:r>
                <a:rPr lang="nl-NL" kern="1200" dirty="0">
                  <a:solidFill>
                    <a:schemeClr val="tx1">
                      <a:lumMod val="65000"/>
                      <a:lumOff val="35000"/>
                    </a:schemeClr>
                  </a:solidFill>
                </a:rPr>
                <a:t> IFIC</a:t>
              </a:r>
            </a:p>
          </p:txBody>
        </p:sp>
      </p:grpSp>
      <p:sp>
        <p:nvSpPr>
          <p:cNvPr id="19" name="Flèche vers le bas 18"/>
          <p:cNvSpPr/>
          <p:nvPr/>
        </p:nvSpPr>
        <p:spPr>
          <a:xfrm>
            <a:off x="1852569" y="4062081"/>
            <a:ext cx="1619478" cy="1068514"/>
          </a:xfrm>
          <a:prstGeom prst="downArrow">
            <a:avLst/>
          </a:prstGeom>
          <a:solidFill>
            <a:srgbClr val="CD7C2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0" name="Groupe 19"/>
          <p:cNvGrpSpPr/>
          <p:nvPr/>
        </p:nvGrpSpPr>
        <p:grpSpPr>
          <a:xfrm>
            <a:off x="3671248" y="4150496"/>
            <a:ext cx="4484202" cy="943257"/>
            <a:chOff x="2312489" y="1572864"/>
            <a:chExt cx="4631584" cy="1469058"/>
          </a:xfrm>
        </p:grpSpPr>
        <p:sp>
          <p:nvSpPr>
            <p:cNvPr id="21" name="Rectangle 20"/>
            <p:cNvSpPr/>
            <p:nvPr/>
          </p:nvSpPr>
          <p:spPr>
            <a:xfrm>
              <a:off x="2888071" y="1581799"/>
              <a:ext cx="4056002" cy="14601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ZoneTexte 21"/>
            <p:cNvSpPr txBox="1"/>
            <p:nvPr/>
          </p:nvSpPr>
          <p:spPr>
            <a:xfrm>
              <a:off x="2312489" y="1572864"/>
              <a:ext cx="4529813" cy="12891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0" tIns="0" rIns="177800" bIns="177800" numCol="1" spcCol="1270" anchor="ctr" anchorCtr="0">
              <a:noAutofit/>
            </a:bodyPr>
            <a:lstStyle/>
            <a:p>
              <a:pPr lvl="0" algn="l" defTabSz="1111250">
                <a:lnSpc>
                  <a:spcPct val="90000"/>
                </a:lnSpc>
                <a:spcBef>
                  <a:spcPct val="0"/>
                </a:spcBef>
                <a:spcAft>
                  <a:spcPct val="35000"/>
                </a:spcAft>
              </a:pPr>
              <a:r>
                <a:rPr lang="nl-NL" kern="1200" dirty="0" err="1">
                  <a:solidFill>
                    <a:schemeClr val="tx1">
                      <a:lumMod val="65000"/>
                      <a:lumOff val="35000"/>
                    </a:schemeClr>
                  </a:solidFill>
                </a:rPr>
                <a:t>Choix</a:t>
              </a:r>
              <a:r>
                <a:rPr lang="nl-NL" kern="1200" dirty="0">
                  <a:solidFill>
                    <a:schemeClr val="tx1">
                      <a:lumMod val="65000"/>
                      <a:lumOff val="35000"/>
                    </a:schemeClr>
                  </a:solidFill>
                </a:rPr>
                <a:t> de ne pas </a:t>
              </a:r>
              <a:r>
                <a:rPr lang="nl-NL" kern="1200" dirty="0" err="1">
                  <a:solidFill>
                    <a:schemeClr val="tx1">
                      <a:lumMod val="65000"/>
                      <a:lumOff val="35000"/>
                    </a:schemeClr>
                  </a:solidFill>
                </a:rPr>
                <a:t>opter</a:t>
              </a:r>
              <a:r>
                <a:rPr lang="nl-NL" kern="1200" dirty="0">
                  <a:solidFill>
                    <a:schemeClr val="tx1">
                      <a:lumMod val="65000"/>
                      <a:lumOff val="35000"/>
                    </a:schemeClr>
                  </a:solidFill>
                </a:rPr>
                <a:t> pour </a:t>
              </a:r>
              <a:r>
                <a:rPr lang="nl-NL" kern="1200" dirty="0" err="1">
                  <a:solidFill>
                    <a:schemeClr val="tx1">
                      <a:lumMod val="65000"/>
                      <a:lumOff val="35000"/>
                    </a:schemeClr>
                  </a:solidFill>
                </a:rPr>
                <a:t>le</a:t>
              </a:r>
              <a:r>
                <a:rPr lang="nl-NL" kern="1200" dirty="0">
                  <a:solidFill>
                    <a:schemeClr val="tx1">
                      <a:lumMod val="65000"/>
                      <a:lumOff val="35000"/>
                    </a:schemeClr>
                  </a:solidFill>
                </a:rPr>
                <a:t> </a:t>
              </a:r>
              <a:r>
                <a:rPr lang="nl-NL" kern="1200" dirty="0" err="1">
                  <a:solidFill>
                    <a:schemeClr val="tx1">
                      <a:lumMod val="65000"/>
                      <a:lumOff val="35000"/>
                    </a:schemeClr>
                  </a:solidFill>
                </a:rPr>
                <a:t>barème</a:t>
              </a:r>
              <a:r>
                <a:rPr lang="nl-NL" kern="1200" dirty="0">
                  <a:solidFill>
                    <a:schemeClr val="tx1">
                      <a:lumMod val="65000"/>
                      <a:lumOff val="35000"/>
                    </a:schemeClr>
                  </a:solidFill>
                </a:rPr>
                <a:t> IFIC (</a:t>
              </a:r>
              <a:r>
                <a:rPr lang="nl-NL" kern="1200" dirty="0" err="1">
                  <a:solidFill>
                    <a:schemeClr val="tx1">
                      <a:lumMod val="65000"/>
                      <a:lumOff val="35000"/>
                    </a:schemeClr>
                  </a:solidFill>
                </a:rPr>
                <a:t>maintien</a:t>
              </a:r>
              <a:r>
                <a:rPr lang="nl-NL" kern="1200" dirty="0">
                  <a:solidFill>
                    <a:schemeClr val="tx1">
                      <a:lumMod val="65000"/>
                      <a:lumOff val="35000"/>
                    </a:schemeClr>
                  </a:solidFill>
                </a:rPr>
                <a:t> des </a:t>
              </a:r>
              <a:r>
                <a:rPr lang="nl-NL" kern="1200" dirty="0" err="1">
                  <a:solidFill>
                    <a:schemeClr val="tx1">
                      <a:lumMod val="65000"/>
                      <a:lumOff val="35000"/>
                    </a:schemeClr>
                  </a:solidFill>
                </a:rPr>
                <a:t>conditions</a:t>
              </a:r>
              <a:r>
                <a:rPr lang="nl-NL" kern="1200" dirty="0">
                  <a:solidFill>
                    <a:schemeClr val="tx1">
                      <a:lumMod val="65000"/>
                      <a:lumOff val="35000"/>
                    </a:schemeClr>
                  </a:solidFill>
                </a:rPr>
                <a:t> </a:t>
              </a:r>
              <a:r>
                <a:rPr lang="nl-NL" kern="1200" dirty="0" err="1">
                  <a:solidFill>
                    <a:schemeClr val="tx1">
                      <a:lumMod val="65000"/>
                      <a:lumOff val="35000"/>
                    </a:schemeClr>
                  </a:solidFill>
                </a:rPr>
                <a:t>salariales</a:t>
              </a:r>
              <a:r>
                <a:rPr lang="nl-NL" kern="1200" dirty="0">
                  <a:solidFill>
                    <a:schemeClr val="tx1">
                      <a:lumMod val="65000"/>
                      <a:lumOff val="35000"/>
                    </a:schemeClr>
                  </a:solidFill>
                </a:rPr>
                <a:t> </a:t>
              </a:r>
              <a:r>
                <a:rPr lang="nl-NL" kern="1200" dirty="0" err="1">
                  <a:solidFill>
                    <a:schemeClr val="tx1">
                      <a:lumMod val="65000"/>
                      <a:lumOff val="35000"/>
                    </a:schemeClr>
                  </a:solidFill>
                </a:rPr>
                <a:t>existantes</a:t>
              </a:r>
              <a:r>
                <a:rPr lang="nl-NL" kern="1200" dirty="0">
                  <a:solidFill>
                    <a:schemeClr val="tx1">
                      <a:lumMod val="65000"/>
                      <a:lumOff val="35000"/>
                    </a:schemeClr>
                  </a:solidFill>
                </a:rPr>
                <a:t>)  </a:t>
              </a:r>
            </a:p>
          </p:txBody>
        </p:sp>
      </p:grpSp>
      <p:sp>
        <p:nvSpPr>
          <p:cNvPr id="25" name="Tekstvak 7"/>
          <p:cNvSpPr txBox="1"/>
          <p:nvPr/>
        </p:nvSpPr>
        <p:spPr>
          <a:xfrm>
            <a:off x="118729" y="5292251"/>
            <a:ext cx="8772391" cy="1200329"/>
          </a:xfrm>
          <a:prstGeom prst="rect">
            <a:avLst/>
          </a:prstGeom>
          <a:noFill/>
          <a:ln>
            <a:solidFill>
              <a:schemeClr val="accent1"/>
            </a:solidFill>
          </a:ln>
        </p:spPr>
        <p:txBody>
          <a:bodyPr wrap="square" rtlCol="0">
            <a:spAutoFit/>
          </a:bodyPr>
          <a:lstStyle/>
          <a:p>
            <a:pPr algn="ctr"/>
            <a:r>
              <a:rPr lang="nl-BE" b="1" u="sng" dirty="0">
                <a:solidFill>
                  <a:srgbClr val="FF0000"/>
                </a:solidFill>
              </a:rPr>
              <a:t>ATTENTION : </a:t>
            </a:r>
          </a:p>
          <a:p>
            <a:pPr algn="ctr"/>
            <a:r>
              <a:rPr lang="nl-BE" b="1" dirty="0">
                <a:solidFill>
                  <a:schemeClr val="tx1">
                    <a:lumMod val="65000"/>
                    <a:lumOff val="35000"/>
                  </a:schemeClr>
                </a:solidFill>
              </a:rPr>
              <a:t>PAS de </a:t>
            </a:r>
            <a:r>
              <a:rPr lang="nl-BE" b="1" dirty="0" err="1">
                <a:solidFill>
                  <a:schemeClr val="tx1">
                    <a:lumMod val="65000"/>
                    <a:lumOff val="35000"/>
                  </a:schemeClr>
                </a:solidFill>
              </a:rPr>
              <a:t>choix</a:t>
            </a:r>
            <a:r>
              <a:rPr lang="nl-BE" b="1" dirty="0">
                <a:solidFill>
                  <a:schemeClr val="tx1">
                    <a:lumMod val="65000"/>
                    <a:lumOff val="35000"/>
                  </a:schemeClr>
                </a:solidFill>
              </a:rPr>
              <a:t> communiqué à </a:t>
            </a:r>
            <a:r>
              <a:rPr lang="nl-BE" b="1" dirty="0" err="1">
                <a:solidFill>
                  <a:schemeClr val="tx1">
                    <a:lumMod val="65000"/>
                    <a:lumOff val="35000"/>
                  </a:schemeClr>
                </a:solidFill>
              </a:rPr>
              <a:t>l’employeur</a:t>
            </a:r>
            <a:r>
              <a:rPr lang="nl-BE" b="1" dirty="0">
                <a:solidFill>
                  <a:schemeClr val="tx1">
                    <a:lumMod val="65000"/>
                    <a:lumOff val="35000"/>
                  </a:schemeClr>
                </a:solidFill>
              </a:rPr>
              <a:t> dans </a:t>
            </a:r>
            <a:r>
              <a:rPr lang="nl-BE" b="1" dirty="0" err="1">
                <a:solidFill>
                  <a:schemeClr val="tx1">
                    <a:lumMod val="65000"/>
                    <a:lumOff val="35000"/>
                  </a:schemeClr>
                </a:solidFill>
              </a:rPr>
              <a:t>le</a:t>
            </a:r>
            <a:r>
              <a:rPr lang="nl-BE" b="1" dirty="0">
                <a:solidFill>
                  <a:schemeClr val="tx1">
                    <a:lumMod val="65000"/>
                    <a:lumOff val="35000"/>
                  </a:schemeClr>
                </a:solidFill>
              </a:rPr>
              <a:t> </a:t>
            </a:r>
            <a:r>
              <a:rPr lang="nl-BE" b="1" dirty="0" err="1">
                <a:solidFill>
                  <a:schemeClr val="tx1">
                    <a:lumMod val="65000"/>
                    <a:lumOff val="35000"/>
                  </a:schemeClr>
                </a:solidFill>
              </a:rPr>
              <a:t>délai</a:t>
            </a:r>
            <a:r>
              <a:rPr lang="nl-BE" b="1" dirty="0">
                <a:solidFill>
                  <a:schemeClr val="tx1">
                    <a:lumMod val="65000"/>
                    <a:lumOff val="35000"/>
                  </a:schemeClr>
                </a:solidFill>
              </a:rPr>
              <a:t> </a:t>
            </a:r>
            <a:r>
              <a:rPr lang="nl-BE" b="1" dirty="0" err="1">
                <a:solidFill>
                  <a:schemeClr val="tx1">
                    <a:lumMod val="65000"/>
                    <a:lumOff val="35000"/>
                  </a:schemeClr>
                </a:solidFill>
              </a:rPr>
              <a:t>prévu</a:t>
            </a:r>
            <a:r>
              <a:rPr lang="nl-BE" b="1" dirty="0">
                <a:solidFill>
                  <a:schemeClr val="tx1">
                    <a:lumMod val="65000"/>
                    <a:lumOff val="35000"/>
                  </a:schemeClr>
                </a:solidFill>
              </a:rPr>
              <a:t> ! </a:t>
            </a:r>
          </a:p>
          <a:p>
            <a:pPr algn="ctr"/>
            <a:r>
              <a:rPr lang="nl-BE" b="1" dirty="0">
                <a:solidFill>
                  <a:schemeClr val="tx1">
                    <a:lumMod val="65000"/>
                    <a:lumOff val="35000"/>
                  </a:schemeClr>
                </a:solidFill>
              </a:rPr>
              <a:t>= </a:t>
            </a:r>
          </a:p>
          <a:p>
            <a:pPr algn="ctr"/>
            <a:r>
              <a:rPr lang="nl-BE" b="1" dirty="0" err="1">
                <a:solidFill>
                  <a:schemeClr val="tx1">
                    <a:lumMod val="65000"/>
                    <a:lumOff val="35000"/>
                  </a:schemeClr>
                </a:solidFill>
              </a:rPr>
              <a:t>Choix</a:t>
            </a:r>
            <a:r>
              <a:rPr lang="nl-BE" b="1" dirty="0">
                <a:solidFill>
                  <a:schemeClr val="tx1">
                    <a:lumMod val="65000"/>
                    <a:lumOff val="35000"/>
                  </a:schemeClr>
                </a:solidFill>
              </a:rPr>
              <a:t> de NE PAS </a:t>
            </a:r>
            <a:r>
              <a:rPr lang="nl-BE" b="1" dirty="0" err="1">
                <a:solidFill>
                  <a:schemeClr val="tx1">
                    <a:lumMod val="65000"/>
                    <a:lumOff val="35000"/>
                  </a:schemeClr>
                </a:solidFill>
              </a:rPr>
              <a:t>opter</a:t>
            </a:r>
            <a:r>
              <a:rPr lang="nl-BE" b="1" dirty="0">
                <a:solidFill>
                  <a:schemeClr val="tx1">
                    <a:lumMod val="65000"/>
                    <a:lumOff val="35000"/>
                  </a:schemeClr>
                </a:solidFill>
              </a:rPr>
              <a:t> pour </a:t>
            </a:r>
            <a:r>
              <a:rPr lang="nl-BE" b="1" dirty="0" err="1">
                <a:solidFill>
                  <a:schemeClr val="tx1">
                    <a:lumMod val="65000"/>
                    <a:lumOff val="35000"/>
                  </a:schemeClr>
                </a:solidFill>
              </a:rPr>
              <a:t>le</a:t>
            </a:r>
            <a:r>
              <a:rPr lang="nl-BE" b="1" dirty="0">
                <a:solidFill>
                  <a:schemeClr val="tx1">
                    <a:lumMod val="65000"/>
                    <a:lumOff val="35000"/>
                  </a:schemeClr>
                </a:solidFill>
              </a:rPr>
              <a:t> </a:t>
            </a:r>
            <a:r>
              <a:rPr lang="nl-BE" b="1" dirty="0" err="1">
                <a:solidFill>
                  <a:schemeClr val="tx1">
                    <a:lumMod val="65000"/>
                    <a:lumOff val="35000"/>
                  </a:schemeClr>
                </a:solidFill>
              </a:rPr>
              <a:t>barème</a:t>
            </a:r>
            <a:r>
              <a:rPr lang="nl-BE" b="1" dirty="0">
                <a:solidFill>
                  <a:schemeClr val="tx1">
                    <a:lumMod val="65000"/>
                    <a:lumOff val="35000"/>
                  </a:schemeClr>
                </a:solidFill>
              </a:rPr>
              <a:t> IFIC!  (</a:t>
            </a:r>
            <a:r>
              <a:rPr lang="nl-BE" b="1" dirty="0" err="1">
                <a:solidFill>
                  <a:schemeClr val="tx1">
                    <a:lumMod val="65000"/>
                    <a:lumOff val="35000"/>
                  </a:schemeClr>
                </a:solidFill>
              </a:rPr>
              <a:t>Dernière</a:t>
            </a:r>
            <a:r>
              <a:rPr lang="nl-BE" b="1" dirty="0">
                <a:solidFill>
                  <a:schemeClr val="tx1">
                    <a:lumMod val="65000"/>
                    <a:lumOff val="35000"/>
                  </a:schemeClr>
                </a:solidFill>
              </a:rPr>
              <a:t> </a:t>
            </a:r>
            <a:r>
              <a:rPr lang="nl-BE" b="1" dirty="0" err="1">
                <a:solidFill>
                  <a:schemeClr val="tx1">
                    <a:lumMod val="65000"/>
                    <a:lumOff val="35000"/>
                  </a:schemeClr>
                </a:solidFill>
              </a:rPr>
              <a:t>possibilité</a:t>
            </a:r>
            <a:r>
              <a:rPr lang="nl-BE" b="1" dirty="0">
                <a:solidFill>
                  <a:schemeClr val="tx1">
                    <a:lumMod val="65000"/>
                    <a:lumOff val="35000"/>
                  </a:schemeClr>
                </a:solidFill>
              </a:rPr>
              <a:t> de </a:t>
            </a:r>
            <a:r>
              <a:rPr lang="nl-BE" b="1" dirty="0" err="1">
                <a:solidFill>
                  <a:schemeClr val="tx1">
                    <a:lumMod val="65000"/>
                    <a:lumOff val="35000"/>
                  </a:schemeClr>
                </a:solidFill>
              </a:rPr>
              <a:t>choisir</a:t>
            </a:r>
            <a:r>
              <a:rPr lang="nl-BE" b="1" dirty="0">
                <a:solidFill>
                  <a:schemeClr val="tx1">
                    <a:lumMod val="65000"/>
                    <a:lumOff val="35000"/>
                  </a:schemeClr>
                </a:solidFill>
              </a:rPr>
              <a:t>) </a:t>
            </a:r>
          </a:p>
        </p:txBody>
      </p:sp>
    </p:spTree>
    <p:extLst>
      <p:ext uri="{BB962C8B-B14F-4D97-AF65-F5344CB8AC3E}">
        <p14:creationId xmlns:p14="http://schemas.microsoft.com/office/powerpoint/2010/main" val="333417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9542" y="355847"/>
            <a:ext cx="7362717" cy="914065"/>
          </a:xfrm>
        </p:spPr>
        <p:txBody>
          <a:bodyPr/>
          <a:lstStyle/>
          <a:p>
            <a:r>
              <a:rPr lang="fr-BE" sz="2400" dirty="0"/>
              <a:t>Les conséquences pour les travailleurs de l’implémentation des barèmes IFIC 100 % ?</a:t>
            </a:r>
          </a:p>
        </p:txBody>
      </p:sp>
      <p:grpSp>
        <p:nvGrpSpPr>
          <p:cNvPr id="11" name="Groupe 10"/>
          <p:cNvGrpSpPr/>
          <p:nvPr/>
        </p:nvGrpSpPr>
        <p:grpSpPr>
          <a:xfrm>
            <a:off x="2230597" y="3232758"/>
            <a:ext cx="6617312" cy="3207274"/>
            <a:chOff x="2388358" y="1820175"/>
            <a:chExt cx="6669378" cy="3555971"/>
          </a:xfrm>
        </p:grpSpPr>
        <p:sp>
          <p:nvSpPr>
            <p:cNvPr id="3" name="Rectangle à coins arrondis 2"/>
            <p:cNvSpPr/>
            <p:nvPr/>
          </p:nvSpPr>
          <p:spPr>
            <a:xfrm>
              <a:off x="2388358" y="1820175"/>
              <a:ext cx="6669378" cy="3519576"/>
            </a:xfrm>
            <a:prstGeom prst="roundRect">
              <a:avLst/>
            </a:prstGeom>
            <a:solidFill>
              <a:srgbClr val="F9C0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693243" y="1929640"/>
              <a:ext cx="6059606" cy="3446506"/>
            </a:xfrm>
            <a:prstGeom prst="rect">
              <a:avLst/>
            </a:prstGeom>
            <a:noFill/>
          </p:spPr>
          <p:txBody>
            <a:bodyPr wrap="square" rtlCol="0">
              <a:spAutoFit/>
            </a:bodyPr>
            <a:lstStyle/>
            <a:p>
              <a:pPr lvl="0" algn="just"/>
              <a:r>
                <a:rPr lang="nl-BE" sz="1400" b="1" dirty="0"/>
                <a:t>A </a:t>
              </a:r>
              <a:r>
                <a:rPr lang="nl-BE" sz="1400" b="1" dirty="0" err="1"/>
                <a:t>partir</a:t>
              </a:r>
              <a:r>
                <a:rPr lang="nl-BE" sz="1400" b="1" dirty="0"/>
                <a:t> du 01/07/2021</a:t>
              </a:r>
              <a:r>
                <a:rPr lang="nl-BE" sz="1400" dirty="0"/>
                <a:t>, leur </a:t>
              </a:r>
              <a:r>
                <a:rPr lang="nl-BE" sz="1400" dirty="0" err="1"/>
                <a:t>salaire</a:t>
              </a:r>
              <a:r>
                <a:rPr lang="nl-BE" sz="1400" dirty="0"/>
                <a:t> sera </a:t>
              </a:r>
              <a:r>
                <a:rPr lang="nl-BE" sz="1400" dirty="0" err="1"/>
                <a:t>adapté</a:t>
              </a:r>
              <a:r>
                <a:rPr lang="nl-BE" sz="1400" dirty="0"/>
                <a:t> et </a:t>
              </a:r>
              <a:r>
                <a:rPr lang="nl-BE" sz="1400" dirty="0" err="1"/>
                <a:t>payé</a:t>
              </a:r>
              <a:r>
                <a:rPr lang="nl-BE" sz="1400" dirty="0"/>
                <a:t> </a:t>
              </a:r>
              <a:r>
                <a:rPr lang="nl-BE" sz="1400" dirty="0" err="1"/>
                <a:t>selon</a:t>
              </a:r>
              <a:r>
                <a:rPr lang="nl-BE" sz="1400" dirty="0"/>
                <a:t> </a:t>
              </a:r>
              <a:r>
                <a:rPr lang="nl-BE" sz="1400" dirty="0" err="1"/>
                <a:t>le</a:t>
              </a:r>
              <a:r>
                <a:rPr lang="nl-BE" sz="1400" dirty="0"/>
                <a:t> </a:t>
              </a:r>
              <a:r>
                <a:rPr lang="nl-BE" sz="1400" dirty="0" err="1"/>
                <a:t>barème</a:t>
              </a:r>
              <a:r>
                <a:rPr lang="nl-BE" sz="1400" dirty="0"/>
                <a:t> IFIC à 100 % </a:t>
              </a:r>
              <a:r>
                <a:rPr lang="nl-BE" sz="1400" dirty="0" err="1"/>
                <a:t>sur</a:t>
              </a:r>
              <a:r>
                <a:rPr lang="nl-BE" sz="1400" dirty="0"/>
                <a:t> base de la (des) catégorie(s) </a:t>
              </a:r>
              <a:r>
                <a:rPr lang="nl-BE" sz="1400" dirty="0" err="1"/>
                <a:t>barémique</a:t>
              </a:r>
              <a:r>
                <a:rPr lang="nl-BE" sz="1400" dirty="0"/>
                <a:t>(s) </a:t>
              </a:r>
              <a:r>
                <a:rPr lang="nl-BE" sz="1400" dirty="0" err="1"/>
                <a:t>qui</a:t>
              </a:r>
              <a:r>
                <a:rPr lang="nl-BE" sz="1400" dirty="0"/>
                <a:t> leur </a:t>
              </a:r>
              <a:r>
                <a:rPr lang="nl-BE" sz="1400" dirty="0" err="1"/>
                <a:t>est</a:t>
              </a:r>
              <a:r>
                <a:rPr lang="nl-BE" sz="1400" dirty="0"/>
                <a:t>(</a:t>
              </a:r>
              <a:r>
                <a:rPr lang="nl-BE" sz="1400" dirty="0" err="1"/>
                <a:t>sont</a:t>
              </a:r>
              <a:r>
                <a:rPr lang="nl-BE" sz="1400" dirty="0"/>
                <a:t>) </a:t>
              </a:r>
              <a:r>
                <a:rPr lang="nl-BE" sz="1400" dirty="0" err="1"/>
                <a:t>applicable</a:t>
              </a:r>
              <a:r>
                <a:rPr lang="nl-BE" sz="1400" dirty="0"/>
                <a:t>(s);</a:t>
              </a:r>
            </a:p>
            <a:p>
              <a:pPr lvl="0" algn="just"/>
              <a:endParaRPr lang="fr-FR" sz="1400" dirty="0"/>
            </a:p>
            <a:p>
              <a:pPr lvl="0" algn="just"/>
              <a:r>
                <a:rPr lang="nl-BE" sz="1400" b="1" dirty="0" err="1"/>
                <a:t>Un</a:t>
              </a:r>
              <a:r>
                <a:rPr lang="nl-BE" sz="1400" b="1" dirty="0"/>
                <a:t> </a:t>
              </a:r>
              <a:r>
                <a:rPr lang="nl-BE" sz="1400" b="1" dirty="0" err="1"/>
                <a:t>travailleur</a:t>
              </a:r>
              <a:r>
                <a:rPr lang="nl-BE" sz="1400" b="1" dirty="0"/>
                <a:t> a </a:t>
              </a:r>
              <a:r>
                <a:rPr lang="nl-BE" sz="1400" b="1" dirty="0" err="1"/>
                <a:t>opté</a:t>
              </a:r>
              <a:r>
                <a:rPr lang="nl-BE" sz="1400" b="1" dirty="0"/>
                <a:t> pour </a:t>
              </a:r>
              <a:r>
                <a:rPr lang="nl-BE" sz="1400" b="1" dirty="0" err="1"/>
                <a:t>le</a:t>
              </a:r>
              <a:r>
                <a:rPr lang="nl-BE" sz="1400" b="1" dirty="0"/>
                <a:t> </a:t>
              </a:r>
              <a:r>
                <a:rPr lang="nl-BE" sz="1400" b="1" dirty="0" err="1"/>
                <a:t>barème</a:t>
              </a:r>
              <a:r>
                <a:rPr lang="nl-BE" sz="1400" b="1" dirty="0"/>
                <a:t> IFIC, mais </a:t>
              </a:r>
              <a:r>
                <a:rPr lang="nl-BE" sz="1400" b="1" dirty="0" err="1"/>
                <a:t>son</a:t>
              </a:r>
              <a:r>
                <a:rPr lang="nl-BE" sz="1400" b="1" dirty="0"/>
                <a:t> </a:t>
              </a:r>
              <a:r>
                <a:rPr lang="nl-BE" sz="1400" b="1" dirty="0" err="1"/>
                <a:t>barème</a:t>
              </a:r>
              <a:r>
                <a:rPr lang="nl-BE" sz="1400" b="1" dirty="0"/>
                <a:t> </a:t>
              </a:r>
              <a:r>
                <a:rPr lang="nl-BE" sz="1400" b="1" dirty="0" err="1"/>
                <a:t>actuel</a:t>
              </a:r>
              <a:r>
                <a:rPr lang="nl-BE" sz="1400" b="1" dirty="0"/>
                <a:t> </a:t>
              </a:r>
              <a:r>
                <a:rPr lang="nl-BE" sz="1400" b="1" dirty="0" err="1"/>
                <a:t>est</a:t>
              </a:r>
              <a:r>
                <a:rPr lang="nl-BE" sz="1400" b="1" dirty="0"/>
                <a:t> </a:t>
              </a:r>
              <a:r>
                <a:rPr lang="nl-BE" sz="1400" b="1" dirty="0" err="1"/>
                <a:t>momentanément</a:t>
              </a:r>
              <a:r>
                <a:rPr lang="nl-BE" sz="1400" b="1" dirty="0"/>
                <a:t> plus </a:t>
              </a:r>
              <a:r>
                <a:rPr lang="nl-BE" sz="1400" b="1" dirty="0" err="1"/>
                <a:t>avantageux</a:t>
              </a:r>
              <a:r>
                <a:rPr lang="nl-BE" sz="1400" b="1" dirty="0"/>
                <a:t> </a:t>
              </a:r>
              <a:r>
                <a:rPr lang="nl-BE" sz="1400" dirty="0"/>
                <a:t>? Ce </a:t>
              </a:r>
              <a:r>
                <a:rPr lang="nl-BE" sz="1400" dirty="0" err="1"/>
                <a:t>travailleur</a:t>
              </a:r>
              <a:r>
                <a:rPr lang="nl-BE" sz="1400" dirty="0"/>
                <a:t> </a:t>
              </a:r>
              <a:r>
                <a:rPr lang="nl-BE" sz="1400" dirty="0" err="1"/>
                <a:t>conserve</a:t>
              </a:r>
              <a:r>
                <a:rPr lang="nl-BE" sz="1400" dirty="0"/>
                <a:t> </a:t>
              </a:r>
              <a:r>
                <a:rPr lang="nl-BE" sz="1400" dirty="0" err="1"/>
                <a:t>son</a:t>
              </a:r>
              <a:r>
                <a:rPr lang="nl-BE" sz="1400" dirty="0"/>
                <a:t> ancien </a:t>
              </a:r>
              <a:r>
                <a:rPr lang="nl-BE" sz="1400" dirty="0" err="1"/>
                <a:t>barème</a:t>
              </a:r>
              <a:r>
                <a:rPr lang="nl-BE" sz="1400" dirty="0"/>
                <a:t> </a:t>
              </a:r>
              <a:r>
                <a:rPr lang="nl-BE" sz="1400" dirty="0" err="1"/>
                <a:t>jusqu’au</a:t>
              </a:r>
              <a:r>
                <a:rPr lang="nl-BE" sz="1400" dirty="0"/>
                <a:t> </a:t>
              </a:r>
              <a:r>
                <a:rPr lang="nl-BE" sz="1400" dirty="0" err="1"/>
                <a:t>mois</a:t>
              </a:r>
              <a:r>
                <a:rPr lang="nl-BE" sz="1400" dirty="0"/>
                <a:t> </a:t>
              </a:r>
              <a:r>
                <a:rPr lang="nl-BE" sz="1400" dirty="0" err="1"/>
                <a:t>durant</a:t>
              </a:r>
              <a:r>
                <a:rPr lang="nl-BE" sz="1400" dirty="0"/>
                <a:t> </a:t>
              </a:r>
              <a:r>
                <a:rPr lang="nl-BE" sz="1400" dirty="0" err="1"/>
                <a:t>lequel</a:t>
              </a:r>
              <a:r>
                <a:rPr lang="nl-BE" sz="1400" dirty="0"/>
                <a:t> </a:t>
              </a:r>
              <a:r>
                <a:rPr lang="nl-BE" sz="1400" dirty="0" err="1"/>
                <a:t>le</a:t>
              </a:r>
              <a:r>
                <a:rPr lang="nl-BE" sz="1400" dirty="0"/>
                <a:t> </a:t>
              </a:r>
              <a:r>
                <a:rPr lang="nl-BE" sz="1400" dirty="0" err="1"/>
                <a:t>barème</a:t>
              </a:r>
              <a:r>
                <a:rPr lang="nl-BE" sz="1400" dirty="0"/>
                <a:t> IFIC </a:t>
              </a:r>
              <a:r>
                <a:rPr lang="nl-BE" sz="1400" dirty="0" err="1"/>
                <a:t>devient</a:t>
              </a:r>
              <a:r>
                <a:rPr lang="nl-BE" sz="1400" dirty="0"/>
                <a:t> plus </a:t>
              </a:r>
              <a:r>
                <a:rPr lang="nl-BE" sz="1400" dirty="0" err="1"/>
                <a:t>avantageux</a:t>
              </a:r>
              <a:r>
                <a:rPr lang="nl-BE" sz="1400" dirty="0"/>
                <a:t> (1er </a:t>
              </a:r>
              <a:r>
                <a:rPr lang="nl-BE" sz="1400" dirty="0" err="1"/>
                <a:t>croisement</a:t>
              </a:r>
              <a:r>
                <a:rPr lang="nl-BE" sz="1400" dirty="0"/>
                <a:t>). A </a:t>
              </a:r>
              <a:r>
                <a:rPr lang="nl-BE" sz="1400" dirty="0" err="1"/>
                <a:t>partir</a:t>
              </a:r>
              <a:r>
                <a:rPr lang="nl-BE" sz="1400" dirty="0"/>
                <a:t> de </a:t>
              </a:r>
              <a:r>
                <a:rPr lang="nl-BE" sz="1400" dirty="0" err="1"/>
                <a:t>ce</a:t>
              </a:r>
              <a:r>
                <a:rPr lang="nl-BE" sz="1400" dirty="0"/>
                <a:t> moment, </a:t>
              </a:r>
              <a:r>
                <a:rPr lang="nl-BE" sz="1400" dirty="0" err="1"/>
                <a:t>il</a:t>
              </a:r>
              <a:r>
                <a:rPr lang="nl-BE" sz="1400" dirty="0"/>
                <a:t> </a:t>
              </a:r>
              <a:r>
                <a:rPr lang="nl-BE" sz="1400" dirty="0" err="1"/>
                <a:t>perçoit</a:t>
              </a:r>
              <a:r>
                <a:rPr lang="nl-BE" sz="1400" dirty="0"/>
                <a:t> </a:t>
              </a:r>
              <a:r>
                <a:rPr lang="nl-BE" sz="1400" dirty="0" err="1"/>
                <a:t>le</a:t>
              </a:r>
              <a:r>
                <a:rPr lang="nl-BE" sz="1400" dirty="0"/>
                <a:t> </a:t>
              </a:r>
              <a:r>
                <a:rPr lang="nl-BE" sz="1400" dirty="0" err="1"/>
                <a:t>barème</a:t>
              </a:r>
              <a:r>
                <a:rPr lang="nl-BE" sz="1400" dirty="0"/>
                <a:t> IFIC. </a:t>
              </a:r>
              <a:endParaRPr lang="fr-FR" sz="1400" dirty="0"/>
            </a:p>
            <a:p>
              <a:pPr lvl="0" algn="just"/>
              <a:r>
                <a:rPr lang="nl-BE" sz="1400" dirty="0">
                  <a:sym typeface="Wingdings" panose="05000000000000000000" pitchFamily="2" charset="2"/>
                </a:rPr>
                <a:t> </a:t>
              </a:r>
              <a:endParaRPr lang="fr-FR" sz="1400" dirty="0"/>
            </a:p>
            <a:p>
              <a:pPr lvl="0" algn="just"/>
              <a:r>
                <a:rPr lang="nl-BE" sz="1400" b="1" dirty="0">
                  <a:sym typeface="Wingdings" panose="05000000000000000000" pitchFamily="2" charset="2"/>
                </a:rPr>
                <a:t>TPP/QPP</a:t>
              </a:r>
              <a:r>
                <a:rPr lang="nl-BE" sz="1400" dirty="0">
                  <a:sym typeface="Wingdings" panose="05000000000000000000" pitchFamily="2" charset="2"/>
                </a:rPr>
                <a:t> :</a:t>
              </a:r>
              <a:r>
                <a:rPr lang="nl-BE" sz="1400" b="1" dirty="0">
                  <a:sym typeface="Wingdings" panose="05000000000000000000" pitchFamily="2" charset="2"/>
                </a:rPr>
                <a:t> </a:t>
              </a:r>
              <a:r>
                <a:rPr lang="nl-BE" sz="1400" b="1" dirty="0" err="1">
                  <a:sym typeface="Wingdings" panose="05000000000000000000" pitchFamily="2" charset="2"/>
                </a:rPr>
                <a:t>le</a:t>
              </a:r>
              <a:r>
                <a:rPr lang="nl-BE" sz="1400" b="1" dirty="0">
                  <a:sym typeface="Wingdings" panose="05000000000000000000" pitchFamily="2" charset="2"/>
                </a:rPr>
                <a:t> </a:t>
              </a:r>
              <a:r>
                <a:rPr lang="nl-BE" sz="1400" b="1" dirty="0" err="1">
                  <a:sym typeface="Wingdings" panose="05000000000000000000" pitchFamily="2" charset="2"/>
                </a:rPr>
                <a:t>travailleur</a:t>
              </a:r>
              <a:r>
                <a:rPr lang="nl-BE" sz="1400" b="1" dirty="0">
                  <a:sym typeface="Wingdings" panose="05000000000000000000" pitchFamily="2" charset="2"/>
                </a:rPr>
                <a:t> bénéficiaire </a:t>
              </a:r>
              <a:r>
                <a:rPr lang="nl-BE" sz="1400" b="1" dirty="0" err="1">
                  <a:sym typeface="Wingdings" panose="05000000000000000000" pitchFamily="2" charset="2"/>
                </a:rPr>
                <a:t>d’une</a:t>
              </a:r>
              <a:r>
                <a:rPr lang="nl-BE" sz="1400" b="1" dirty="0">
                  <a:sym typeface="Wingdings" panose="05000000000000000000" pitchFamily="2" charset="2"/>
                </a:rPr>
                <a:t> prime TPP/QPP </a:t>
              </a:r>
              <a:r>
                <a:rPr lang="nl-BE" sz="1400" b="1" dirty="0" err="1">
                  <a:sym typeface="Wingdings" panose="05000000000000000000" pitchFamily="2" charset="2"/>
                </a:rPr>
                <a:t>qui</a:t>
              </a:r>
              <a:r>
                <a:rPr lang="nl-BE" sz="1400" b="1" dirty="0">
                  <a:sym typeface="Wingdings" panose="05000000000000000000" pitchFamily="2" charset="2"/>
                </a:rPr>
                <a:t> </a:t>
              </a:r>
              <a:r>
                <a:rPr lang="nl-BE" sz="1400" b="1" dirty="0" err="1">
                  <a:sym typeface="Wingdings" panose="05000000000000000000" pitchFamily="2" charset="2"/>
                </a:rPr>
                <a:t>opte</a:t>
              </a:r>
              <a:r>
                <a:rPr lang="nl-BE" sz="1400" b="1" dirty="0">
                  <a:sym typeface="Wingdings" panose="05000000000000000000" pitchFamily="2" charset="2"/>
                </a:rPr>
                <a:t> pour </a:t>
              </a:r>
              <a:r>
                <a:rPr lang="nl-BE" sz="1400" b="1" dirty="0" err="1">
                  <a:sym typeface="Wingdings" panose="05000000000000000000" pitchFamily="2" charset="2"/>
                </a:rPr>
                <a:t>le</a:t>
              </a:r>
              <a:r>
                <a:rPr lang="nl-BE" sz="1400" b="1" dirty="0">
                  <a:sym typeface="Wingdings" panose="05000000000000000000" pitchFamily="2" charset="2"/>
                </a:rPr>
                <a:t> </a:t>
              </a:r>
              <a:r>
                <a:rPr lang="nl-BE" sz="1400" b="1" dirty="0" err="1">
                  <a:sym typeface="Wingdings" panose="05000000000000000000" pitchFamily="2" charset="2"/>
                </a:rPr>
                <a:t>barème</a:t>
              </a:r>
              <a:r>
                <a:rPr lang="nl-BE" sz="1400" b="1" dirty="0">
                  <a:sym typeface="Wingdings" panose="05000000000000000000" pitchFamily="2" charset="2"/>
                </a:rPr>
                <a:t> IFIC à </a:t>
              </a:r>
              <a:r>
                <a:rPr lang="nl-BE" sz="1400" b="1" dirty="0" err="1">
                  <a:sym typeface="Wingdings" panose="05000000000000000000" pitchFamily="2" charset="2"/>
                </a:rPr>
                <a:t>partir</a:t>
              </a:r>
              <a:r>
                <a:rPr lang="nl-BE" sz="1400" b="1" dirty="0">
                  <a:sym typeface="Wingdings" panose="05000000000000000000" pitchFamily="2" charset="2"/>
                </a:rPr>
                <a:t> du 01/07/2021 </a:t>
              </a:r>
              <a:r>
                <a:rPr lang="nl-BE" sz="1400" dirty="0">
                  <a:sym typeface="Wingdings" panose="05000000000000000000" pitchFamily="2" charset="2"/>
                </a:rPr>
                <a:t>a </a:t>
              </a:r>
              <a:r>
                <a:rPr lang="nl-BE" sz="1400" dirty="0" err="1">
                  <a:sym typeface="Wingdings" panose="05000000000000000000" pitchFamily="2" charset="2"/>
                </a:rPr>
                <a:t>encore</a:t>
              </a:r>
              <a:r>
                <a:rPr lang="nl-BE" sz="1400" dirty="0">
                  <a:sym typeface="Wingdings" panose="05000000000000000000" pitchFamily="2" charset="2"/>
                </a:rPr>
                <a:t> </a:t>
              </a:r>
              <a:r>
                <a:rPr lang="nl-BE" sz="1400" dirty="0" err="1">
                  <a:sym typeface="Wingdings" panose="05000000000000000000" pitchFamily="2" charset="2"/>
                </a:rPr>
                <a:t>droit</a:t>
              </a:r>
              <a:r>
                <a:rPr lang="nl-BE" sz="1400" dirty="0">
                  <a:sym typeface="Wingdings" panose="05000000000000000000" pitchFamily="2" charset="2"/>
                </a:rPr>
                <a:t> au </a:t>
              </a:r>
              <a:r>
                <a:rPr lang="nl-BE" sz="1400" dirty="0" err="1">
                  <a:sym typeface="Wingdings" panose="05000000000000000000" pitchFamily="2" charset="2"/>
                </a:rPr>
                <a:t>versement</a:t>
              </a:r>
              <a:r>
                <a:rPr lang="nl-BE" sz="1400" dirty="0">
                  <a:sym typeface="Wingdings" panose="05000000000000000000" pitchFamily="2" charset="2"/>
                </a:rPr>
                <a:t> de la prime TPP/QPP en </a:t>
              </a:r>
              <a:r>
                <a:rPr lang="nl-BE" sz="1400" dirty="0" err="1">
                  <a:sym typeface="Wingdings" panose="05000000000000000000" pitchFamily="2" charset="2"/>
                </a:rPr>
                <a:t>septembre</a:t>
              </a:r>
              <a:r>
                <a:rPr lang="nl-BE" sz="1400" dirty="0">
                  <a:sym typeface="Wingdings" panose="05000000000000000000" pitchFamily="2" charset="2"/>
                </a:rPr>
                <a:t> 2021, au </a:t>
              </a:r>
              <a:r>
                <a:rPr lang="nl-BE" sz="1400" dirty="0" err="1">
                  <a:sym typeface="Wingdings" panose="05000000000000000000" pitchFamily="2" charset="2"/>
                </a:rPr>
                <a:t>prorata</a:t>
              </a:r>
              <a:r>
                <a:rPr lang="nl-BE" sz="1400" dirty="0">
                  <a:sym typeface="Wingdings" panose="05000000000000000000" pitchFamily="2" charset="2"/>
                </a:rPr>
                <a:t> du </a:t>
              </a:r>
              <a:r>
                <a:rPr lang="nl-BE" sz="1400" dirty="0" err="1">
                  <a:sym typeface="Wingdings" panose="05000000000000000000" pitchFamily="2" charset="2"/>
                </a:rPr>
                <a:t>nombre</a:t>
              </a:r>
              <a:r>
                <a:rPr lang="nl-BE" sz="1400" dirty="0">
                  <a:sym typeface="Wingdings" panose="05000000000000000000" pitchFamily="2" charset="2"/>
                </a:rPr>
                <a:t> de </a:t>
              </a:r>
              <a:r>
                <a:rPr lang="nl-BE" sz="1400" dirty="0" err="1">
                  <a:sym typeface="Wingdings" panose="05000000000000000000" pitchFamily="2" charset="2"/>
                </a:rPr>
                <a:t>mois</a:t>
              </a:r>
              <a:r>
                <a:rPr lang="nl-BE" sz="1400" dirty="0">
                  <a:sym typeface="Wingdings" panose="05000000000000000000" pitchFamily="2" charset="2"/>
                </a:rPr>
                <a:t> </a:t>
              </a:r>
              <a:r>
                <a:rPr lang="nl-BE" sz="1400" dirty="0" err="1">
                  <a:sym typeface="Wingdings" panose="05000000000000000000" pitchFamily="2" charset="2"/>
                </a:rPr>
                <a:t>durant</a:t>
              </a:r>
              <a:r>
                <a:rPr lang="nl-BE" sz="1400" dirty="0">
                  <a:sym typeface="Wingdings" panose="05000000000000000000" pitchFamily="2" charset="2"/>
                </a:rPr>
                <a:t> </a:t>
              </a:r>
              <a:r>
                <a:rPr lang="nl-BE" sz="1400" dirty="0" err="1">
                  <a:sym typeface="Wingdings" panose="05000000000000000000" pitchFamily="2" charset="2"/>
                </a:rPr>
                <a:t>lesquels</a:t>
              </a:r>
              <a:r>
                <a:rPr lang="nl-BE" sz="1400" dirty="0">
                  <a:sym typeface="Wingdings" panose="05000000000000000000" pitchFamily="2" charset="2"/>
                </a:rPr>
                <a:t> </a:t>
              </a:r>
              <a:r>
                <a:rPr lang="nl-BE" sz="1400" dirty="0" err="1">
                  <a:sym typeface="Wingdings" panose="05000000000000000000" pitchFamily="2" charset="2"/>
                </a:rPr>
                <a:t>il</a:t>
              </a:r>
              <a:r>
                <a:rPr lang="nl-BE" sz="1400" dirty="0">
                  <a:sym typeface="Wingdings" panose="05000000000000000000" pitchFamily="2" charset="2"/>
                </a:rPr>
                <a:t> </a:t>
              </a:r>
              <a:r>
                <a:rPr lang="nl-BE" sz="1400" dirty="0" err="1">
                  <a:sym typeface="Wingdings" panose="05000000000000000000" pitchFamily="2" charset="2"/>
                </a:rPr>
                <a:t>n’a</a:t>
              </a:r>
              <a:r>
                <a:rPr lang="nl-BE" sz="1400" dirty="0">
                  <a:sym typeface="Wingdings" panose="05000000000000000000" pitchFamily="2" charset="2"/>
                </a:rPr>
                <a:t> pas </a:t>
              </a:r>
              <a:r>
                <a:rPr lang="nl-BE" sz="1400" dirty="0" err="1">
                  <a:sym typeface="Wingdings" panose="05000000000000000000" pitchFamily="2" charset="2"/>
                </a:rPr>
                <a:t>été</a:t>
              </a:r>
              <a:r>
                <a:rPr lang="nl-BE" sz="1400" dirty="0">
                  <a:sym typeface="Wingdings" panose="05000000000000000000" pitchFamily="2" charset="2"/>
                </a:rPr>
                <a:t> </a:t>
              </a:r>
              <a:r>
                <a:rPr lang="nl-BE" sz="1400" dirty="0" err="1">
                  <a:sym typeface="Wingdings" panose="05000000000000000000" pitchFamily="2" charset="2"/>
                </a:rPr>
                <a:t>rémunéré</a:t>
              </a:r>
              <a:r>
                <a:rPr lang="nl-BE" sz="1400" dirty="0">
                  <a:sym typeface="Wingdings" panose="05000000000000000000" pitchFamily="2" charset="2"/>
                </a:rPr>
                <a:t> </a:t>
              </a:r>
              <a:r>
                <a:rPr lang="nl-BE" sz="1400" dirty="0" err="1">
                  <a:sym typeface="Wingdings" panose="05000000000000000000" pitchFamily="2" charset="2"/>
                </a:rPr>
                <a:t>selon</a:t>
              </a:r>
              <a:r>
                <a:rPr lang="nl-BE" sz="1400" dirty="0">
                  <a:sym typeface="Wingdings" panose="05000000000000000000" pitchFamily="2" charset="2"/>
                </a:rPr>
                <a:t> </a:t>
              </a:r>
              <a:r>
                <a:rPr lang="nl-BE" sz="1400" dirty="0" err="1">
                  <a:sym typeface="Wingdings" panose="05000000000000000000" pitchFamily="2" charset="2"/>
                </a:rPr>
                <a:t>le</a:t>
              </a:r>
              <a:r>
                <a:rPr lang="nl-BE" sz="1400" dirty="0">
                  <a:sym typeface="Wingdings" panose="05000000000000000000" pitchFamily="2" charset="2"/>
                </a:rPr>
                <a:t> </a:t>
              </a:r>
              <a:r>
                <a:rPr lang="nl-BE" sz="1400" dirty="0" err="1">
                  <a:sym typeface="Wingdings" panose="05000000000000000000" pitchFamily="2" charset="2"/>
                </a:rPr>
                <a:t>barème</a:t>
              </a:r>
              <a:r>
                <a:rPr lang="nl-BE" sz="1400" dirty="0">
                  <a:sym typeface="Wingdings" panose="05000000000000000000" pitchFamily="2" charset="2"/>
                </a:rPr>
                <a:t> IFIC </a:t>
              </a:r>
              <a:r>
                <a:rPr lang="nl-BE" sz="1400" dirty="0" err="1">
                  <a:sym typeface="Wingdings" panose="05000000000000000000" pitchFamily="2" charset="2"/>
                </a:rPr>
                <a:t>durant</a:t>
              </a:r>
              <a:r>
                <a:rPr lang="nl-BE" sz="1400" dirty="0">
                  <a:sym typeface="Wingdings" panose="05000000000000000000" pitchFamily="2" charset="2"/>
                </a:rPr>
                <a:t> la période de </a:t>
              </a:r>
              <a:r>
                <a:rPr lang="nl-BE" sz="1400" dirty="0" err="1">
                  <a:sym typeface="Wingdings" panose="05000000000000000000" pitchFamily="2" charset="2"/>
                </a:rPr>
                <a:t>référence</a:t>
              </a:r>
              <a:r>
                <a:rPr lang="nl-BE" sz="1400" dirty="0">
                  <a:sym typeface="Wingdings" panose="05000000000000000000" pitchFamily="2" charset="2"/>
                </a:rPr>
                <a:t> (</a:t>
              </a:r>
              <a:r>
                <a:rPr lang="nl-BE" sz="1400" dirty="0" err="1">
                  <a:sym typeface="Wingdings" panose="05000000000000000000" pitchFamily="2" charset="2"/>
                </a:rPr>
                <a:t>septembre</a:t>
              </a:r>
              <a:r>
                <a:rPr lang="nl-BE" sz="1400" dirty="0">
                  <a:sym typeface="Wingdings" panose="05000000000000000000" pitchFamily="2" charset="2"/>
                </a:rPr>
                <a:t> 2020 – </a:t>
              </a:r>
              <a:r>
                <a:rPr lang="nl-BE" sz="1400" dirty="0" err="1">
                  <a:sym typeface="Wingdings" panose="05000000000000000000" pitchFamily="2" charset="2"/>
                </a:rPr>
                <a:t>août</a:t>
              </a:r>
              <a:r>
                <a:rPr lang="nl-BE" sz="1400" dirty="0">
                  <a:sym typeface="Wingdings" panose="05000000000000000000" pitchFamily="2" charset="2"/>
                </a:rPr>
                <a:t> 2021)</a:t>
              </a:r>
              <a:endParaRPr lang="nl-BE" sz="1400" dirty="0"/>
            </a:p>
          </p:txBody>
        </p:sp>
      </p:grpSp>
      <p:grpSp>
        <p:nvGrpSpPr>
          <p:cNvPr id="4" name="Groupe 3"/>
          <p:cNvGrpSpPr/>
          <p:nvPr/>
        </p:nvGrpSpPr>
        <p:grpSpPr>
          <a:xfrm>
            <a:off x="395029" y="3880761"/>
            <a:ext cx="1835568" cy="1535970"/>
            <a:chOff x="476819" y="2469788"/>
            <a:chExt cx="1898744" cy="1467631"/>
          </a:xfrm>
        </p:grpSpPr>
        <p:sp>
          <p:nvSpPr>
            <p:cNvPr id="9" name="Rectangle à coins arrondis 8"/>
            <p:cNvSpPr/>
            <p:nvPr/>
          </p:nvSpPr>
          <p:spPr>
            <a:xfrm>
              <a:off x="476819" y="2469788"/>
              <a:ext cx="1898744" cy="1467631"/>
            </a:xfrm>
            <a:prstGeom prst="roundRect">
              <a:avLst/>
            </a:prstGeom>
            <a:solidFill>
              <a:srgbClr val="CD7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533747" y="2612443"/>
              <a:ext cx="1784888" cy="1205740"/>
            </a:xfrm>
            <a:prstGeom prst="rect">
              <a:avLst/>
            </a:prstGeom>
            <a:solidFill>
              <a:srgbClr val="CD7C2A"/>
            </a:solidFill>
            <a:ln>
              <a:noFill/>
            </a:ln>
          </p:spPr>
          <p:txBody>
            <a:bodyPr wrap="square" rtlCol="0">
              <a:spAutoFit/>
            </a:bodyPr>
            <a:lstStyle/>
            <a:p>
              <a:pPr lvl="0" algn="ctr"/>
              <a:r>
                <a:rPr lang="fr-FR" sz="1200" b="1" dirty="0">
                  <a:solidFill>
                    <a:schemeClr val="bg1"/>
                  </a:solidFill>
                </a:rPr>
                <a:t>POUR</a:t>
              </a:r>
            </a:p>
            <a:p>
              <a:pPr lvl="0" algn="ctr"/>
              <a:r>
                <a:rPr lang="fr-FR" sz="1200" b="1" dirty="0">
                  <a:solidFill>
                    <a:schemeClr val="bg1"/>
                  </a:solidFill>
                </a:rPr>
                <a:t> LES TRAVAILLEURS QUI PEUVENT CHOISIR, ET OPTENT POUR LE BAREME IFIC </a:t>
              </a:r>
            </a:p>
            <a:p>
              <a:endParaRPr lang="fr-BE" sz="1600" dirty="0"/>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29" y="355847"/>
            <a:ext cx="1004514" cy="1004514"/>
          </a:xfrm>
          <a:prstGeom prst="rect">
            <a:avLst/>
          </a:prstGeom>
        </p:spPr>
      </p:pic>
      <p:grpSp>
        <p:nvGrpSpPr>
          <p:cNvPr id="12" name="Groupe 11"/>
          <p:cNvGrpSpPr/>
          <p:nvPr/>
        </p:nvGrpSpPr>
        <p:grpSpPr>
          <a:xfrm>
            <a:off x="331853" y="1734618"/>
            <a:ext cx="1898744" cy="1262276"/>
            <a:chOff x="476819" y="2602997"/>
            <a:chExt cx="1898744" cy="1467631"/>
          </a:xfrm>
        </p:grpSpPr>
        <p:sp>
          <p:nvSpPr>
            <p:cNvPr id="13" name="Rectangle à coins arrondis 12"/>
            <p:cNvSpPr/>
            <p:nvPr/>
          </p:nvSpPr>
          <p:spPr>
            <a:xfrm>
              <a:off x="476819" y="2602997"/>
              <a:ext cx="1898744" cy="1467631"/>
            </a:xfrm>
            <a:prstGeom prst="roundRect">
              <a:avLst/>
            </a:prstGeom>
            <a:solidFill>
              <a:srgbClr val="CD7C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550506" y="2719485"/>
              <a:ext cx="1736044" cy="1055651"/>
            </a:xfrm>
            <a:prstGeom prst="rect">
              <a:avLst/>
            </a:prstGeom>
            <a:solidFill>
              <a:srgbClr val="CD7C2A"/>
            </a:solidFill>
            <a:ln>
              <a:noFill/>
            </a:ln>
          </p:spPr>
          <p:txBody>
            <a:bodyPr wrap="square" rtlCol="0">
              <a:spAutoFit/>
            </a:bodyPr>
            <a:lstStyle/>
            <a:p>
              <a:pPr lvl="0" algn="ctr"/>
              <a:r>
                <a:rPr lang="fr-FR" sz="1100" b="1" dirty="0">
                  <a:solidFill>
                    <a:schemeClr val="bg1"/>
                  </a:solidFill>
                </a:rPr>
                <a:t>POUR</a:t>
              </a:r>
            </a:p>
            <a:p>
              <a:pPr lvl="0" algn="ctr"/>
              <a:r>
                <a:rPr lang="fr-FR" sz="1100" b="1" dirty="0">
                  <a:solidFill>
                    <a:schemeClr val="bg1"/>
                  </a:solidFill>
                </a:rPr>
                <a:t> LES TRAVAILLEURS QUI NE DOIVENT PROCÉDER À AUCUN  CHOIX </a:t>
              </a:r>
            </a:p>
            <a:p>
              <a:pPr lvl="0" algn="ctr"/>
              <a:r>
                <a:rPr lang="fr-FR" sz="900" b="1" dirty="0">
                  <a:solidFill>
                    <a:schemeClr val="bg1"/>
                  </a:solidFill>
                </a:rPr>
                <a:t>(barème IFIC déjà d’application)</a:t>
              </a:r>
            </a:p>
          </p:txBody>
        </p:sp>
      </p:grpSp>
      <p:grpSp>
        <p:nvGrpSpPr>
          <p:cNvPr id="15" name="Groupe 14"/>
          <p:cNvGrpSpPr/>
          <p:nvPr/>
        </p:nvGrpSpPr>
        <p:grpSpPr>
          <a:xfrm>
            <a:off x="2230597" y="1816441"/>
            <a:ext cx="6438950" cy="1355090"/>
            <a:chOff x="2388358" y="1400571"/>
            <a:chExt cx="6737441" cy="5599166"/>
          </a:xfrm>
        </p:grpSpPr>
        <p:sp>
          <p:nvSpPr>
            <p:cNvPr id="16" name="Rectangle à coins arrondis 15"/>
            <p:cNvSpPr/>
            <p:nvPr/>
          </p:nvSpPr>
          <p:spPr>
            <a:xfrm>
              <a:off x="2388358" y="1400571"/>
              <a:ext cx="6737441" cy="4641413"/>
            </a:xfrm>
            <a:prstGeom prst="roundRect">
              <a:avLst/>
            </a:prstGeom>
            <a:solidFill>
              <a:srgbClr val="F9C0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2610707" y="2167209"/>
              <a:ext cx="6059606" cy="4832528"/>
            </a:xfrm>
            <a:prstGeom prst="rect">
              <a:avLst/>
            </a:prstGeom>
            <a:noFill/>
          </p:spPr>
          <p:txBody>
            <a:bodyPr wrap="square" rtlCol="0">
              <a:spAutoFit/>
            </a:bodyPr>
            <a:lstStyle/>
            <a:p>
              <a:pPr lvl="0" algn="just"/>
              <a:r>
                <a:rPr lang="nl-BE" sz="1400" b="1" dirty="0"/>
                <a:t>A </a:t>
              </a:r>
              <a:r>
                <a:rPr lang="nl-BE" sz="1400" b="1" dirty="0" err="1"/>
                <a:t>partir</a:t>
              </a:r>
              <a:r>
                <a:rPr lang="nl-BE" sz="1400" b="1" dirty="0"/>
                <a:t> du 01/07/2021</a:t>
              </a:r>
              <a:r>
                <a:rPr lang="nl-BE" sz="1400" dirty="0"/>
                <a:t>, ces </a:t>
              </a:r>
              <a:r>
                <a:rPr lang="nl-BE" sz="1400" dirty="0" err="1"/>
                <a:t>travailleur</a:t>
              </a:r>
              <a:r>
                <a:rPr lang="nl-BE" sz="1400" dirty="0"/>
                <a:t> </a:t>
              </a:r>
              <a:r>
                <a:rPr lang="nl-BE" sz="1400" dirty="0" err="1"/>
                <a:t>bénéficient</a:t>
              </a:r>
              <a:r>
                <a:rPr lang="nl-BE" sz="1400" dirty="0"/>
                <a:t> </a:t>
              </a:r>
              <a:r>
                <a:rPr lang="nl-BE" sz="1400" dirty="0" err="1"/>
                <a:t>automatiquement</a:t>
              </a:r>
              <a:r>
                <a:rPr lang="nl-BE" sz="1400" dirty="0"/>
                <a:t>  des </a:t>
              </a:r>
              <a:r>
                <a:rPr lang="nl-BE" sz="1400" dirty="0" err="1"/>
                <a:t>barèmes</a:t>
              </a:r>
              <a:r>
                <a:rPr lang="nl-BE" sz="1400" dirty="0"/>
                <a:t> IFIC 100%, </a:t>
              </a:r>
              <a:r>
                <a:rPr lang="nl-BE" sz="1400" dirty="0" err="1"/>
                <a:t>sur</a:t>
              </a:r>
              <a:r>
                <a:rPr lang="nl-BE" sz="1400" dirty="0"/>
                <a:t> base de la (des) catégorie(s) </a:t>
              </a:r>
              <a:r>
                <a:rPr lang="nl-BE" sz="1400" dirty="0" err="1"/>
                <a:t>barémique</a:t>
              </a:r>
              <a:r>
                <a:rPr lang="nl-BE" sz="1400" dirty="0"/>
                <a:t>(s) </a:t>
              </a:r>
              <a:r>
                <a:rPr lang="nl-BE" sz="1400" dirty="0" err="1"/>
                <a:t>qui</a:t>
              </a:r>
              <a:r>
                <a:rPr lang="nl-BE" sz="1400" dirty="0"/>
                <a:t> leur </a:t>
              </a:r>
              <a:r>
                <a:rPr lang="nl-BE" sz="1400" dirty="0" err="1"/>
                <a:t>est</a:t>
              </a:r>
              <a:r>
                <a:rPr lang="nl-BE" sz="1400" dirty="0"/>
                <a:t>(</a:t>
              </a:r>
              <a:r>
                <a:rPr lang="nl-BE" sz="1400" dirty="0" err="1"/>
                <a:t>sont</a:t>
              </a:r>
              <a:r>
                <a:rPr lang="nl-BE" sz="1400" dirty="0"/>
                <a:t>) </a:t>
              </a:r>
              <a:r>
                <a:rPr lang="nl-BE" sz="1400" dirty="0" err="1"/>
                <a:t>applicable</a:t>
              </a:r>
              <a:r>
                <a:rPr lang="nl-BE" sz="1400" dirty="0"/>
                <a:t>(s); leur </a:t>
              </a:r>
              <a:r>
                <a:rPr lang="nl-BE" sz="1400" dirty="0" err="1"/>
                <a:t>rémunération</a:t>
              </a:r>
              <a:r>
                <a:rPr lang="nl-BE" sz="1400" dirty="0"/>
                <a:t> </a:t>
              </a:r>
              <a:r>
                <a:rPr lang="nl-BE" sz="1400" dirty="0" err="1"/>
                <a:t>est</a:t>
              </a:r>
              <a:r>
                <a:rPr lang="nl-BE" sz="1400" dirty="0"/>
                <a:t> </a:t>
              </a:r>
              <a:r>
                <a:rPr lang="nl-BE" sz="1400" dirty="0" err="1"/>
                <a:t>adaptée</a:t>
              </a:r>
              <a:r>
                <a:rPr lang="nl-BE" sz="1400" dirty="0"/>
                <a:t> </a:t>
              </a:r>
              <a:r>
                <a:rPr lang="nl-BE" sz="1400" dirty="0" err="1"/>
                <a:t>automatiquement</a:t>
              </a:r>
              <a:r>
                <a:rPr lang="nl-BE" sz="1400" dirty="0"/>
                <a:t> (</a:t>
              </a:r>
              <a:r>
                <a:rPr lang="nl-BE" sz="1400" dirty="0" err="1"/>
                <a:t>salaire</a:t>
              </a:r>
              <a:r>
                <a:rPr lang="nl-BE" sz="1400" dirty="0"/>
                <a:t> de </a:t>
              </a:r>
              <a:r>
                <a:rPr lang="nl-BE" sz="1400" dirty="0" err="1"/>
                <a:t>juillet</a:t>
              </a:r>
              <a:r>
                <a:rPr lang="nl-BE" sz="1400" dirty="0"/>
                <a:t> 2021).</a:t>
              </a:r>
              <a:endParaRPr lang="fr-FR" sz="1400" dirty="0"/>
            </a:p>
            <a:p>
              <a:pPr lvl="0"/>
              <a:endParaRPr lang="fr-FR" sz="1400" dirty="0"/>
            </a:p>
          </p:txBody>
        </p:sp>
      </p:grpSp>
      <p:pic>
        <p:nvPicPr>
          <p:cNvPr id="5" name="Picture 6" descr="Final Decision Blue Stamp Illustration 98288863 - Megapixl"/>
          <p:cNvPicPr>
            <a:picLocks noChangeAspect="1" noChangeArrowheads="1"/>
          </p:cNvPicPr>
          <p:nvPr/>
        </p:nvPicPr>
        <p:blipFill rotWithShape="1">
          <a:blip r:embed="rId3">
            <a:extLst>
              <a:ext uri="{28A0092B-C50C-407E-A947-70E740481C1C}">
                <a14:useLocalDpi xmlns:a14="http://schemas.microsoft.com/office/drawing/2010/main" val="0"/>
              </a:ext>
            </a:extLst>
          </a:blip>
          <a:srcRect t="19323" b="19820"/>
          <a:stretch/>
        </p:blipFill>
        <p:spPr bwMode="auto">
          <a:xfrm>
            <a:off x="218474" y="5761670"/>
            <a:ext cx="1544702" cy="6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51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51378" y="355847"/>
            <a:ext cx="7110881" cy="914065"/>
          </a:xfrm>
        </p:spPr>
        <p:txBody>
          <a:bodyPr/>
          <a:lstStyle/>
          <a:p>
            <a:r>
              <a:rPr lang="fr-BE" sz="2400" dirty="0"/>
              <a:t>Modèle évolutif : mesures de transition barémique dans le cadre de l’entretien </a:t>
            </a:r>
            <a:r>
              <a:rPr lang="fr-BE" sz="2400" dirty="0" err="1"/>
              <a:t>pérodique</a:t>
            </a:r>
            <a:endParaRPr lang="fr-BE" dirty="0"/>
          </a:p>
        </p:txBody>
      </p:sp>
      <p:grpSp>
        <p:nvGrpSpPr>
          <p:cNvPr id="11" name="Groupe 10"/>
          <p:cNvGrpSpPr/>
          <p:nvPr/>
        </p:nvGrpSpPr>
        <p:grpSpPr>
          <a:xfrm>
            <a:off x="2230596" y="3122125"/>
            <a:ext cx="6735981" cy="1220867"/>
            <a:chOff x="2388358" y="1820175"/>
            <a:chExt cx="6669378" cy="3519576"/>
          </a:xfrm>
        </p:grpSpPr>
        <p:sp>
          <p:nvSpPr>
            <p:cNvPr id="3" name="Rectangle à coins arrondis 2"/>
            <p:cNvSpPr/>
            <p:nvPr/>
          </p:nvSpPr>
          <p:spPr>
            <a:xfrm>
              <a:off x="2388358" y="1820175"/>
              <a:ext cx="6669378" cy="3519576"/>
            </a:xfrm>
            <a:prstGeom prst="roundRect">
              <a:avLst/>
            </a:prstGeom>
            <a:solidFill>
              <a:srgbClr val="F9C0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489348" y="1929640"/>
              <a:ext cx="6568388" cy="2684002"/>
            </a:xfrm>
            <a:prstGeom prst="rect">
              <a:avLst/>
            </a:prstGeom>
            <a:noFill/>
          </p:spPr>
          <p:txBody>
            <a:bodyPr wrap="square" rtlCol="0">
              <a:spAutoFit/>
            </a:bodyPr>
            <a:lstStyle/>
            <a:p>
              <a:pPr>
                <a:spcBef>
                  <a:spcPts val="600"/>
                </a:spcBef>
                <a:spcAft>
                  <a:spcPts val="600"/>
                </a:spcAft>
                <a:buFont typeface="Wingdings" panose="05000000000000000000" pitchFamily="2" charset="2"/>
                <a:buChar char="à"/>
              </a:pPr>
              <a:r>
                <a:rPr lang="fr-FR" sz="1400" b="1" dirty="0">
                  <a:solidFill>
                    <a:schemeClr val="tx1">
                      <a:lumMod val="65000"/>
                      <a:lumOff val="35000"/>
                    </a:schemeClr>
                  </a:solidFill>
                  <a:sym typeface="Wingdings" panose="05000000000000000000" pitchFamily="2" charset="2"/>
                </a:rPr>
                <a:t>PAS DE CONSÉQUENCE BARÉMIQUE :</a:t>
              </a:r>
            </a:p>
            <a:p>
              <a:pPr>
                <a:spcBef>
                  <a:spcPts val="300"/>
                </a:spcBef>
                <a:spcAft>
                  <a:spcPts val="300"/>
                </a:spcAft>
                <a:buFontTx/>
                <a:buChar char="-"/>
              </a:pPr>
              <a:r>
                <a:rPr lang="fr-FR" sz="1400" dirty="0">
                  <a:solidFill>
                    <a:schemeClr val="tx1">
                      <a:lumMod val="65000"/>
                      <a:lumOff val="35000"/>
                    </a:schemeClr>
                  </a:solidFill>
                  <a:sym typeface="Wingdings" panose="05000000000000000000" pitchFamily="2" charset="2"/>
                </a:rPr>
                <a:t>SI DROIT IFIC OUVERT: protection (maintien barémique de la catégorie antérieure)</a:t>
              </a:r>
            </a:p>
            <a:p>
              <a:pPr>
                <a:spcBef>
                  <a:spcPts val="300"/>
                </a:spcBef>
                <a:spcAft>
                  <a:spcPts val="300"/>
                </a:spcAft>
                <a:buFontTx/>
                <a:buChar char="-"/>
              </a:pPr>
              <a:r>
                <a:rPr lang="fr-FR" sz="1400" dirty="0">
                  <a:solidFill>
                    <a:schemeClr val="tx1">
                      <a:lumMod val="65000"/>
                      <a:lumOff val="35000"/>
                    </a:schemeClr>
                  </a:solidFill>
                  <a:sym typeface="Wingdings" panose="05000000000000000000" pitchFamily="2" charset="2"/>
                </a:rPr>
                <a:t>SI DROIT IFIC PAS OUVERT: …. pas ouvert, donc pas de conséquence </a:t>
              </a:r>
              <a:r>
                <a:rPr lang="nl-BE" sz="1400" dirty="0">
                  <a:solidFill>
                    <a:schemeClr val="tx1">
                      <a:lumMod val="65000"/>
                      <a:lumOff val="35000"/>
                    </a:schemeClr>
                  </a:solidFill>
                  <a:sym typeface="Wingdings" panose="05000000000000000000" pitchFamily="2" charset="2"/>
                </a:rPr>
                <a:t> !</a:t>
              </a:r>
              <a:endParaRPr lang="nl-BE" sz="1400" dirty="0">
                <a:solidFill>
                  <a:schemeClr val="tx1">
                    <a:lumMod val="65000"/>
                    <a:lumOff val="35000"/>
                  </a:schemeClr>
                </a:solidFill>
              </a:endParaRPr>
            </a:p>
          </p:txBody>
        </p:sp>
      </p:gr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99" y="355847"/>
            <a:ext cx="1004514" cy="1004514"/>
          </a:xfrm>
          <a:prstGeom prst="rect">
            <a:avLst/>
          </a:prstGeom>
        </p:spPr>
      </p:pic>
      <p:grpSp>
        <p:nvGrpSpPr>
          <p:cNvPr id="12" name="Groupe 11"/>
          <p:cNvGrpSpPr/>
          <p:nvPr/>
        </p:nvGrpSpPr>
        <p:grpSpPr>
          <a:xfrm>
            <a:off x="129072" y="1964566"/>
            <a:ext cx="1898744" cy="1049118"/>
            <a:chOff x="476819" y="2433479"/>
            <a:chExt cx="1898744" cy="1467631"/>
          </a:xfrm>
          <a:solidFill>
            <a:srgbClr val="336699"/>
          </a:solidFill>
        </p:grpSpPr>
        <p:sp>
          <p:nvSpPr>
            <p:cNvPr id="13" name="Rectangle à coins arrondis 12"/>
            <p:cNvSpPr/>
            <p:nvPr/>
          </p:nvSpPr>
          <p:spPr>
            <a:xfrm>
              <a:off x="476819" y="2433479"/>
              <a:ext cx="1898744" cy="14676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4" name="ZoneTexte 13"/>
            <p:cNvSpPr txBox="1"/>
            <p:nvPr/>
          </p:nvSpPr>
          <p:spPr>
            <a:xfrm>
              <a:off x="596466" y="2467818"/>
              <a:ext cx="1634284" cy="1162497"/>
            </a:xfrm>
            <a:prstGeom prst="rect">
              <a:avLst/>
            </a:prstGeom>
            <a:grpFill/>
            <a:ln>
              <a:noFill/>
            </a:ln>
          </p:spPr>
          <p:txBody>
            <a:bodyPr wrap="square" rtlCol="0">
              <a:spAutoFit/>
            </a:bodyPr>
            <a:lstStyle/>
            <a:p>
              <a:pPr lvl="0" algn="ctr"/>
              <a:r>
                <a:rPr lang="fr-FR" sz="1200" b="1" dirty="0">
                  <a:solidFill>
                    <a:schemeClr val="bg1"/>
                  </a:solidFill>
                </a:rPr>
                <a:t>LA CATÉGORIE BARÉMIQUE EST INCHANGÉE suite à l’entretien</a:t>
              </a:r>
              <a:endParaRPr lang="fr-BE" sz="1600" dirty="0"/>
            </a:p>
          </p:txBody>
        </p:sp>
      </p:grpSp>
      <p:sp>
        <p:nvSpPr>
          <p:cNvPr id="16" name="Rectangle à coins arrondis 15"/>
          <p:cNvSpPr/>
          <p:nvPr/>
        </p:nvSpPr>
        <p:spPr>
          <a:xfrm>
            <a:off x="2232956" y="1996763"/>
            <a:ext cx="6733621" cy="971323"/>
          </a:xfrm>
          <a:prstGeom prst="roundRect">
            <a:avLst/>
          </a:prstGeom>
          <a:solidFill>
            <a:srgbClr val="AFCF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7" name="ZoneTexte 16"/>
          <p:cNvSpPr txBox="1"/>
          <p:nvPr/>
        </p:nvSpPr>
        <p:spPr>
          <a:xfrm>
            <a:off x="2261646" y="2073243"/>
            <a:ext cx="6673879" cy="677108"/>
          </a:xfrm>
          <a:prstGeom prst="rect">
            <a:avLst/>
          </a:prstGeom>
          <a:solidFill>
            <a:srgbClr val="AFCFDF"/>
          </a:solidFill>
        </p:spPr>
        <p:txBody>
          <a:bodyPr wrap="square" rtlCol="0">
            <a:spAutoFit/>
          </a:bodyPr>
          <a:lstStyle/>
          <a:p>
            <a:pPr>
              <a:spcBef>
                <a:spcPts val="600"/>
              </a:spcBef>
              <a:spcAft>
                <a:spcPts val="600"/>
              </a:spcAft>
              <a:buFont typeface="Wingdings" panose="05000000000000000000" pitchFamily="2" charset="2"/>
              <a:buChar char="à"/>
            </a:pPr>
            <a:r>
              <a:rPr lang="fr-FR" sz="1400" b="1" dirty="0">
                <a:solidFill>
                  <a:schemeClr val="tx1">
                    <a:lumMod val="65000"/>
                    <a:lumOff val="35000"/>
                  </a:schemeClr>
                </a:solidFill>
                <a:sym typeface="Wingdings" panose="05000000000000000000" pitchFamily="2" charset="2"/>
              </a:rPr>
              <a:t>PAS DE CONSÉQUENCE BARÉMIQUE : </a:t>
            </a:r>
          </a:p>
          <a:p>
            <a:pPr>
              <a:spcBef>
                <a:spcPts val="600"/>
              </a:spcBef>
              <a:spcAft>
                <a:spcPts val="600"/>
              </a:spcAft>
            </a:pPr>
            <a:r>
              <a:rPr lang="fr-FR" sz="1400" dirty="0">
                <a:solidFill>
                  <a:schemeClr val="tx1">
                    <a:lumMod val="65000"/>
                    <a:lumOff val="35000"/>
                  </a:schemeClr>
                </a:solidFill>
                <a:sym typeface="Wingdings" panose="05000000000000000000" pitchFamily="2" charset="2"/>
              </a:rPr>
              <a:t>Que le droit du travailleur au barème IFIC soit ouvert ou non, rien ne change !</a:t>
            </a:r>
            <a:endParaRPr lang="fr-FR" sz="1400" dirty="0">
              <a:solidFill>
                <a:schemeClr val="tx1">
                  <a:lumMod val="65000"/>
                  <a:lumOff val="35000"/>
                </a:schemeClr>
              </a:solidFill>
            </a:endParaRPr>
          </a:p>
        </p:txBody>
      </p:sp>
      <p:grpSp>
        <p:nvGrpSpPr>
          <p:cNvPr id="18" name="Groupe 17"/>
          <p:cNvGrpSpPr/>
          <p:nvPr/>
        </p:nvGrpSpPr>
        <p:grpSpPr>
          <a:xfrm>
            <a:off x="89289" y="3234258"/>
            <a:ext cx="1898744" cy="1049118"/>
            <a:chOff x="476819" y="2433479"/>
            <a:chExt cx="1898744" cy="1467631"/>
          </a:xfrm>
          <a:solidFill>
            <a:srgbClr val="EF5C21"/>
          </a:solidFill>
        </p:grpSpPr>
        <p:sp>
          <p:nvSpPr>
            <p:cNvPr id="19" name="Rectangle à coins arrondis 18"/>
            <p:cNvSpPr/>
            <p:nvPr/>
          </p:nvSpPr>
          <p:spPr>
            <a:xfrm>
              <a:off x="476819" y="2433479"/>
              <a:ext cx="1898744" cy="14676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ZoneTexte 19"/>
            <p:cNvSpPr txBox="1"/>
            <p:nvPr/>
          </p:nvSpPr>
          <p:spPr>
            <a:xfrm>
              <a:off x="576344" y="2718906"/>
              <a:ext cx="1699695" cy="904165"/>
            </a:xfrm>
            <a:prstGeom prst="rect">
              <a:avLst/>
            </a:prstGeom>
            <a:grpFill/>
            <a:ln>
              <a:noFill/>
            </a:ln>
          </p:spPr>
          <p:txBody>
            <a:bodyPr wrap="square" rtlCol="0">
              <a:spAutoFit/>
            </a:bodyPr>
            <a:lstStyle/>
            <a:p>
              <a:pPr lvl="0" algn="ctr"/>
              <a:r>
                <a:rPr lang="fr-FR" sz="1200" b="1" dirty="0">
                  <a:solidFill>
                    <a:schemeClr val="bg1"/>
                  </a:solidFill>
                </a:rPr>
                <a:t>LA CATÉGORIE BARÉMIQUE DIMINUE suite à l’entretien</a:t>
              </a:r>
              <a:endParaRPr lang="fr-BE" sz="1600" dirty="0"/>
            </a:p>
          </p:txBody>
        </p:sp>
      </p:grpSp>
      <p:grpSp>
        <p:nvGrpSpPr>
          <p:cNvPr id="7" name="Groupe 6"/>
          <p:cNvGrpSpPr/>
          <p:nvPr/>
        </p:nvGrpSpPr>
        <p:grpSpPr>
          <a:xfrm>
            <a:off x="116489" y="4570635"/>
            <a:ext cx="1898744" cy="1049118"/>
            <a:chOff x="184678" y="5125551"/>
            <a:chExt cx="1898744" cy="1049118"/>
          </a:xfrm>
        </p:grpSpPr>
        <p:sp>
          <p:nvSpPr>
            <p:cNvPr id="22" name="Rectangle à coins arrondis 21"/>
            <p:cNvSpPr/>
            <p:nvPr/>
          </p:nvSpPr>
          <p:spPr>
            <a:xfrm>
              <a:off x="184678" y="5125551"/>
              <a:ext cx="1898744" cy="104911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200" b="1"/>
            </a:p>
          </p:txBody>
        </p:sp>
        <p:sp>
          <p:nvSpPr>
            <p:cNvPr id="23" name="ZoneTexte 22"/>
            <p:cNvSpPr txBox="1"/>
            <p:nvPr/>
          </p:nvSpPr>
          <p:spPr>
            <a:xfrm>
              <a:off x="284202" y="5279082"/>
              <a:ext cx="1699695" cy="830997"/>
            </a:xfrm>
            <a:prstGeom prst="rect">
              <a:avLst/>
            </a:prstGeom>
            <a:solidFill>
              <a:srgbClr val="00B050"/>
            </a:solidFill>
            <a:ln>
              <a:noFill/>
            </a:ln>
          </p:spPr>
          <p:txBody>
            <a:bodyPr wrap="square" rtlCol="0">
              <a:spAutoFit/>
            </a:bodyPr>
            <a:lstStyle/>
            <a:p>
              <a:pPr lvl="0" algn="ctr"/>
              <a:r>
                <a:rPr lang="fr-FR" sz="1200" b="1" dirty="0">
                  <a:solidFill>
                    <a:schemeClr val="bg1"/>
                  </a:solidFill>
                </a:rPr>
                <a:t>LA CATÉGORIE BARÉMIQUE AUGMENTE suite à l’entretien</a:t>
              </a:r>
              <a:endParaRPr lang="fr-BE" sz="1200" b="1" dirty="0"/>
            </a:p>
          </p:txBody>
        </p:sp>
      </p:grpSp>
      <p:grpSp>
        <p:nvGrpSpPr>
          <p:cNvPr id="27" name="Groupe 26"/>
          <p:cNvGrpSpPr/>
          <p:nvPr/>
        </p:nvGrpSpPr>
        <p:grpSpPr>
          <a:xfrm>
            <a:off x="2218393" y="4570636"/>
            <a:ext cx="6688442" cy="1325068"/>
            <a:chOff x="2230595" y="4590403"/>
            <a:chExt cx="6438950" cy="1220867"/>
          </a:xfrm>
        </p:grpSpPr>
        <p:sp>
          <p:nvSpPr>
            <p:cNvPr id="25" name="Rectangle à coins arrondis 24"/>
            <p:cNvSpPr/>
            <p:nvPr/>
          </p:nvSpPr>
          <p:spPr>
            <a:xfrm>
              <a:off x="2230595" y="4590403"/>
              <a:ext cx="6438950" cy="1220867"/>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ZoneTexte 25"/>
            <p:cNvSpPr txBox="1"/>
            <p:nvPr/>
          </p:nvSpPr>
          <p:spPr>
            <a:xfrm>
              <a:off x="2377770" y="4704796"/>
              <a:ext cx="6144599" cy="964150"/>
            </a:xfrm>
            <a:prstGeom prst="rect">
              <a:avLst/>
            </a:prstGeom>
            <a:solidFill>
              <a:srgbClr val="99FF99"/>
            </a:solidFill>
          </p:spPr>
          <p:txBody>
            <a:bodyPr wrap="square" rtlCol="0">
              <a:spAutoFit/>
            </a:bodyPr>
            <a:lstStyle/>
            <a:p>
              <a:pPr>
                <a:spcBef>
                  <a:spcPts val="600"/>
                </a:spcBef>
                <a:spcAft>
                  <a:spcPts val="600"/>
                </a:spcAft>
                <a:buFont typeface="Wingdings" panose="05000000000000000000" pitchFamily="2" charset="2"/>
                <a:buChar char="à"/>
              </a:pPr>
              <a:r>
                <a:rPr lang="fr-FR" sz="1400" b="1" dirty="0">
                  <a:solidFill>
                    <a:schemeClr val="tx1">
                      <a:lumMod val="65000"/>
                      <a:lumOff val="35000"/>
                    </a:schemeClr>
                  </a:solidFill>
                  <a:sym typeface="Wingdings" panose="05000000000000000000" pitchFamily="2" charset="2"/>
                </a:rPr>
                <a:t>CONSÉQUENCE BARÉMIQUE:</a:t>
              </a:r>
            </a:p>
            <a:p>
              <a:pPr>
                <a:spcBef>
                  <a:spcPts val="600"/>
                </a:spcBef>
                <a:spcAft>
                  <a:spcPts val="600"/>
                </a:spcAft>
              </a:pPr>
              <a:r>
                <a:rPr lang="fr-FR" sz="1400" dirty="0">
                  <a:solidFill>
                    <a:schemeClr val="tx1">
                      <a:lumMod val="65000"/>
                      <a:lumOff val="35000"/>
                    </a:schemeClr>
                  </a:solidFill>
                </a:rPr>
                <a:t>- SI DROIT IFIC OUVERT: catégorie augmentée s’applique automatiquement</a:t>
              </a:r>
            </a:p>
            <a:p>
              <a:pPr>
                <a:spcBef>
                  <a:spcPts val="600"/>
                </a:spcBef>
                <a:spcAft>
                  <a:spcPts val="600"/>
                </a:spcAft>
              </a:pPr>
              <a:r>
                <a:rPr lang="fr-FR" sz="1400" b="1" dirty="0">
                  <a:solidFill>
                    <a:schemeClr val="tx1">
                      <a:lumMod val="65000"/>
                      <a:lumOff val="35000"/>
                    </a:schemeClr>
                  </a:solidFill>
                </a:rPr>
                <a:t>- </a:t>
              </a:r>
              <a:r>
                <a:rPr lang="fr-FR" sz="1400" dirty="0">
                  <a:solidFill>
                    <a:schemeClr val="tx1">
                      <a:lumMod val="65000"/>
                      <a:lumOff val="35000"/>
                    </a:schemeClr>
                  </a:solidFill>
                </a:rPr>
                <a:t>SI DROIT IFIC PAS OUVERT: possibilité de choisir à nouveau (exception)</a:t>
              </a:r>
            </a:p>
          </p:txBody>
        </p:sp>
      </p:grpSp>
      <p:sp>
        <p:nvSpPr>
          <p:cNvPr id="29" name="ZoneTexte 28"/>
          <p:cNvSpPr txBox="1"/>
          <p:nvPr/>
        </p:nvSpPr>
        <p:spPr>
          <a:xfrm>
            <a:off x="129072" y="1528549"/>
            <a:ext cx="8777765" cy="369332"/>
          </a:xfrm>
          <a:prstGeom prst="rect">
            <a:avLst/>
          </a:prstGeom>
          <a:noFill/>
        </p:spPr>
        <p:txBody>
          <a:bodyPr wrap="square" rtlCol="0">
            <a:spAutoFit/>
          </a:bodyPr>
          <a:lstStyle/>
          <a:p>
            <a:pPr algn="ctr"/>
            <a:r>
              <a:rPr lang="fr-BE" dirty="0">
                <a:solidFill>
                  <a:srgbClr val="CD7C2A"/>
                </a:solidFill>
              </a:rPr>
              <a:t>PRINCIPE DE PROTECTION DES DROITS ACQUIS VALIDÉ PAR LES PARTENAIRES SOCIAUX</a:t>
            </a:r>
          </a:p>
        </p:txBody>
      </p:sp>
      <p:sp>
        <p:nvSpPr>
          <p:cNvPr id="4" name="Rectangle 3"/>
          <p:cNvSpPr/>
          <p:nvPr/>
        </p:nvSpPr>
        <p:spPr>
          <a:xfrm>
            <a:off x="188814" y="5936336"/>
            <a:ext cx="8735707" cy="738664"/>
          </a:xfrm>
          <a:prstGeom prst="rect">
            <a:avLst/>
          </a:prstGeom>
        </p:spPr>
        <p:txBody>
          <a:bodyPr wrap="square">
            <a:spAutoFit/>
          </a:bodyPr>
          <a:lstStyle/>
          <a:p>
            <a:pPr marL="45720" indent="0" algn="just">
              <a:spcBef>
                <a:spcPts val="600"/>
              </a:spcBef>
              <a:spcAft>
                <a:spcPts val="600"/>
              </a:spcAft>
              <a:buNone/>
            </a:pPr>
            <a:r>
              <a:rPr lang="fr-FR" sz="1400" b="1" dirty="0">
                <a:solidFill>
                  <a:schemeClr val="tx1">
                    <a:lumMod val="65000"/>
                    <a:lumOff val="35000"/>
                  </a:schemeClr>
                </a:solidFill>
              </a:rPr>
              <a:t>Attention: explication ci-dessus = modèle pour le futur. En 2021, spécificité supplémentaire CAR TOUS les travailleurs dont le droit au barème IFIC n’est pas encore ouvert peuvent à nouveau choisir </a:t>
            </a:r>
            <a:r>
              <a:rPr lang="fr-FR" sz="1400" b="1">
                <a:solidFill>
                  <a:schemeClr val="tx1">
                    <a:lumMod val="65000"/>
                    <a:lumOff val="35000"/>
                  </a:schemeClr>
                </a:solidFill>
              </a:rPr>
              <a:t>d’opter ou </a:t>
            </a:r>
            <a:r>
              <a:rPr lang="fr-FR" sz="1400" b="1" dirty="0">
                <a:solidFill>
                  <a:schemeClr val="tx1">
                    <a:lumMod val="65000"/>
                    <a:lumOff val="35000"/>
                  </a:schemeClr>
                </a:solidFill>
              </a:rPr>
              <a:t>non pour le barème IFIC dans le cadre de l’implémentation à 100%!</a:t>
            </a:r>
          </a:p>
        </p:txBody>
      </p:sp>
    </p:spTree>
    <p:extLst>
      <p:ext uri="{BB962C8B-B14F-4D97-AF65-F5344CB8AC3E}">
        <p14:creationId xmlns:p14="http://schemas.microsoft.com/office/powerpoint/2010/main" val="889919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sz="2400" dirty="0"/>
              <a:t>Modèle évolutif : Incitants et balises Afin de soutenir un modèle salariale qualitatif et fiable</a:t>
            </a:r>
          </a:p>
        </p:txBody>
      </p:sp>
      <p:sp>
        <p:nvSpPr>
          <p:cNvPr id="3" name="Espace réservé du contenu 2"/>
          <p:cNvSpPr>
            <a:spLocks noGrp="1"/>
          </p:cNvSpPr>
          <p:nvPr>
            <p:ph idx="1"/>
          </p:nvPr>
        </p:nvSpPr>
        <p:spPr/>
        <p:txBody>
          <a:bodyPr>
            <a:normAutofit fontScale="92500" lnSpcReduction="10000"/>
          </a:bodyPr>
          <a:lstStyle/>
          <a:p>
            <a:pPr algn="just"/>
            <a:r>
              <a:rPr lang="fr-FR" dirty="0">
                <a:solidFill>
                  <a:schemeClr val="tx1">
                    <a:lumMod val="65000"/>
                    <a:lumOff val="35000"/>
                  </a:schemeClr>
                </a:solidFill>
              </a:rPr>
              <a:t>Dans la suite de l’accord social de 2020, un travail en tripartite avec le Ministre de la Santé est en cours afin de définir de nouveaux incitants qui permettent de soutenir les travailleurs qui continuent à se former et se spécialiser au sein de notre système de soins de santé. Ce travail se mène en veillant à maintenir la cohérence avec le système IFIC mis en place et dans la garantie d’un financement correct et durable de la solution.</a:t>
            </a:r>
          </a:p>
          <a:p>
            <a:pPr algn="just"/>
            <a:endParaRPr lang="fr-BE" dirty="0">
              <a:solidFill>
                <a:schemeClr val="tx1">
                  <a:lumMod val="65000"/>
                  <a:lumOff val="35000"/>
                </a:schemeClr>
              </a:solidFill>
            </a:endParaRPr>
          </a:p>
          <a:p>
            <a:pPr algn="just"/>
            <a:r>
              <a:rPr lang="fr-FR" dirty="0">
                <a:solidFill>
                  <a:schemeClr val="tx1">
                    <a:lumMod val="65000"/>
                    <a:lumOff val="35000"/>
                  </a:schemeClr>
                </a:solidFill>
              </a:rPr>
              <a:t>Des balises sont évoquées à ce stade dans la recherche exploratoire d’une solution globale et durable : le soutien à la qualité des prises en charge, le lien avec les normes qui régissent l’activité du secteur et des critères de </a:t>
            </a:r>
            <a:r>
              <a:rPr lang="fr-BE" dirty="0">
                <a:solidFill>
                  <a:schemeClr val="tx1">
                    <a:lumMod val="65000"/>
                    <a:lumOff val="35000"/>
                  </a:schemeClr>
                </a:solidFill>
              </a:rPr>
              <a:t>formation clairs et objectifs. </a:t>
            </a:r>
            <a:r>
              <a:rPr lang="fr-FR" dirty="0">
                <a:solidFill>
                  <a:schemeClr val="tx1">
                    <a:lumMod val="65000"/>
                    <a:lumOff val="35000"/>
                  </a:schemeClr>
                </a:solidFill>
              </a:rPr>
              <a:t>Ce travail en cours de construction sera poursuivi dans les prochaines semaines et reste une priorité pour les partenaires sociaux. </a:t>
            </a:r>
            <a:r>
              <a:rPr lang="fr-FR" b="1" dirty="0">
                <a:solidFill>
                  <a:schemeClr val="tx1">
                    <a:lumMod val="65000"/>
                    <a:lumOff val="35000"/>
                  </a:schemeClr>
                </a:solidFill>
              </a:rPr>
              <a:t>Sa mise en œuvre concrète sur le terrain s’accompagnera d’une </a:t>
            </a:r>
            <a:r>
              <a:rPr lang="fr-FR" b="1" u="sng" dirty="0">
                <a:solidFill>
                  <a:schemeClr val="tx1">
                    <a:lumMod val="65000"/>
                    <a:lumOff val="35000"/>
                  </a:schemeClr>
                </a:solidFill>
              </a:rPr>
              <a:t>nouvelle possibilité de choix</a:t>
            </a:r>
            <a:r>
              <a:rPr lang="fr-FR" b="1" dirty="0">
                <a:solidFill>
                  <a:schemeClr val="tx1">
                    <a:lumMod val="65000"/>
                    <a:lumOff val="35000"/>
                  </a:schemeClr>
                </a:solidFill>
              </a:rPr>
              <a:t> pour les personnes concernées. </a:t>
            </a:r>
          </a:p>
        </p:txBody>
      </p:sp>
    </p:spTree>
    <p:extLst>
      <p:ext uri="{BB962C8B-B14F-4D97-AF65-F5344CB8AC3E}">
        <p14:creationId xmlns:p14="http://schemas.microsoft.com/office/powerpoint/2010/main" val="1446152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Synthèse</a:t>
            </a:r>
            <a:endParaRPr lang="fr-BE" dirty="0"/>
          </a:p>
        </p:txBody>
      </p:sp>
      <p:sp>
        <p:nvSpPr>
          <p:cNvPr id="3" name="Espace réservé du contenu 2"/>
          <p:cNvSpPr>
            <a:spLocks noGrp="1"/>
          </p:cNvSpPr>
          <p:nvPr>
            <p:ph idx="1"/>
          </p:nvPr>
        </p:nvSpPr>
        <p:spPr>
          <a:xfrm>
            <a:off x="109182" y="1719070"/>
            <a:ext cx="8816454" cy="4872799"/>
          </a:xfrm>
        </p:spPr>
        <p:txBody>
          <a:bodyPr>
            <a:normAutofit fontScale="92500" lnSpcReduction="10000"/>
          </a:bodyPr>
          <a:lstStyle/>
          <a:p>
            <a:pPr algn="just"/>
            <a:r>
              <a:rPr lang="fr-BE"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Modèle salarial IFIC = modèle salarial cohérent et clair, basé sur une classification de fonctions analytique (fondement neutre, objectivable et équitable)</a:t>
            </a:r>
          </a:p>
          <a:p>
            <a:pPr algn="just"/>
            <a:r>
              <a:rPr lang="fr-BE" dirty="0">
                <a:solidFill>
                  <a:schemeClr val="tx1">
                    <a:lumMod val="65000"/>
                    <a:lumOff val="35000"/>
                  </a:schemeClr>
                </a:solidFill>
              </a:rPr>
              <a:t>IFIC ne produit pas pour tous les (sous)groupes une augmentation de rémunération similaire. Il ne peut en être autrement lors de l’introduction d’un nouveau système barémique, qui améliore et rectifie d’anciennes incohérences.</a:t>
            </a:r>
          </a:p>
          <a:p>
            <a:pPr algn="just"/>
            <a:r>
              <a:rPr lang="fr-BE" dirty="0">
                <a:solidFill>
                  <a:schemeClr val="tx1">
                    <a:lumMod val="65000"/>
                    <a:lumOff val="35000"/>
                  </a:schemeClr>
                </a:solidFill>
              </a:rPr>
              <a:t>Choix individuel de chaque travailleur en service d’opter ou non pour le barème IFIC (simulation salariale individuelle)</a:t>
            </a:r>
          </a:p>
          <a:p>
            <a:pPr algn="just"/>
            <a:r>
              <a:rPr lang="fr-BE" dirty="0">
                <a:solidFill>
                  <a:schemeClr val="tx1">
                    <a:lumMod val="65000"/>
                    <a:lumOff val="35000"/>
                  </a:schemeClr>
                </a:solidFill>
              </a:rPr>
              <a:t>Augmentation globale de 6% de la masse salariale (+/- 450 millions d’euros pour les secteurs fédéraux privés).</a:t>
            </a:r>
          </a:p>
          <a:p>
            <a:pPr algn="just"/>
            <a:r>
              <a:rPr lang="fr-BE" dirty="0">
                <a:solidFill>
                  <a:schemeClr val="tx1">
                    <a:lumMod val="65000"/>
                    <a:lumOff val="35000"/>
                  </a:schemeClr>
                </a:solidFill>
              </a:rPr>
              <a:t>Modèle avantageux pour plus de 80% des travailleurs en service (AUCUN travailleur n’y perd). </a:t>
            </a:r>
          </a:p>
          <a:p>
            <a:pPr algn="just"/>
            <a:r>
              <a:rPr lang="fr-BE" dirty="0">
                <a:solidFill>
                  <a:schemeClr val="tx1">
                    <a:lumMod val="65000"/>
                    <a:lumOff val="35000"/>
                  </a:schemeClr>
                </a:solidFill>
              </a:rPr>
              <a:t>Modèle évolutif, avec une nouvelle possibilité pour les travailleurs d’opter pour le barème IFIC si l’évolution du modèle est à leur avantage dans le futur. </a:t>
            </a:r>
          </a:p>
          <a:p>
            <a:pPr marL="45720" indent="0" algn="just">
              <a:buNone/>
            </a:pPr>
            <a:endParaRPr lang="fr-BE" dirty="0"/>
          </a:p>
          <a:p>
            <a:pPr algn="just"/>
            <a:endParaRPr lang="fr-BE"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fr-BE" dirty="0"/>
          </a:p>
        </p:txBody>
      </p:sp>
    </p:spTree>
    <p:extLst>
      <p:ext uri="{BB962C8B-B14F-4D97-AF65-F5344CB8AC3E}">
        <p14:creationId xmlns:p14="http://schemas.microsoft.com/office/powerpoint/2010/main" val="507020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406232"/>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La création d’un nouveau modèle salarial</a:t>
            </a:r>
            <a:endParaRPr lang="nl-BE" b="1" u="sng" dirty="0"/>
          </a:p>
        </p:txBody>
      </p:sp>
      <p:sp>
        <p:nvSpPr>
          <p:cNvPr id="4" name="Tijdelijke aanduiding voor inhoud 3"/>
          <p:cNvSpPr>
            <a:spLocks noGrp="1"/>
          </p:cNvSpPr>
          <p:nvPr>
            <p:ph idx="1"/>
          </p:nvPr>
        </p:nvSpPr>
        <p:spPr/>
        <p:txBody>
          <a:bodyPr>
            <a:normAutofit/>
          </a:bodyPr>
          <a:lstStyle/>
          <a:p>
            <a:pPr algn="just"/>
            <a:r>
              <a:rPr lang="fr-BE" sz="3200" dirty="0"/>
              <a:t> </a:t>
            </a:r>
            <a:r>
              <a:rPr lang="fr-BE" sz="2800" dirty="0"/>
              <a:t>Résultat d’un </a:t>
            </a:r>
            <a:r>
              <a:rPr lang="fr-BE" sz="2800" u="sng" dirty="0"/>
              <a:t>processus complexe</a:t>
            </a:r>
            <a:r>
              <a:rPr lang="fr-BE" sz="2800" dirty="0"/>
              <a:t> et de </a:t>
            </a:r>
            <a:r>
              <a:rPr lang="fr-BE" sz="2800" u="sng" dirty="0"/>
              <a:t>négociations approfondies </a:t>
            </a:r>
            <a:r>
              <a:rPr lang="fr-BE" sz="2800" dirty="0"/>
              <a:t>entre les partenaires sociaux.</a:t>
            </a:r>
          </a:p>
          <a:p>
            <a:pPr algn="just"/>
            <a:r>
              <a:rPr lang="fr-BE" sz="2800" dirty="0"/>
              <a:t> Principes de développement basé sur des données réelles recueillies par le biais d’études/rapportages salariaux =&gt; Cartographie des pratiques de rémunération et premières estimations des coûts d’implémentation</a:t>
            </a:r>
          </a:p>
        </p:txBody>
      </p:sp>
    </p:spTree>
    <p:extLst>
      <p:ext uri="{BB962C8B-B14F-4D97-AF65-F5344CB8AC3E}">
        <p14:creationId xmlns:p14="http://schemas.microsoft.com/office/powerpoint/2010/main" val="156798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99" y="355847"/>
            <a:ext cx="8558463" cy="914065"/>
          </a:xfrm>
        </p:spPr>
        <p:txBody>
          <a:bodyPr/>
          <a:lstStyle/>
          <a:p>
            <a:r>
              <a:rPr lang="fr-FR" sz="2800" dirty="0"/>
              <a:t>Pourquoi une nouvelle classification de fonctions/un nouveau model salarial ?</a:t>
            </a:r>
            <a:endParaRPr lang="fr-BE" sz="2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862270828"/>
              </p:ext>
            </p:extLst>
          </p:nvPr>
        </p:nvGraphicFramePr>
        <p:xfrm>
          <a:off x="192505" y="1628263"/>
          <a:ext cx="8934832" cy="4900869"/>
        </p:xfrm>
        <a:graphic>
          <a:graphicData uri="http://schemas.openxmlformats.org/drawingml/2006/table">
            <a:tbl>
              <a:tblPr firstRow="1" firstCol="1" bandRow="1">
                <a:tableStyleId>{B301B821-A1FF-4177-AEE7-76D212191A09}</a:tableStyleId>
              </a:tblPr>
              <a:tblGrid>
                <a:gridCol w="82424">
                  <a:extLst>
                    <a:ext uri="{9D8B030D-6E8A-4147-A177-3AD203B41FA5}">
                      <a16:colId xmlns:a16="http://schemas.microsoft.com/office/drawing/2014/main" val="4170064469"/>
                    </a:ext>
                  </a:extLst>
                </a:gridCol>
                <a:gridCol w="415362">
                  <a:extLst>
                    <a:ext uri="{9D8B030D-6E8A-4147-A177-3AD203B41FA5}">
                      <a16:colId xmlns:a16="http://schemas.microsoft.com/office/drawing/2014/main" val="389642834"/>
                    </a:ext>
                  </a:extLst>
                </a:gridCol>
                <a:gridCol w="4104581">
                  <a:extLst>
                    <a:ext uri="{9D8B030D-6E8A-4147-A177-3AD203B41FA5}">
                      <a16:colId xmlns:a16="http://schemas.microsoft.com/office/drawing/2014/main" val="825573656"/>
                    </a:ext>
                  </a:extLst>
                </a:gridCol>
                <a:gridCol w="379627">
                  <a:extLst>
                    <a:ext uri="{9D8B030D-6E8A-4147-A177-3AD203B41FA5}">
                      <a16:colId xmlns:a16="http://schemas.microsoft.com/office/drawing/2014/main" val="1705845061"/>
                    </a:ext>
                  </a:extLst>
                </a:gridCol>
                <a:gridCol w="3952838">
                  <a:extLst>
                    <a:ext uri="{9D8B030D-6E8A-4147-A177-3AD203B41FA5}">
                      <a16:colId xmlns:a16="http://schemas.microsoft.com/office/drawing/2014/main" val="1887937191"/>
                    </a:ext>
                  </a:extLst>
                </a:gridCol>
              </a:tblGrid>
              <a:tr h="346710">
                <a:tc>
                  <a:txBody>
                    <a:bodyPr/>
                    <a:lstStyle/>
                    <a:p>
                      <a:pPr>
                        <a:lnSpc>
                          <a:spcPct val="107000"/>
                        </a:lnSpc>
                        <a:spcAft>
                          <a:spcPts val="800"/>
                        </a:spcAft>
                      </a:pPr>
                      <a:r>
                        <a:rPr lang="fr-BE" sz="900">
                          <a:effectLst/>
                        </a:rPr>
                        <a:t> </a:t>
                      </a:r>
                      <a:endParaRPr lang="fr-BE"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fr-BE" sz="1600" dirty="0">
                          <a:effectLst/>
                        </a:rPr>
                        <a:t>AVANT</a:t>
                      </a:r>
                      <a:r>
                        <a:rPr lang="fr-BE" sz="1600" baseline="0" dirty="0">
                          <a:effectLst/>
                        </a:rPr>
                        <a:t> L’</a:t>
                      </a:r>
                      <a:r>
                        <a:rPr lang="fr-BE" sz="1600" dirty="0">
                          <a:effectLst/>
                        </a:rPr>
                        <a:t>IFIC</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tc gridSpan="2">
                  <a:txBody>
                    <a:bodyPr/>
                    <a:lstStyle/>
                    <a:p>
                      <a:pPr algn="ctr">
                        <a:lnSpc>
                          <a:spcPct val="107000"/>
                        </a:lnSpc>
                        <a:spcAft>
                          <a:spcPts val="0"/>
                        </a:spcAft>
                      </a:pPr>
                      <a:r>
                        <a:rPr lang="fr-BE" sz="1600">
                          <a:effectLst/>
                        </a:rPr>
                        <a:t>IFIC</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extLst>
                  <a:ext uri="{0D108BD9-81ED-4DB2-BD59-A6C34878D82A}">
                    <a16:rowId xmlns:a16="http://schemas.microsoft.com/office/drawing/2014/main" val="671308740"/>
                  </a:ext>
                </a:extLst>
              </a:tr>
              <a:tr h="1266623">
                <a:tc gridSpan="2">
                  <a:txBody>
                    <a:bodyPr/>
                    <a:lstStyle/>
                    <a:p>
                      <a:pPr marL="342900" lvl="0" indent="-342900">
                        <a:lnSpc>
                          <a:spcPct val="115000"/>
                        </a:lnSpc>
                        <a:spcAft>
                          <a:spcPts val="0"/>
                        </a:spcAft>
                        <a:buFont typeface="Calibri" panose="020F0502020204030204" pitchFamily="34" charset="0"/>
                        <a:buChar char="×"/>
                      </a:pPr>
                      <a:r>
                        <a:rPr lang="fr-BE" sz="2800" dirty="0">
                          <a:effectLst/>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lnSpc>
                          <a:spcPct val="115000"/>
                        </a:lnSpc>
                        <a:spcBef>
                          <a:spcPts val="600"/>
                        </a:spcBef>
                        <a:spcAft>
                          <a:spcPts val="600"/>
                        </a:spcAft>
                      </a:pPr>
                      <a:r>
                        <a:rPr lang="fr-FR" sz="1800" baseline="0" dirty="0">
                          <a:effectLst/>
                        </a:rPr>
                        <a:t>Classification (nomenclature), structure salariale et financement vieux de plus de 30 ans</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dirty="0">
                          <a:effectLst/>
                        </a:rPr>
                        <a:t> </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algn="just">
                        <a:lnSpc>
                          <a:spcPct val="107000"/>
                        </a:lnSpc>
                        <a:spcBef>
                          <a:spcPts val="600"/>
                        </a:spcBef>
                        <a:spcAft>
                          <a:spcPts val="600"/>
                        </a:spcAft>
                      </a:pPr>
                      <a:r>
                        <a:rPr lang="fr-FR" sz="1800" baseline="0" dirty="0">
                          <a:effectLst/>
                        </a:rPr>
                        <a:t>Nouvelle classification adaptée au secteur, élaborée avec et testée sur le terrain, validée paritairement</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extLst>
                  <a:ext uri="{0D108BD9-81ED-4DB2-BD59-A6C34878D82A}">
                    <a16:rowId xmlns:a16="http://schemas.microsoft.com/office/drawing/2014/main" val="2948575609"/>
                  </a:ext>
                </a:extLst>
              </a:tr>
              <a:tr h="1266623">
                <a:tc gridSpan="2">
                  <a:txBody>
                    <a:bodyPr/>
                    <a:lstStyle/>
                    <a:p>
                      <a:pPr marL="342900" lvl="0" indent="-342900">
                        <a:lnSpc>
                          <a:spcPct val="115000"/>
                        </a:lnSpc>
                        <a:spcAft>
                          <a:spcPts val="0"/>
                        </a:spcAft>
                        <a:buFont typeface="Calibri" panose="020F0502020204030204" pitchFamily="34" charset="0"/>
                        <a:buChar char="×"/>
                      </a:pPr>
                      <a:r>
                        <a:rPr lang="nl-BE" sz="2800">
                          <a:effectLst/>
                        </a:rPr>
                        <a:t> </a:t>
                      </a:r>
                      <a:endParaRPr lang="fr-BE" sz="280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lnSpc>
                          <a:spcPct val="107000"/>
                        </a:lnSpc>
                        <a:spcBef>
                          <a:spcPts val="600"/>
                        </a:spcBef>
                        <a:spcAft>
                          <a:spcPts val="600"/>
                        </a:spcAft>
                      </a:pPr>
                      <a:r>
                        <a:rPr lang="fr-FR" sz="1800" baseline="0" dirty="0">
                          <a:effectLst/>
                        </a:rPr>
                        <a:t>Classification limitée, figée et obsolète : 59 grades-fonctions (commis-sténodactylographe, vérificateur, etc.)</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dirty="0">
                          <a:effectLst/>
                        </a:rPr>
                        <a:t> </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algn="just">
                        <a:lnSpc>
                          <a:spcPct val="107000"/>
                        </a:lnSpc>
                        <a:spcBef>
                          <a:spcPts val="600"/>
                        </a:spcBef>
                        <a:spcAft>
                          <a:spcPts val="600"/>
                        </a:spcAft>
                      </a:pPr>
                      <a:r>
                        <a:rPr lang="nl-BE" sz="1800" baseline="0" dirty="0">
                          <a:effectLst/>
                        </a:rPr>
                        <a:t>221 </a:t>
                      </a:r>
                      <a:r>
                        <a:rPr lang="fr-FR" sz="1800" baseline="0" dirty="0">
                          <a:effectLst/>
                        </a:rPr>
                        <a:t>fonctions et contenu évolutif : procédure d’entretien prévue</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extLst>
                  <a:ext uri="{0D108BD9-81ED-4DB2-BD59-A6C34878D82A}">
                    <a16:rowId xmlns:a16="http://schemas.microsoft.com/office/drawing/2014/main" val="254016281"/>
                  </a:ext>
                </a:extLst>
              </a:tr>
              <a:tr h="2020913">
                <a:tc gridSpan="2">
                  <a:txBody>
                    <a:bodyPr/>
                    <a:lstStyle/>
                    <a:p>
                      <a:pPr marL="342900" lvl="0" indent="-342900">
                        <a:lnSpc>
                          <a:spcPct val="115000"/>
                        </a:lnSpc>
                        <a:spcAft>
                          <a:spcPts val="0"/>
                        </a:spcAft>
                        <a:buFont typeface="Calibri" panose="020F0502020204030204" pitchFamily="34" charset="0"/>
                        <a:buChar char="×"/>
                      </a:pPr>
                      <a:r>
                        <a:rPr lang="nl-BE" sz="2800" dirty="0">
                          <a:effectLst/>
                        </a:rPr>
                        <a:t> </a:t>
                      </a:r>
                      <a:endParaRPr lang="fr-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lnSpc>
                          <a:spcPct val="107000"/>
                        </a:lnSpc>
                        <a:spcBef>
                          <a:spcPts val="600"/>
                        </a:spcBef>
                        <a:spcAft>
                          <a:spcPts val="600"/>
                        </a:spcAft>
                      </a:pPr>
                      <a:r>
                        <a:rPr lang="fr-FR" sz="1800" baseline="0" dirty="0">
                          <a:effectLst/>
                        </a:rPr>
                        <a:t>Conflit entre deux logiques: rémunération sur base du diplôme et/ou sur base de la fonction (grade) : quelle logique appliquer pour les nombreuses fonctions non reprises dans la classification </a:t>
                      </a:r>
                      <a:r>
                        <a:rPr lang="nl-BE" sz="1800" baseline="0" dirty="0">
                          <a:effectLst/>
                        </a:rPr>
                        <a:t>?</a:t>
                      </a:r>
                      <a:endParaRPr lang="fr-BE" sz="1800" baseline="0" dirty="0">
                        <a:effectLst/>
                      </a:endParaRP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nl-BE" sz="1800" baseline="0" dirty="0">
                          <a:effectLst/>
                        </a:rPr>
                        <a:t> </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algn="just">
                        <a:lnSpc>
                          <a:spcPct val="107000"/>
                        </a:lnSpc>
                        <a:spcBef>
                          <a:spcPts val="600"/>
                        </a:spcBef>
                        <a:spcAft>
                          <a:spcPts val="600"/>
                        </a:spcAft>
                      </a:pPr>
                      <a:r>
                        <a:rPr lang="fr-FR" sz="1800" baseline="0" dirty="0">
                          <a:effectLst/>
                        </a:rPr>
                        <a:t>Modèle innovant, plus uniquement basé sur les diplômes, mais place centrale au contenu et poids des fonctions (à fonction égale, salaire égal)</a:t>
                      </a:r>
                      <a:endParaRPr lang="fr-BE" sz="18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extLst>
                  <a:ext uri="{0D108BD9-81ED-4DB2-BD59-A6C34878D82A}">
                    <a16:rowId xmlns:a16="http://schemas.microsoft.com/office/drawing/2014/main" val="1505925035"/>
                  </a:ext>
                </a:extLst>
              </a:tr>
            </a:tbl>
          </a:graphicData>
        </a:graphic>
      </p:graphicFrame>
    </p:spTree>
    <p:extLst>
      <p:ext uri="{BB962C8B-B14F-4D97-AF65-F5344CB8AC3E}">
        <p14:creationId xmlns:p14="http://schemas.microsoft.com/office/powerpoint/2010/main" val="3623735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0999" y="355847"/>
            <a:ext cx="8558463" cy="914065"/>
          </a:xfrm>
        </p:spPr>
        <p:txBody>
          <a:bodyPr/>
          <a:lstStyle/>
          <a:p>
            <a:r>
              <a:rPr lang="fr-FR" sz="2800" dirty="0"/>
              <a:t>Pourquoi une nouvelle classification de fonctions/un nouveau model salarial ?</a:t>
            </a:r>
            <a:endParaRPr lang="fr-BE" sz="28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974504082"/>
              </p:ext>
            </p:extLst>
          </p:nvPr>
        </p:nvGraphicFramePr>
        <p:xfrm>
          <a:off x="192505" y="1628263"/>
          <a:ext cx="8934832" cy="4730651"/>
        </p:xfrm>
        <a:graphic>
          <a:graphicData uri="http://schemas.openxmlformats.org/drawingml/2006/table">
            <a:tbl>
              <a:tblPr firstRow="1" firstCol="1" bandRow="1">
                <a:tableStyleId>{B301B821-A1FF-4177-AEE7-76D212191A09}</a:tableStyleId>
              </a:tblPr>
              <a:tblGrid>
                <a:gridCol w="82424">
                  <a:extLst>
                    <a:ext uri="{9D8B030D-6E8A-4147-A177-3AD203B41FA5}">
                      <a16:colId xmlns:a16="http://schemas.microsoft.com/office/drawing/2014/main" val="4170064469"/>
                    </a:ext>
                  </a:extLst>
                </a:gridCol>
                <a:gridCol w="415362">
                  <a:extLst>
                    <a:ext uri="{9D8B030D-6E8A-4147-A177-3AD203B41FA5}">
                      <a16:colId xmlns:a16="http://schemas.microsoft.com/office/drawing/2014/main" val="389642834"/>
                    </a:ext>
                  </a:extLst>
                </a:gridCol>
                <a:gridCol w="4104581">
                  <a:extLst>
                    <a:ext uri="{9D8B030D-6E8A-4147-A177-3AD203B41FA5}">
                      <a16:colId xmlns:a16="http://schemas.microsoft.com/office/drawing/2014/main" val="825573656"/>
                    </a:ext>
                  </a:extLst>
                </a:gridCol>
                <a:gridCol w="379627">
                  <a:extLst>
                    <a:ext uri="{9D8B030D-6E8A-4147-A177-3AD203B41FA5}">
                      <a16:colId xmlns:a16="http://schemas.microsoft.com/office/drawing/2014/main" val="1705845061"/>
                    </a:ext>
                  </a:extLst>
                </a:gridCol>
                <a:gridCol w="3952838">
                  <a:extLst>
                    <a:ext uri="{9D8B030D-6E8A-4147-A177-3AD203B41FA5}">
                      <a16:colId xmlns:a16="http://schemas.microsoft.com/office/drawing/2014/main" val="1887937191"/>
                    </a:ext>
                  </a:extLst>
                </a:gridCol>
              </a:tblGrid>
              <a:tr h="346710">
                <a:tc>
                  <a:txBody>
                    <a:bodyPr/>
                    <a:lstStyle/>
                    <a:p>
                      <a:pPr>
                        <a:lnSpc>
                          <a:spcPct val="107000"/>
                        </a:lnSpc>
                        <a:spcAft>
                          <a:spcPts val="800"/>
                        </a:spcAft>
                      </a:pPr>
                      <a:r>
                        <a:rPr lang="fr-BE" sz="900" noProof="0" dirty="0">
                          <a:effectLst/>
                        </a:rPr>
                        <a:t> </a:t>
                      </a:r>
                      <a:endParaRPr lang="fr-BE" sz="9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fr-BE" sz="1600" dirty="0">
                          <a:effectLst/>
                        </a:rPr>
                        <a:t>AVANT</a:t>
                      </a:r>
                      <a:r>
                        <a:rPr lang="fr-BE" sz="1600" baseline="0" dirty="0">
                          <a:effectLst/>
                        </a:rPr>
                        <a:t> L’</a:t>
                      </a:r>
                      <a:r>
                        <a:rPr lang="fr-BE" sz="1600" dirty="0">
                          <a:effectLst/>
                        </a:rPr>
                        <a:t>IFIC</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tc gridSpan="2">
                  <a:txBody>
                    <a:bodyPr/>
                    <a:lstStyle/>
                    <a:p>
                      <a:pPr algn="ctr">
                        <a:lnSpc>
                          <a:spcPct val="107000"/>
                        </a:lnSpc>
                        <a:spcAft>
                          <a:spcPts val="0"/>
                        </a:spcAft>
                      </a:pPr>
                      <a:r>
                        <a:rPr lang="fr-BE" sz="1600" noProof="0" dirty="0">
                          <a:effectLst/>
                        </a:rPr>
                        <a:t>IFIC</a:t>
                      </a:r>
                      <a:endParaRPr lang="fr-BE"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tc>
                <a:tc hMerge="1">
                  <a:txBody>
                    <a:bodyPr/>
                    <a:lstStyle/>
                    <a:p>
                      <a:endParaRPr lang="fr-BE"/>
                    </a:p>
                  </a:txBody>
                  <a:tcPr/>
                </a:tc>
                <a:extLst>
                  <a:ext uri="{0D108BD9-81ED-4DB2-BD59-A6C34878D82A}">
                    <a16:rowId xmlns:a16="http://schemas.microsoft.com/office/drawing/2014/main" val="671308740"/>
                  </a:ext>
                </a:extLst>
              </a:tr>
              <a:tr h="1266623">
                <a:tc gridSpan="2">
                  <a:txBody>
                    <a:bodyPr/>
                    <a:lstStyle/>
                    <a:p>
                      <a:pPr marL="342900" lvl="0" indent="-342900">
                        <a:lnSpc>
                          <a:spcPct val="115000"/>
                        </a:lnSpc>
                        <a:spcAft>
                          <a:spcPts val="0"/>
                        </a:spcAft>
                        <a:buFont typeface="Calibri" panose="020F0502020204030204" pitchFamily="34" charset="0"/>
                        <a:buChar char="×"/>
                      </a:pPr>
                      <a:r>
                        <a:rPr lang="fr-BE" sz="2800" noProof="0" dirty="0">
                          <a:effectLst/>
                        </a:rPr>
                        <a:t> </a:t>
                      </a:r>
                      <a:endParaRPr lang="fr-BE"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marL="0" algn="just" defTabSz="914400" rtl="0" eaLnBrk="1" latinLnBrk="0" hangingPunct="1">
                        <a:lnSpc>
                          <a:spcPct val="107000"/>
                        </a:lnSpc>
                        <a:spcBef>
                          <a:spcPts val="600"/>
                        </a:spcBef>
                        <a:spcAft>
                          <a:spcPts val="600"/>
                        </a:spcAft>
                      </a:pPr>
                      <a:r>
                        <a:rPr lang="fr-BE" sz="1800" kern="1200" baseline="0" noProof="0" dirty="0">
                          <a:solidFill>
                            <a:schemeClr val="dk1"/>
                          </a:solidFill>
                          <a:effectLst/>
                          <a:latin typeface="+mn-lt"/>
                          <a:ea typeface="+mn-ea"/>
                          <a:cs typeface="+mn-cs"/>
                        </a:rPr>
                        <a:t>Les barèmes faisaient des sauts illogiques, il y avait des croisements de barèmes entre fonctions, des durées d’évolution différentes, des salaires de départ bas, des progressions différentes et irrégulières tout au long de la carrière. On avait tenté de trouver des solutions à travers différentes primes, suppléments, etc. Avec pour résultats des enchevêtrements chaotiques.</a:t>
                      </a:r>
                    </a:p>
                  </a:txBody>
                  <a:tcPr marL="108000" marR="180000" marT="72000" marB="72000"/>
                </a:tc>
                <a:tc>
                  <a:txBody>
                    <a:bodyPr/>
                    <a:lstStyle/>
                    <a:p>
                      <a:pPr marL="342900" lvl="0" indent="-342900" algn="just">
                        <a:lnSpc>
                          <a:spcPct val="115000"/>
                        </a:lnSpc>
                        <a:spcBef>
                          <a:spcPts val="600"/>
                        </a:spcBef>
                        <a:spcAft>
                          <a:spcPts val="600"/>
                        </a:spcAft>
                        <a:buFont typeface="Wingdings" panose="05000000000000000000" pitchFamily="2" charset="2"/>
                        <a:buChar char=""/>
                      </a:pPr>
                      <a:r>
                        <a:rPr lang="fr-BE" sz="1800" baseline="0" noProof="0" dirty="0">
                          <a:effectLst/>
                        </a:rPr>
                        <a:t> </a:t>
                      </a:r>
                      <a:endParaRPr lang="fr-BE" sz="1800" baseline="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solidFill>
                      <a:schemeClr val="bg2"/>
                    </a:solidFill>
                  </a:tcPr>
                </a:tc>
                <a:tc>
                  <a:txBody>
                    <a:bodyPr/>
                    <a:lstStyle/>
                    <a:p>
                      <a:pPr marL="0" algn="just" defTabSz="914400" rtl="0" eaLnBrk="1" latinLnBrk="0" hangingPunct="1">
                        <a:lnSpc>
                          <a:spcPct val="107000"/>
                        </a:lnSpc>
                        <a:spcBef>
                          <a:spcPts val="600"/>
                        </a:spcBef>
                        <a:spcAft>
                          <a:spcPts val="600"/>
                        </a:spcAft>
                      </a:pPr>
                      <a:r>
                        <a:rPr lang="fr-BE" sz="1800" kern="1200" baseline="0" noProof="0" dirty="0">
                          <a:solidFill>
                            <a:schemeClr val="dk1"/>
                          </a:solidFill>
                          <a:effectLst/>
                          <a:latin typeface="+mn-lt"/>
                          <a:ea typeface="+mn-ea"/>
                          <a:cs typeface="+mn-cs"/>
                        </a:rPr>
                        <a:t>Modèle salarial cohérent et clair, basé sur une classification de fonctions analytique (fondement neutre, objectivable et équitable).</a:t>
                      </a:r>
                    </a:p>
                  </a:txBody>
                  <a:tcPr marL="108000" marR="180000" marT="72000" marB="72000"/>
                </a:tc>
                <a:extLst>
                  <a:ext uri="{0D108BD9-81ED-4DB2-BD59-A6C34878D82A}">
                    <a16:rowId xmlns:a16="http://schemas.microsoft.com/office/drawing/2014/main" val="2948575609"/>
                  </a:ext>
                </a:extLst>
              </a:tr>
              <a:tr h="1266623">
                <a:tc gridSpan="2">
                  <a:txBody>
                    <a:bodyPr/>
                    <a:lstStyle/>
                    <a:p>
                      <a:pPr marL="342900" lvl="0" indent="-342900">
                        <a:lnSpc>
                          <a:spcPct val="115000"/>
                        </a:lnSpc>
                        <a:spcAft>
                          <a:spcPts val="0"/>
                        </a:spcAft>
                        <a:buFont typeface="Calibri" panose="020F0502020204030204" pitchFamily="34" charset="0"/>
                        <a:buChar char="×"/>
                      </a:pPr>
                      <a:r>
                        <a:rPr lang="fr-BE" sz="2800" noProof="0" dirty="0">
                          <a:effectLst/>
                        </a:rPr>
                        <a:t> </a:t>
                      </a:r>
                      <a:endParaRPr lang="fr-BE" sz="2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5218" marR="55218" marT="0" marB="0">
                    <a:solidFill>
                      <a:schemeClr val="accent1">
                        <a:lumMod val="60000"/>
                        <a:lumOff val="40000"/>
                      </a:schemeClr>
                    </a:solidFill>
                  </a:tcPr>
                </a:tc>
                <a:tc hMerge="1">
                  <a:txBody>
                    <a:bodyPr/>
                    <a:lstStyle/>
                    <a:p>
                      <a:endParaRPr lang="fr-BE"/>
                    </a:p>
                  </a:txBody>
                  <a:tcPr/>
                </a:tc>
                <a:tc>
                  <a:txBody>
                    <a:bodyPr/>
                    <a:lstStyle/>
                    <a:p>
                      <a:pPr algn="just"/>
                      <a:r>
                        <a:rPr lang="fr-BE" sz="1800" b="0" i="0" u="none" strike="noStrike" kern="1200" baseline="0" noProof="0" dirty="0">
                          <a:solidFill>
                            <a:schemeClr val="dk1"/>
                          </a:solidFill>
                          <a:latin typeface="+mn-lt"/>
                          <a:ea typeface="+mn-ea"/>
                          <a:cs typeface="+mn-cs"/>
                        </a:rPr>
                        <a:t>Les barèmes de beaucoup de fonctions de soins ne répondaient plus aux attentes et avaient besoin d’un upgrade,  surtout au début de la carrière.</a:t>
                      </a:r>
                      <a:endParaRPr lang="fr-BE" sz="1800" baseline="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108000" marR="180000" marT="72000" marB="72000"/>
                </a:tc>
                <a:tc>
                  <a:txBody>
                    <a:bodyPr/>
                    <a:lstStyle/>
                    <a:p>
                      <a:pPr marL="0" lvl="0" indent="-342900" algn="l" defTabSz="914400" rtl="0" eaLnBrk="1" latinLnBrk="0" hangingPunct="1">
                        <a:lnSpc>
                          <a:spcPct val="107000"/>
                        </a:lnSpc>
                        <a:spcBef>
                          <a:spcPts val="600"/>
                        </a:spcBef>
                        <a:spcAft>
                          <a:spcPts val="600"/>
                        </a:spcAft>
                        <a:buFont typeface="Wingdings" panose="05000000000000000000" pitchFamily="2" charset="2"/>
                        <a:buChar char=""/>
                      </a:pPr>
                      <a:r>
                        <a:rPr lang="fr-BE" sz="1800" kern="1200" baseline="0" noProof="0" dirty="0">
                          <a:solidFill>
                            <a:schemeClr val="dk1"/>
                          </a:solidFill>
                          <a:effectLst/>
                          <a:latin typeface="+mn-lt"/>
                          <a:ea typeface="+mn-ea"/>
                          <a:cs typeface="+mn-cs"/>
                        </a:rPr>
                        <a:t> </a:t>
                      </a:r>
                    </a:p>
                  </a:txBody>
                  <a:tcPr marL="108000" marR="180000" marT="72000" marB="72000">
                    <a:solidFill>
                      <a:schemeClr val="bg2"/>
                    </a:solidFill>
                  </a:tcPr>
                </a:tc>
                <a:tc>
                  <a:txBody>
                    <a:bodyPr/>
                    <a:lstStyle/>
                    <a:p>
                      <a:pPr marL="0" algn="l" defTabSz="914400" rtl="0" eaLnBrk="1" latinLnBrk="0" hangingPunct="1">
                        <a:lnSpc>
                          <a:spcPct val="107000"/>
                        </a:lnSpc>
                        <a:spcBef>
                          <a:spcPts val="600"/>
                        </a:spcBef>
                        <a:spcAft>
                          <a:spcPts val="600"/>
                        </a:spcAft>
                      </a:pPr>
                      <a:r>
                        <a:rPr lang="fr-BE" sz="1800" kern="1200" baseline="0" noProof="0" dirty="0">
                          <a:solidFill>
                            <a:schemeClr val="dk1"/>
                          </a:solidFill>
                          <a:effectLst/>
                          <a:latin typeface="+mn-lt"/>
                          <a:ea typeface="+mn-ea"/>
                          <a:cs typeface="+mn-cs"/>
                        </a:rPr>
                        <a:t>Valorisation des fonctions de soins clés sur l’ensemble de la carrière, avec un renforcement de l’attractivité en début de carrière.</a:t>
                      </a:r>
                    </a:p>
                  </a:txBody>
                  <a:tcPr marL="108000" marR="180000" marT="72000" marB="72000"/>
                </a:tc>
                <a:extLst>
                  <a:ext uri="{0D108BD9-81ED-4DB2-BD59-A6C34878D82A}">
                    <a16:rowId xmlns:a16="http://schemas.microsoft.com/office/drawing/2014/main" val="254016281"/>
                  </a:ext>
                </a:extLst>
              </a:tr>
            </a:tbl>
          </a:graphicData>
        </a:graphic>
      </p:graphicFrame>
    </p:spTree>
    <p:extLst>
      <p:ext uri="{BB962C8B-B14F-4D97-AF65-F5344CB8AC3E}">
        <p14:creationId xmlns:p14="http://schemas.microsoft.com/office/powerpoint/2010/main" val="3973111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0999" y="261853"/>
            <a:ext cx="8381260" cy="914065"/>
          </a:xfrm>
        </p:spPr>
        <p:txBody>
          <a:bodyPr/>
          <a:lstStyle/>
          <a:p>
            <a:pPr>
              <a:lnSpc>
                <a:spcPct val="107000"/>
              </a:lnSpc>
              <a:spcAft>
                <a:spcPts val="800"/>
              </a:spcAft>
            </a:pPr>
            <a:r>
              <a:rPr lang="fr-BE" dirty="0">
                <a:latin typeface="Calibri" panose="020F0502020204030204" pitchFamily="34" charset="0"/>
                <a:ea typeface="Calibri" panose="020F0502020204030204" pitchFamily="34" charset="0"/>
                <a:cs typeface="Times New Roman" panose="02020603050405020304" pitchFamily="18" charset="0"/>
              </a:rPr>
              <a:t>Principes de base </a:t>
            </a:r>
            <a:br>
              <a:rPr lang="fr-BE" dirty="0">
                <a:latin typeface="Calibri" panose="020F0502020204030204" pitchFamily="34" charset="0"/>
                <a:ea typeface="Calibri" panose="020F0502020204030204" pitchFamily="34" charset="0"/>
                <a:cs typeface="Times New Roman" panose="02020603050405020304" pitchFamily="18" charset="0"/>
              </a:rPr>
            </a:br>
            <a:r>
              <a:rPr lang="fr-BE" dirty="0">
                <a:latin typeface="Calibri" panose="020F0502020204030204" pitchFamily="34" charset="0"/>
                <a:ea typeface="Calibri" panose="020F0502020204030204" pitchFamily="34" charset="0"/>
                <a:cs typeface="Times New Roman" panose="02020603050405020304" pitchFamily="18" charset="0"/>
              </a:rPr>
              <a:t>du nouveau modèle salarial</a:t>
            </a:r>
            <a:endParaRPr lang="nl-BE" b="1" u="sng" dirty="0"/>
          </a:p>
        </p:txBody>
      </p:sp>
      <p:sp>
        <p:nvSpPr>
          <p:cNvPr id="4" name="Tijdelijke aanduiding voor inhoud 3"/>
          <p:cNvSpPr>
            <a:spLocks noGrp="1"/>
          </p:cNvSpPr>
          <p:nvPr>
            <p:ph idx="1"/>
          </p:nvPr>
        </p:nvSpPr>
        <p:spPr>
          <a:xfrm>
            <a:off x="380999" y="1719070"/>
            <a:ext cx="8407893" cy="4711709"/>
          </a:xfrm>
        </p:spPr>
        <p:txBody>
          <a:bodyPr>
            <a:normAutofit fontScale="85000" lnSpcReduction="10000"/>
          </a:bodyPr>
          <a:lstStyle/>
          <a:p>
            <a:pPr algn="just"/>
            <a:r>
              <a:rPr lang="fr-BE" dirty="0"/>
              <a:t>Rémunération sur base des fonctions “A travail égal, salaire égal”</a:t>
            </a:r>
          </a:p>
          <a:p>
            <a:pPr algn="just"/>
            <a:r>
              <a:rPr lang="fr-BE" u="sng" dirty="0"/>
              <a:t>Salaire de départ plus haut </a:t>
            </a:r>
            <a:r>
              <a:rPr lang="fr-BE" dirty="0"/>
              <a:t>: barèmes plus attractifs à l’ancienneté 0, mais aussi généralement au cours de la première partie de la carrière</a:t>
            </a:r>
          </a:p>
          <a:p>
            <a:pPr algn="just"/>
            <a:r>
              <a:rPr lang="fr-BE" u="sng" dirty="0"/>
              <a:t>Augmentation dégressive du pourcentage lié à l’ancienneté barémique </a:t>
            </a:r>
            <a:r>
              <a:rPr lang="fr-BE" dirty="0"/>
              <a:t>: anciens barèmes : pas de belles courbes (plutôt en escaliers), sans corrélation logique. Avec les barèmes IFIC, le barème augmente moins fortement à mesure que l’ancienneté avance</a:t>
            </a:r>
          </a:p>
          <a:p>
            <a:pPr algn="just"/>
            <a:r>
              <a:rPr lang="fr-BE" u="sng" dirty="0"/>
              <a:t>Tension systématique entre barèmes</a:t>
            </a:r>
            <a:r>
              <a:rPr lang="fr-BE" dirty="0"/>
              <a:t> (certains anciens barèmes se croisent, différences très irrégulières)</a:t>
            </a:r>
          </a:p>
          <a:p>
            <a:pPr algn="just"/>
            <a:r>
              <a:rPr lang="fr-BE" u="sng" dirty="0"/>
              <a:t>Tension diagonale maximale de</a:t>
            </a:r>
            <a:r>
              <a:rPr lang="fr-BE" dirty="0"/>
              <a:t> 400%: dans les barèmes de départ finalement arrivée à 345,14% </a:t>
            </a:r>
          </a:p>
          <a:p>
            <a:r>
              <a:rPr lang="fr-BE" u="sng" dirty="0"/>
              <a:t>La tension salariale verticale augmente en fonction de la durée moyenne d’étude </a:t>
            </a:r>
            <a:r>
              <a:rPr lang="fr-BE" dirty="0"/>
              <a:t>par catégorie : compensation des années « perdues » pendant les études </a:t>
            </a:r>
          </a:p>
          <a:p>
            <a:r>
              <a:rPr lang="fr-BE" u="sng" dirty="0"/>
              <a:t>Barèmes intégrés </a:t>
            </a:r>
            <a:r>
              <a:rPr lang="fr-BE" dirty="0"/>
              <a:t>: intégration des allocations, compléments et suppléments </a:t>
            </a:r>
          </a:p>
          <a:p>
            <a:r>
              <a:rPr lang="fr-BE" dirty="0"/>
              <a:t>Evolution de tous les barèmes sur </a:t>
            </a:r>
            <a:r>
              <a:rPr lang="fr-BE" u="sng" dirty="0"/>
              <a:t>35 années d’ancienneté</a:t>
            </a:r>
          </a:p>
        </p:txBody>
      </p:sp>
    </p:spTree>
    <p:extLst>
      <p:ext uri="{BB962C8B-B14F-4D97-AF65-F5344CB8AC3E}">
        <p14:creationId xmlns:p14="http://schemas.microsoft.com/office/powerpoint/2010/main" val="2157248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r="-1037" b="20580"/>
          <a:stretch/>
        </p:blipFill>
        <p:spPr>
          <a:xfrm>
            <a:off x="368118" y="0"/>
            <a:ext cx="8661582" cy="6800545"/>
          </a:xfrm>
          <a:prstGeom prst="rect">
            <a:avLst/>
          </a:prstGeom>
        </p:spPr>
      </p:pic>
    </p:spTree>
    <p:extLst>
      <p:ext uri="{BB962C8B-B14F-4D97-AF65-F5344CB8AC3E}">
        <p14:creationId xmlns:p14="http://schemas.microsoft.com/office/powerpoint/2010/main" val="381776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latin typeface="Calibri" panose="020F0502020204030204" pitchFamily="34" charset="0"/>
                <a:ea typeface="Calibri" panose="020F0502020204030204" pitchFamily="34" charset="0"/>
                <a:cs typeface="Times New Roman" panose="02020603050405020304" pitchFamily="18" charset="0"/>
              </a:rPr>
              <a:t>Pourquoi un nouveau </a:t>
            </a:r>
            <a:r>
              <a:rPr lang="fr-BE" dirty="0" err="1">
                <a:latin typeface="Calibri" panose="020F0502020204030204" pitchFamily="34" charset="0"/>
                <a:ea typeface="Calibri" panose="020F0502020204030204" pitchFamily="34" charset="0"/>
                <a:cs typeface="Times New Roman" panose="02020603050405020304" pitchFamily="18" charset="0"/>
              </a:rPr>
              <a:t>modele</a:t>
            </a:r>
            <a:r>
              <a:rPr lang="fr-BE" dirty="0">
                <a:latin typeface="Calibri" panose="020F0502020204030204" pitchFamily="34" charset="0"/>
                <a:ea typeface="Calibri" panose="020F0502020204030204" pitchFamily="34" charset="0"/>
                <a:cs typeface="Times New Roman" panose="02020603050405020304" pitchFamily="18" charset="0"/>
              </a:rPr>
              <a:t> salarial : Barèmes IFIC 100%</a:t>
            </a:r>
            <a:endParaRPr lang="fr-BE" dirty="0"/>
          </a:p>
        </p:txBody>
      </p:sp>
      <p:pic>
        <p:nvPicPr>
          <p:cNvPr id="4" name="Espace réservé du contenu 3"/>
          <p:cNvPicPr>
            <a:picLocks noGrp="1" noChangeAspect="1"/>
          </p:cNvPicPr>
          <p:nvPr>
            <p:ph idx="1"/>
          </p:nvPr>
        </p:nvPicPr>
        <p:blipFill>
          <a:blip r:embed="rId3"/>
          <a:stretch>
            <a:fillRect/>
          </a:stretch>
        </p:blipFill>
        <p:spPr>
          <a:xfrm>
            <a:off x="675862" y="1538017"/>
            <a:ext cx="7772400" cy="5183487"/>
          </a:xfrm>
          <a:prstGeom prst="rect">
            <a:avLst/>
          </a:prstGeom>
        </p:spPr>
      </p:pic>
    </p:spTree>
    <p:extLst>
      <p:ext uri="{BB962C8B-B14F-4D97-AF65-F5344CB8AC3E}">
        <p14:creationId xmlns:p14="http://schemas.microsoft.com/office/powerpoint/2010/main" val="23779344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f-ic">
  <a:themeElements>
    <a:clrScheme name="Raster">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3969</Words>
  <Application>Microsoft Office PowerPoint</Application>
  <PresentationFormat>Affichage à l'écran (4:3)</PresentationFormat>
  <Paragraphs>349</Paragraphs>
  <Slides>34</Slides>
  <Notes>16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34</vt:i4>
      </vt:variant>
    </vt:vector>
  </HeadingPairs>
  <TitlesOfParts>
    <vt:vector size="43" baseType="lpstr">
      <vt:lpstr>Arial</vt:lpstr>
      <vt:lpstr>Calibri</vt:lpstr>
      <vt:lpstr>Calibri Light</vt:lpstr>
      <vt:lpstr>Cambria</vt:lpstr>
      <vt:lpstr>Roboto Slab</vt:lpstr>
      <vt:lpstr>Symbol</vt:lpstr>
      <vt:lpstr>Wingdings</vt:lpstr>
      <vt:lpstr>Wingdings 2</vt:lpstr>
      <vt:lpstr>If-ic</vt:lpstr>
      <vt:lpstr>    WebinaIre UGIB/AUVB/AKVB Déploiement IFIC 100%       – IFIC –  </vt:lpstr>
      <vt:lpstr>Contenu présentation</vt:lpstr>
      <vt:lpstr>IFIC Modèle salarial</vt:lpstr>
      <vt:lpstr>La création d’un nouveau modèle salarial</vt:lpstr>
      <vt:lpstr>Pourquoi une nouvelle classification de fonctions/un nouveau model salarial ?</vt:lpstr>
      <vt:lpstr>Pourquoi une nouvelle classification de fonctions/un nouveau model salarial ?</vt:lpstr>
      <vt:lpstr>Principes de base  du nouveau modèle salarial</vt:lpstr>
      <vt:lpstr>Présentation PowerPoint</vt:lpstr>
      <vt:lpstr>Pourquoi un nouveau modele salarial : Barèmes IFIC 100%</vt:lpstr>
      <vt:lpstr>Le nouveau modèle salarial : principes de base</vt:lpstr>
      <vt:lpstr>Le nouveau modèle salarial : principes de base</vt:lpstr>
      <vt:lpstr>Le nouveau modèle salarial : principes de base</vt:lpstr>
      <vt:lpstr>La classification de fonctions IFIC</vt:lpstr>
      <vt:lpstr>Pourquoi une nouvelle classification de fonctions ?</vt:lpstr>
      <vt:lpstr>Qu’est ce qu’une classification de fonctions analytique ? </vt:lpstr>
      <vt:lpstr>Comment est établie une description de fonction (procédure 2021)</vt:lpstr>
      <vt:lpstr>Comment pondérer une fonction ?</vt:lpstr>
      <vt:lpstr>Attribution d’une fonction de référence sectorielle</vt:lpstr>
      <vt:lpstr>Procédure d’entretien</vt:lpstr>
      <vt:lpstr>Entretien périodique des fonctions sectorielles </vt:lpstr>
      <vt:lpstr>Entretien périodique des fonctions sectorielles de référence</vt:lpstr>
      <vt:lpstr>Présentation PowerPoint</vt:lpstr>
      <vt:lpstr>Procédure d’entretien : principes</vt:lpstr>
      <vt:lpstr>Implémentation  de l’IFIC</vt:lpstr>
      <vt:lpstr>Contexte  implémentation</vt:lpstr>
      <vt:lpstr>Qui a droit au barème IFIC 100% à partir du 01/07/2021?</vt:lpstr>
      <vt:lpstr>Cas particulier: travailleurs bénéficiaireS d’une prime TPP/QPP</vt:lpstr>
      <vt:lpstr>Le moment du  choix  pour certains travailleurs</vt:lpstr>
      <vt:lpstr>Comment le travailleur doit-il faire son choix?</vt:lpstr>
      <vt:lpstr>Comment le travailleur doit-il faire son choix?</vt:lpstr>
      <vt:lpstr>Les conséquences pour les travailleurs de l’implémentation des barèmes IFIC 100 % ?</vt:lpstr>
      <vt:lpstr>Modèle évolutif : mesures de transition barémique dans le cadre de l’entretien pérodique</vt:lpstr>
      <vt:lpstr>Modèle évolutif : Incitants et balises Afin de soutenir un modèle salariale qualitatif et fiable</vt:lpstr>
      <vt:lpstr>Synthèse</vt:lpstr>
    </vt:vector>
  </TitlesOfParts>
  <Manager/>
  <Company>if-ic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de fonctions secteurs de soins fédéraux</dc:title>
  <dc:subject/>
  <dc:creator>Didier Martens</dc:creator>
  <cp:keywords/>
  <dc:description/>
  <cp:lastModifiedBy>Deniz Avcioglu</cp:lastModifiedBy>
  <cp:revision>1631</cp:revision>
  <cp:lastPrinted>2020-10-09T09:12:55Z</cp:lastPrinted>
  <dcterms:created xsi:type="dcterms:W3CDTF">2012-05-03T12:35:00Z</dcterms:created>
  <dcterms:modified xsi:type="dcterms:W3CDTF">2021-06-25T18:52:14Z</dcterms:modified>
  <cp:category/>
</cp:coreProperties>
</file>