
<file path=[Content_Types].xml><?xml version="1.0" encoding="utf-8"?>
<Types xmlns="http://schemas.openxmlformats.org/package/2006/content-types">
  <Default Extension="jpeg" ContentType="image/jpeg"/>
  <Default Extension="jpg" ContentType="image/jpeg"/>
  <Default Extension="pdf" ContentType="image/unknown"/>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98" r:id="rId4"/>
  </p:sldMasterIdLst>
  <p:notesMasterIdLst>
    <p:notesMasterId r:id="rId26"/>
  </p:notesMasterIdLst>
  <p:handoutMasterIdLst>
    <p:handoutMasterId r:id="rId27"/>
  </p:handoutMasterIdLst>
  <p:sldIdLst>
    <p:sldId id="427" r:id="rId5"/>
    <p:sldId id="436" r:id="rId6"/>
    <p:sldId id="477" r:id="rId7"/>
    <p:sldId id="478" r:id="rId8"/>
    <p:sldId id="475" r:id="rId9"/>
    <p:sldId id="452" r:id="rId10"/>
    <p:sldId id="476" r:id="rId11"/>
    <p:sldId id="479" r:id="rId12"/>
    <p:sldId id="480" r:id="rId13"/>
    <p:sldId id="491" r:id="rId14"/>
    <p:sldId id="484" r:id="rId15"/>
    <p:sldId id="492" r:id="rId16"/>
    <p:sldId id="483" r:id="rId17"/>
    <p:sldId id="481" r:id="rId18"/>
    <p:sldId id="482" r:id="rId19"/>
    <p:sldId id="495" r:id="rId20"/>
    <p:sldId id="494" r:id="rId21"/>
    <p:sldId id="487" r:id="rId22"/>
    <p:sldId id="488" r:id="rId23"/>
    <p:sldId id="489" r:id="rId24"/>
    <p:sldId id="490" r:id="rId25"/>
  </p:sldIdLst>
  <p:sldSz cx="12192000" cy="6858000"/>
  <p:notesSz cx="6797675" cy="9928225"/>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VB UGIB" initials="AU"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D48209-8CE3-4FB0-BDA5-263D27A360FC}" v="11049" dt="2021-02-08T07:32:14.1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5281" autoAdjust="0"/>
  </p:normalViewPr>
  <p:slideViewPr>
    <p:cSldViewPr snapToGrid="0">
      <p:cViewPr varScale="1">
        <p:scale>
          <a:sx n="82" d="100"/>
          <a:sy n="82" d="100"/>
        </p:scale>
        <p:origin x="720" y="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45659" cy="498136"/>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850444" y="0"/>
            <a:ext cx="2945659" cy="498136"/>
          </a:xfrm>
          <a:prstGeom prst="rect">
            <a:avLst/>
          </a:prstGeom>
        </p:spPr>
        <p:txBody>
          <a:bodyPr vert="horz" lIns="91440" tIns="45720" rIns="91440" bIns="45720" rtlCol="0"/>
          <a:lstStyle>
            <a:lvl1pPr algn="r">
              <a:defRPr sz="1200"/>
            </a:lvl1pPr>
          </a:lstStyle>
          <a:p>
            <a:fld id="{6518A29A-28B8-4313-8223-ED77A6238A78}" type="datetimeFigureOut">
              <a:rPr lang="nl-BE" smtClean="0"/>
              <a:t>14/06/2021</a:t>
            </a:fld>
            <a:endParaRPr lang="nl-BE"/>
          </a:p>
        </p:txBody>
      </p:sp>
      <p:sp>
        <p:nvSpPr>
          <p:cNvPr id="4" name="Tijdelijke aanduiding voor voettekst 3"/>
          <p:cNvSpPr>
            <a:spLocks noGrp="1"/>
          </p:cNvSpPr>
          <p:nvPr>
            <p:ph type="ftr" sz="quarter" idx="2"/>
          </p:nvPr>
        </p:nvSpPr>
        <p:spPr>
          <a:xfrm>
            <a:off x="1" y="9430092"/>
            <a:ext cx="2945659" cy="498135"/>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50444" y="9430092"/>
            <a:ext cx="2945659" cy="498135"/>
          </a:xfrm>
          <a:prstGeom prst="rect">
            <a:avLst/>
          </a:prstGeom>
        </p:spPr>
        <p:txBody>
          <a:bodyPr vert="horz" lIns="91440" tIns="45720" rIns="91440" bIns="45720" rtlCol="0" anchor="b"/>
          <a:lstStyle>
            <a:lvl1pPr algn="r">
              <a:defRPr sz="1200"/>
            </a:lvl1pPr>
          </a:lstStyle>
          <a:p>
            <a:fld id="{B0DD8CFA-C310-4AB9-8FCD-FC5B22E16958}" type="slidenum">
              <a:rPr lang="nl-BE" smtClean="0"/>
              <a:t>‹N°›</a:t>
            </a:fld>
            <a:endParaRPr lang="nl-BE"/>
          </a:p>
        </p:txBody>
      </p:sp>
    </p:spTree>
    <p:extLst>
      <p:ext uri="{BB962C8B-B14F-4D97-AF65-F5344CB8AC3E}">
        <p14:creationId xmlns:p14="http://schemas.microsoft.com/office/powerpoint/2010/main" val="529110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45659" cy="498136"/>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50444" y="0"/>
            <a:ext cx="2945659" cy="498136"/>
          </a:xfrm>
          <a:prstGeom prst="rect">
            <a:avLst/>
          </a:prstGeom>
        </p:spPr>
        <p:txBody>
          <a:bodyPr vert="horz" lIns="91440" tIns="45720" rIns="91440" bIns="45720" rtlCol="0"/>
          <a:lstStyle>
            <a:lvl1pPr algn="r">
              <a:defRPr sz="1200"/>
            </a:lvl1pPr>
          </a:lstStyle>
          <a:p>
            <a:fld id="{D6A24AEA-9B66-44A8-A048-4298F9091BF0}" type="datetimeFigureOut">
              <a:rPr lang="nl-BE" smtClean="0"/>
              <a:t>14/06/2021</a:t>
            </a:fld>
            <a:endParaRPr lang="nl-BE"/>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sp>
      <p:sp>
        <p:nvSpPr>
          <p:cNvPr id="5" name="Tijdelijke aanduiding voor notitie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1" y="9430092"/>
            <a:ext cx="2945659" cy="498135"/>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0444" y="9430092"/>
            <a:ext cx="2945659" cy="498135"/>
          </a:xfrm>
          <a:prstGeom prst="rect">
            <a:avLst/>
          </a:prstGeom>
        </p:spPr>
        <p:txBody>
          <a:bodyPr vert="horz" lIns="91440" tIns="45720" rIns="91440" bIns="45720" rtlCol="0" anchor="b"/>
          <a:lstStyle>
            <a:lvl1pPr algn="r">
              <a:defRPr sz="1200"/>
            </a:lvl1pPr>
          </a:lstStyle>
          <a:p>
            <a:fld id="{7F14EDF3-C330-489E-9ACC-F859FB62B495}" type="slidenum">
              <a:rPr lang="nl-BE" smtClean="0"/>
              <a:t>‹N°›</a:t>
            </a:fld>
            <a:endParaRPr lang="nl-BE"/>
          </a:p>
        </p:txBody>
      </p:sp>
    </p:spTree>
    <p:extLst>
      <p:ext uri="{BB962C8B-B14F-4D97-AF65-F5344CB8AC3E}">
        <p14:creationId xmlns:p14="http://schemas.microsoft.com/office/powerpoint/2010/main" val="1999126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ce réservé de l'image des diapositives 1">
            <a:extLst>
              <a:ext uri="{FF2B5EF4-FFF2-40B4-BE49-F238E27FC236}">
                <a16:creationId xmlns:a16="http://schemas.microsoft.com/office/drawing/2014/main" id="{77EA87C3-0397-41F4-A31A-9A7F28BB0E24}"/>
              </a:ext>
            </a:extLst>
          </p:cNvPr>
          <p:cNvSpPr>
            <a:spLocks noGrp="1" noRot="1" noChangeAspect="1" noTextEdit="1"/>
          </p:cNvSpPr>
          <p:nvPr>
            <p:ph type="sldImg"/>
          </p:nvPr>
        </p:nvSpPr>
        <p:spPr/>
      </p:sp>
      <p:sp>
        <p:nvSpPr>
          <p:cNvPr id="16386" name="Espace réservé des commentaires 2">
            <a:extLst>
              <a:ext uri="{FF2B5EF4-FFF2-40B4-BE49-F238E27FC236}">
                <a16:creationId xmlns:a16="http://schemas.microsoft.com/office/drawing/2014/main" id="{D7C015C8-8060-40CA-A0A9-AAA003C9ECBE}"/>
              </a:ext>
            </a:extLst>
          </p:cNvPr>
          <p:cNvSpPr txBox="1">
            <a:spLocks noGrp="1" noChangeArrowheads="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endParaRPr lang="fr-FR" altLang="fr-FR">
              <a:latin typeface="Calibri" panose="020F0502020204030204" pitchFamily="34" charset="0"/>
            </a:endParaRPr>
          </a:p>
        </p:txBody>
      </p:sp>
      <p:sp>
        <p:nvSpPr>
          <p:cNvPr id="16387" name="Espace réservé du numéro de diapositive 3">
            <a:extLst>
              <a:ext uri="{FF2B5EF4-FFF2-40B4-BE49-F238E27FC236}">
                <a16:creationId xmlns:a16="http://schemas.microsoft.com/office/drawing/2014/main" id="{6D0698DC-5FE6-4860-BA50-68516FA7CF0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B0D4FA0-9536-4797-934C-63F18AE2457A}" type="slidenum">
              <a:rPr altLang="fr-FR" smtClean="0">
                <a:solidFill>
                  <a:srgbClr val="000000"/>
                </a:solidFill>
              </a:rPr>
              <a:pPr fontAlgn="base">
                <a:spcBef>
                  <a:spcPct val="0"/>
                </a:spcBef>
                <a:spcAft>
                  <a:spcPct val="0"/>
                </a:spcAft>
              </a:pPr>
              <a:t>1</a:t>
            </a:fld>
            <a:endParaRPr altLang="fr-FR">
              <a:solidFill>
                <a:srgbClr val="000000"/>
              </a:solidFill>
            </a:endParaRPr>
          </a:p>
        </p:txBody>
      </p:sp>
    </p:spTree>
    <p:extLst>
      <p:ext uri="{BB962C8B-B14F-4D97-AF65-F5344CB8AC3E}">
        <p14:creationId xmlns:p14="http://schemas.microsoft.com/office/powerpoint/2010/main" val="3696875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in België. Dit soort indicator lijkt echter niet te voldoen voor het verplegend personeel, omdat daarmee geen interpretatie mogelijk is van de verzamelde gegevens. Bovendien vallen de instellingen moeilijk te vergelijken vanwege de diversiteit van de populaties, de types instelling, de samenstelling van het personeel, de bron van de indicator, het gebrek aan een gemeenschappelijk dossier of zelfs de interpretatie van de definitie kwaliteitsvolle zorg.</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Sinds de laatste staatshervorming en vooral sinds 2019 zijn de gewestelijke overheden verantwoordelijk voor de reglementering, de standaardisatie, de kwaliteitseisen en de financiering van de ROB en RVT. Dit betekent dat er in België een risico bestaat dat de criteria voor kwaliteit en financiering zullen variëren naar gelang van het gewest.</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BE" dirty="0"/>
          </a:p>
          <a:p>
            <a:endParaRPr lang="fr-BE" dirty="0"/>
          </a:p>
        </p:txBody>
      </p:sp>
      <p:sp>
        <p:nvSpPr>
          <p:cNvPr id="4" name="Espace réservé du numéro de diapositive 3"/>
          <p:cNvSpPr>
            <a:spLocks noGrp="1"/>
          </p:cNvSpPr>
          <p:nvPr>
            <p:ph type="sldNum" sz="quarter" idx="10"/>
          </p:nvPr>
        </p:nvSpPr>
        <p:spPr/>
        <p:txBody>
          <a:bodyPr/>
          <a:lstStyle/>
          <a:p>
            <a:fld id="{7F14EDF3-C330-489E-9ACC-F859FB62B495}" type="slidenum">
              <a:rPr lang="nl-BE" smtClean="0"/>
              <a:t>4</a:t>
            </a:fld>
            <a:endParaRPr lang="nl-BE"/>
          </a:p>
        </p:txBody>
      </p:sp>
    </p:spTree>
    <p:extLst>
      <p:ext uri="{BB962C8B-B14F-4D97-AF65-F5344CB8AC3E}">
        <p14:creationId xmlns:p14="http://schemas.microsoft.com/office/powerpoint/2010/main" val="3494638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Een indicator is een instrument dat een beeld geeft van een toestand op een bepaald moment. Deze wordt beschouwd als een hulp voor de opvolging en de sturing van een verbetering om een betere zorgkwaliteit te garanderen.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 meetbare parameter</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 In de eerste plaats moet de betrouwbaarheid van de indicator gecontroleerd worden. Deze moet duidelijk zijn, zonder enige dubbelzinnigheid noch mogelijkheid tot vrije interpretatie, anders kunnen de instellingen niet met elkaar vergeleken worden.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Voor de validiteit moet gecontroleerd worden of de indicator wel de dimensie of het aspect van de zorg meet die men ermee wil evalueren.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Vervolgens moeten de gegevens makkelijk toegankelijk (haalbaar) zijn zonder dat er een beroep gedaan moet worden op overmatig aanvullend registratiewerk.</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BE" dirty="0"/>
          </a:p>
        </p:txBody>
      </p:sp>
      <p:sp>
        <p:nvSpPr>
          <p:cNvPr id="4" name="Espace réservé du numéro de diapositive 3"/>
          <p:cNvSpPr>
            <a:spLocks noGrp="1"/>
          </p:cNvSpPr>
          <p:nvPr>
            <p:ph type="sldNum" sz="quarter" idx="10"/>
          </p:nvPr>
        </p:nvSpPr>
        <p:spPr/>
        <p:txBody>
          <a:bodyPr/>
          <a:lstStyle/>
          <a:p>
            <a:fld id="{7F14EDF3-C330-489E-9ACC-F859FB62B495}" type="slidenum">
              <a:rPr lang="nl-BE" smtClean="0"/>
              <a:t>6</a:t>
            </a:fld>
            <a:endParaRPr lang="nl-BE"/>
          </a:p>
        </p:txBody>
      </p:sp>
    </p:spTree>
    <p:extLst>
      <p:ext uri="{BB962C8B-B14F-4D97-AF65-F5344CB8AC3E}">
        <p14:creationId xmlns:p14="http://schemas.microsoft.com/office/powerpoint/2010/main" val="1685036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7F14EDF3-C330-489E-9ACC-F859FB62B495}" type="slidenum">
              <a:rPr lang="nl-BE" smtClean="0"/>
              <a:t>9</a:t>
            </a:fld>
            <a:endParaRPr lang="nl-BE"/>
          </a:p>
        </p:txBody>
      </p:sp>
    </p:spTree>
    <p:extLst>
      <p:ext uri="{BB962C8B-B14F-4D97-AF65-F5344CB8AC3E}">
        <p14:creationId xmlns:p14="http://schemas.microsoft.com/office/powerpoint/2010/main" val="1886691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Sommige studies hebben aangetoond dat het profiel van het cliënteel en dus van de bewoner een invloed kan hebben op de kwaliteit van de geboden zorg. Zo werd tijdens een onderzoek in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Ijsland</a:t>
            </a: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Hjaltadottir</a:t>
            </a:r>
            <a:r>
              <a:rPr lang="nl-NL" sz="1800" dirty="0">
                <a:effectLst/>
                <a:latin typeface="Calibri" panose="020F0502020204030204" pitchFamily="34" charset="0"/>
                <a:ea typeface="Calibri" panose="020F0502020204030204" pitchFamily="34" charset="0"/>
                <a:cs typeface="Times New Roman" panose="02020603050405020304" pitchFamily="18" charset="0"/>
              </a:rPr>
              <a:t>) naar de kwaliteitsindicatoren een verandering in de kwaliteit opgemerkt gedurende de periode van het onderzoek (van 2003 tot 2009) die niet toegeschreven kon worden een slechte kwaliteit van de geboden zorg, maar gedeeltelijk wel aan het profiel van de bewoners. De verandering in het profiel van de bewoners kan een trend wijzigen, zoals de verhoogde prevalentie van indicatoren zoals valincidenten, de aanwezigheid van doorligwonden, het sterftecijfer…</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BE" dirty="0"/>
          </a:p>
        </p:txBody>
      </p:sp>
      <p:sp>
        <p:nvSpPr>
          <p:cNvPr id="4" name="Espace réservé du numéro de diapositive 3"/>
          <p:cNvSpPr>
            <a:spLocks noGrp="1"/>
          </p:cNvSpPr>
          <p:nvPr>
            <p:ph type="sldNum" sz="quarter" idx="10"/>
          </p:nvPr>
        </p:nvSpPr>
        <p:spPr/>
        <p:txBody>
          <a:bodyPr/>
          <a:lstStyle/>
          <a:p>
            <a:fld id="{7F14EDF3-C330-489E-9ACC-F859FB62B495}" type="slidenum">
              <a:rPr lang="nl-BE" smtClean="0"/>
              <a:t>11</a:t>
            </a:fld>
            <a:endParaRPr lang="nl-BE"/>
          </a:p>
        </p:txBody>
      </p:sp>
    </p:spTree>
    <p:extLst>
      <p:ext uri="{BB962C8B-B14F-4D97-AF65-F5344CB8AC3E}">
        <p14:creationId xmlns:p14="http://schemas.microsoft.com/office/powerpoint/2010/main" val="4084080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7F14EDF3-C330-489E-9ACC-F859FB62B495}" type="slidenum">
              <a:rPr lang="nl-BE" smtClean="0"/>
              <a:t>12</a:t>
            </a:fld>
            <a:endParaRPr lang="nl-BE"/>
          </a:p>
        </p:txBody>
      </p:sp>
    </p:spTree>
    <p:extLst>
      <p:ext uri="{BB962C8B-B14F-4D97-AF65-F5344CB8AC3E}">
        <p14:creationId xmlns:p14="http://schemas.microsoft.com/office/powerpoint/2010/main" val="40618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p>
            <a:fld id="{703EDE76-3991-447F-947A-5D5485D4AEAD}" type="datetime1">
              <a:rPr lang="nl-BE" smtClean="0"/>
              <a:t>14/06/2021</a:t>
            </a:fld>
            <a:endParaRPr lang="nl-BE"/>
          </a:p>
        </p:txBody>
      </p:sp>
      <p:sp>
        <p:nvSpPr>
          <p:cNvPr id="5" name="Footer Placeholder 4"/>
          <p:cNvSpPr>
            <a:spLocks noGrp="1"/>
          </p:cNvSpPr>
          <p:nvPr>
            <p:ph type="ftr" sz="quarter" idx="11"/>
          </p:nvPr>
        </p:nvSpPr>
        <p:spPr/>
        <p:txBody>
          <a:bodyPr/>
          <a:lstStyle/>
          <a:p>
            <a:r>
              <a:rPr lang="nl-BE"/>
              <a:t>AUVB-UGIB-AKVb en de beroepsverenigingen voor verpleegkundigen in België</a:t>
            </a:r>
          </a:p>
        </p:txBody>
      </p:sp>
      <p:sp>
        <p:nvSpPr>
          <p:cNvPr id="6" name="Slide Number Placeholder 5"/>
          <p:cNvSpPr>
            <a:spLocks noGrp="1"/>
          </p:cNvSpPr>
          <p:nvPr>
            <p:ph type="sldNum" sz="quarter" idx="12"/>
          </p:nvPr>
        </p:nvSpPr>
        <p:spPr/>
        <p:txBody>
          <a:bodyPr/>
          <a:lstStyle/>
          <a:p>
            <a:fld id="{AB776BD0-9511-48D8-8565-E67F6206DA8A}" type="slidenum">
              <a:rPr lang="nl-BE" smtClean="0"/>
              <a:t>‹N°›</a:t>
            </a:fld>
            <a:endParaRPr lang="nl-BE"/>
          </a:p>
        </p:txBody>
      </p:sp>
    </p:spTree>
    <p:extLst>
      <p:ext uri="{BB962C8B-B14F-4D97-AF65-F5344CB8AC3E}">
        <p14:creationId xmlns:p14="http://schemas.microsoft.com/office/powerpoint/2010/main" val="4174732345"/>
      </p:ext>
    </p:extLst>
  </p:cSld>
  <p:clrMapOvr>
    <a:masterClrMapping/>
  </p:clrMapOvr>
  <p:transition/>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703EDE76-3991-447F-947A-5D5485D4AEAD}" type="datetime1">
              <a:rPr lang="nl-BE" smtClean="0"/>
              <a:t>14/06/2021</a:t>
            </a:fld>
            <a:endParaRPr lang="nl-BE"/>
          </a:p>
        </p:txBody>
      </p:sp>
      <p:sp>
        <p:nvSpPr>
          <p:cNvPr id="5" name="Footer Placeholder 4"/>
          <p:cNvSpPr>
            <a:spLocks noGrp="1"/>
          </p:cNvSpPr>
          <p:nvPr>
            <p:ph type="ftr" sz="quarter" idx="11"/>
          </p:nvPr>
        </p:nvSpPr>
        <p:spPr/>
        <p:txBody>
          <a:bodyPr/>
          <a:lstStyle/>
          <a:p>
            <a:r>
              <a:rPr lang="nl-BE"/>
              <a:t>AUVB-UGIB-AKVb en de beroepsverenigingen voor verpleegkundigen in België</a:t>
            </a:r>
          </a:p>
        </p:txBody>
      </p:sp>
      <p:sp>
        <p:nvSpPr>
          <p:cNvPr id="6" name="Slide Number Placeholder 5"/>
          <p:cNvSpPr>
            <a:spLocks noGrp="1"/>
          </p:cNvSpPr>
          <p:nvPr>
            <p:ph type="sldNum" sz="quarter" idx="12"/>
          </p:nvPr>
        </p:nvSpPr>
        <p:spPr/>
        <p:txBody>
          <a:bodyPr/>
          <a:lstStyle/>
          <a:p>
            <a:fld id="{AB776BD0-9511-48D8-8565-E67F6206DA8A}" type="slidenum">
              <a:rPr lang="nl-BE" smtClean="0"/>
              <a:t>‹N°›</a:t>
            </a:fld>
            <a:endParaRPr lang="nl-BE"/>
          </a:p>
        </p:txBody>
      </p:sp>
    </p:spTree>
    <p:extLst>
      <p:ext uri="{BB962C8B-B14F-4D97-AF65-F5344CB8AC3E}">
        <p14:creationId xmlns:p14="http://schemas.microsoft.com/office/powerpoint/2010/main" val="2897178612"/>
      </p:ext>
    </p:extLst>
  </p:cSld>
  <p:clrMapOvr>
    <a:masterClrMapping/>
  </p:clrMapOvr>
  <p:transition/>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703EDE76-3991-447F-947A-5D5485D4AEAD}" type="datetime1">
              <a:rPr lang="nl-BE" smtClean="0"/>
              <a:t>14/06/2021</a:t>
            </a:fld>
            <a:endParaRPr lang="nl-BE"/>
          </a:p>
        </p:txBody>
      </p:sp>
      <p:sp>
        <p:nvSpPr>
          <p:cNvPr id="5" name="Footer Placeholder 4"/>
          <p:cNvSpPr>
            <a:spLocks noGrp="1"/>
          </p:cNvSpPr>
          <p:nvPr>
            <p:ph type="ftr" sz="quarter" idx="11"/>
          </p:nvPr>
        </p:nvSpPr>
        <p:spPr/>
        <p:txBody>
          <a:bodyPr/>
          <a:lstStyle/>
          <a:p>
            <a:r>
              <a:rPr lang="nl-BE"/>
              <a:t>AUVB-UGIB-AKVb en de beroepsverenigingen voor verpleegkundigen in België</a:t>
            </a:r>
          </a:p>
        </p:txBody>
      </p:sp>
      <p:sp>
        <p:nvSpPr>
          <p:cNvPr id="6" name="Slide Number Placeholder 5"/>
          <p:cNvSpPr>
            <a:spLocks noGrp="1"/>
          </p:cNvSpPr>
          <p:nvPr>
            <p:ph type="sldNum" sz="quarter" idx="12"/>
          </p:nvPr>
        </p:nvSpPr>
        <p:spPr/>
        <p:txBody>
          <a:bodyPr/>
          <a:lstStyle/>
          <a:p>
            <a:fld id="{AB776BD0-9511-48D8-8565-E67F6206DA8A}" type="slidenum">
              <a:rPr lang="nl-BE" smtClean="0"/>
              <a:t>‹N°›</a:t>
            </a:fld>
            <a:endParaRPr lang="nl-BE"/>
          </a:p>
        </p:txBody>
      </p:sp>
    </p:spTree>
    <p:extLst>
      <p:ext uri="{BB962C8B-B14F-4D97-AF65-F5344CB8AC3E}">
        <p14:creationId xmlns:p14="http://schemas.microsoft.com/office/powerpoint/2010/main" val="2525060561"/>
      </p:ext>
    </p:extLst>
  </p:cSld>
  <p:clrMapOvr>
    <a:masterClrMapping/>
  </p:clrMapOvr>
  <p:transition/>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703EDE76-3991-447F-947A-5D5485D4AEAD}" type="datetime1">
              <a:rPr lang="nl-BE" smtClean="0"/>
              <a:t>14/06/2021</a:t>
            </a:fld>
            <a:endParaRPr lang="nl-BE"/>
          </a:p>
        </p:txBody>
      </p:sp>
      <p:sp>
        <p:nvSpPr>
          <p:cNvPr id="5" name="Footer Placeholder 4"/>
          <p:cNvSpPr>
            <a:spLocks noGrp="1"/>
          </p:cNvSpPr>
          <p:nvPr>
            <p:ph type="ftr" sz="quarter" idx="11"/>
          </p:nvPr>
        </p:nvSpPr>
        <p:spPr/>
        <p:txBody>
          <a:bodyPr/>
          <a:lstStyle/>
          <a:p>
            <a:r>
              <a:rPr lang="nl-BE"/>
              <a:t>AUVB-UGIB-AKVb en de beroepsverenigingen voor verpleegkundigen in België</a:t>
            </a:r>
          </a:p>
        </p:txBody>
      </p:sp>
      <p:sp>
        <p:nvSpPr>
          <p:cNvPr id="6" name="Slide Number Placeholder 5"/>
          <p:cNvSpPr>
            <a:spLocks noGrp="1"/>
          </p:cNvSpPr>
          <p:nvPr>
            <p:ph type="sldNum" sz="quarter" idx="12"/>
          </p:nvPr>
        </p:nvSpPr>
        <p:spPr/>
        <p:txBody>
          <a:bodyPr/>
          <a:lstStyle/>
          <a:p>
            <a:fld id="{AB776BD0-9511-48D8-8565-E67F6206DA8A}" type="slidenum">
              <a:rPr lang="nl-BE" smtClean="0"/>
              <a:t>‹N°›</a:t>
            </a:fld>
            <a:endParaRPr lang="nl-BE"/>
          </a:p>
        </p:txBody>
      </p:sp>
    </p:spTree>
    <p:extLst>
      <p:ext uri="{BB962C8B-B14F-4D97-AF65-F5344CB8AC3E}">
        <p14:creationId xmlns:p14="http://schemas.microsoft.com/office/powerpoint/2010/main" val="1182849799"/>
      </p:ext>
    </p:extLst>
  </p:cSld>
  <p:clrMapOvr>
    <a:masterClrMapping/>
  </p:clrMapOvr>
  <p:transition/>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703EDE76-3991-447F-947A-5D5485D4AEAD}" type="datetime1">
              <a:rPr lang="nl-BE" smtClean="0"/>
              <a:t>14/06/2021</a:t>
            </a:fld>
            <a:endParaRPr lang="nl-BE"/>
          </a:p>
        </p:txBody>
      </p:sp>
      <p:sp>
        <p:nvSpPr>
          <p:cNvPr id="5" name="Footer Placeholder 4"/>
          <p:cNvSpPr>
            <a:spLocks noGrp="1"/>
          </p:cNvSpPr>
          <p:nvPr>
            <p:ph type="ftr" sz="quarter" idx="11"/>
          </p:nvPr>
        </p:nvSpPr>
        <p:spPr/>
        <p:txBody>
          <a:bodyPr/>
          <a:lstStyle/>
          <a:p>
            <a:r>
              <a:rPr lang="nl-BE"/>
              <a:t>AUVB-UGIB-AKVb en de beroepsverenigingen voor verpleegkundigen in België</a:t>
            </a:r>
          </a:p>
        </p:txBody>
      </p:sp>
      <p:sp>
        <p:nvSpPr>
          <p:cNvPr id="6" name="Slide Number Placeholder 5"/>
          <p:cNvSpPr>
            <a:spLocks noGrp="1"/>
          </p:cNvSpPr>
          <p:nvPr>
            <p:ph type="sldNum" sz="quarter" idx="12"/>
          </p:nvPr>
        </p:nvSpPr>
        <p:spPr/>
        <p:txBody>
          <a:bodyPr/>
          <a:lstStyle/>
          <a:p>
            <a:fld id="{AB776BD0-9511-48D8-8565-E67F6206DA8A}" type="slidenum">
              <a:rPr lang="nl-BE" smtClean="0"/>
              <a:t>‹N°›</a:t>
            </a:fld>
            <a:endParaRPr lang="nl-BE"/>
          </a:p>
        </p:txBody>
      </p:sp>
    </p:spTree>
    <p:extLst>
      <p:ext uri="{BB962C8B-B14F-4D97-AF65-F5344CB8AC3E}">
        <p14:creationId xmlns:p14="http://schemas.microsoft.com/office/powerpoint/2010/main" val="532262120"/>
      </p:ext>
    </p:extLst>
  </p:cSld>
  <p:clrMapOvr>
    <a:masterClrMapping/>
  </p:clrMapOvr>
  <p:transition/>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703EDE76-3991-447F-947A-5D5485D4AEAD}" type="datetime1">
              <a:rPr lang="nl-BE" smtClean="0"/>
              <a:t>14/06/2021</a:t>
            </a:fld>
            <a:endParaRPr lang="nl-BE"/>
          </a:p>
        </p:txBody>
      </p:sp>
      <p:sp>
        <p:nvSpPr>
          <p:cNvPr id="6" name="Footer Placeholder 5"/>
          <p:cNvSpPr>
            <a:spLocks noGrp="1"/>
          </p:cNvSpPr>
          <p:nvPr>
            <p:ph type="ftr" sz="quarter" idx="11"/>
          </p:nvPr>
        </p:nvSpPr>
        <p:spPr/>
        <p:txBody>
          <a:bodyPr/>
          <a:lstStyle/>
          <a:p>
            <a:r>
              <a:rPr lang="nl-BE"/>
              <a:t>AUVB-UGIB-AKVb en de beroepsverenigingen voor verpleegkundigen in België</a:t>
            </a:r>
          </a:p>
        </p:txBody>
      </p:sp>
      <p:sp>
        <p:nvSpPr>
          <p:cNvPr id="7" name="Slide Number Placeholder 6"/>
          <p:cNvSpPr>
            <a:spLocks noGrp="1"/>
          </p:cNvSpPr>
          <p:nvPr>
            <p:ph type="sldNum" sz="quarter" idx="12"/>
          </p:nvPr>
        </p:nvSpPr>
        <p:spPr/>
        <p:txBody>
          <a:bodyPr/>
          <a:lstStyle/>
          <a:p>
            <a:fld id="{AB776BD0-9511-48D8-8565-E67F6206DA8A}" type="slidenum">
              <a:rPr lang="nl-BE" smtClean="0"/>
              <a:t>‹N°›</a:t>
            </a:fld>
            <a:endParaRPr lang="nl-BE"/>
          </a:p>
        </p:txBody>
      </p:sp>
    </p:spTree>
    <p:extLst>
      <p:ext uri="{BB962C8B-B14F-4D97-AF65-F5344CB8AC3E}">
        <p14:creationId xmlns:p14="http://schemas.microsoft.com/office/powerpoint/2010/main" val="3058645589"/>
      </p:ext>
    </p:extLst>
  </p:cSld>
  <p:clrMapOvr>
    <a:masterClrMapping/>
  </p:clrMapOvr>
  <p:transition/>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703EDE76-3991-447F-947A-5D5485D4AEAD}" type="datetime1">
              <a:rPr lang="nl-BE" smtClean="0"/>
              <a:t>14/06/2021</a:t>
            </a:fld>
            <a:endParaRPr lang="nl-BE"/>
          </a:p>
        </p:txBody>
      </p:sp>
      <p:sp>
        <p:nvSpPr>
          <p:cNvPr id="8" name="Footer Placeholder 7"/>
          <p:cNvSpPr>
            <a:spLocks noGrp="1"/>
          </p:cNvSpPr>
          <p:nvPr>
            <p:ph type="ftr" sz="quarter" idx="11"/>
          </p:nvPr>
        </p:nvSpPr>
        <p:spPr/>
        <p:txBody>
          <a:bodyPr/>
          <a:lstStyle/>
          <a:p>
            <a:r>
              <a:rPr lang="nl-BE"/>
              <a:t>AUVB-UGIB-AKVb en de beroepsverenigingen voor verpleegkundigen in België</a:t>
            </a:r>
          </a:p>
        </p:txBody>
      </p:sp>
      <p:sp>
        <p:nvSpPr>
          <p:cNvPr id="9" name="Slide Number Placeholder 8"/>
          <p:cNvSpPr>
            <a:spLocks noGrp="1"/>
          </p:cNvSpPr>
          <p:nvPr>
            <p:ph type="sldNum" sz="quarter" idx="12"/>
          </p:nvPr>
        </p:nvSpPr>
        <p:spPr/>
        <p:txBody>
          <a:bodyPr/>
          <a:lstStyle/>
          <a:p>
            <a:fld id="{AB776BD0-9511-48D8-8565-E67F6206DA8A}" type="slidenum">
              <a:rPr lang="nl-BE" smtClean="0"/>
              <a:t>‹N°›</a:t>
            </a:fld>
            <a:endParaRPr lang="nl-BE"/>
          </a:p>
        </p:txBody>
      </p:sp>
    </p:spTree>
    <p:extLst>
      <p:ext uri="{BB962C8B-B14F-4D97-AF65-F5344CB8AC3E}">
        <p14:creationId xmlns:p14="http://schemas.microsoft.com/office/powerpoint/2010/main" val="3865312089"/>
      </p:ext>
    </p:extLst>
  </p:cSld>
  <p:clrMapOvr>
    <a:masterClrMapping/>
  </p:clrMapOvr>
  <p:transition/>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703EDE76-3991-447F-947A-5D5485D4AEAD}" type="datetime1">
              <a:rPr lang="nl-BE" smtClean="0"/>
              <a:t>14/06/2021</a:t>
            </a:fld>
            <a:endParaRPr lang="nl-BE"/>
          </a:p>
        </p:txBody>
      </p:sp>
      <p:sp>
        <p:nvSpPr>
          <p:cNvPr id="4" name="Footer Placeholder 3"/>
          <p:cNvSpPr>
            <a:spLocks noGrp="1"/>
          </p:cNvSpPr>
          <p:nvPr>
            <p:ph type="ftr" sz="quarter" idx="11"/>
          </p:nvPr>
        </p:nvSpPr>
        <p:spPr/>
        <p:txBody>
          <a:bodyPr/>
          <a:lstStyle/>
          <a:p>
            <a:r>
              <a:rPr lang="nl-BE"/>
              <a:t>AUVB-UGIB-AKVb en de beroepsverenigingen voor verpleegkundigen in België</a:t>
            </a:r>
          </a:p>
        </p:txBody>
      </p:sp>
      <p:sp>
        <p:nvSpPr>
          <p:cNvPr id="5" name="Slide Number Placeholder 4"/>
          <p:cNvSpPr>
            <a:spLocks noGrp="1"/>
          </p:cNvSpPr>
          <p:nvPr>
            <p:ph type="sldNum" sz="quarter" idx="12"/>
          </p:nvPr>
        </p:nvSpPr>
        <p:spPr/>
        <p:txBody>
          <a:bodyPr/>
          <a:lstStyle/>
          <a:p>
            <a:fld id="{AB776BD0-9511-48D8-8565-E67F6206DA8A}" type="slidenum">
              <a:rPr lang="nl-BE" smtClean="0"/>
              <a:t>‹N°›</a:t>
            </a:fld>
            <a:endParaRPr lang="nl-BE"/>
          </a:p>
        </p:txBody>
      </p:sp>
    </p:spTree>
    <p:extLst>
      <p:ext uri="{BB962C8B-B14F-4D97-AF65-F5344CB8AC3E}">
        <p14:creationId xmlns:p14="http://schemas.microsoft.com/office/powerpoint/2010/main" val="3340417912"/>
      </p:ext>
    </p:extLst>
  </p:cSld>
  <p:clrMapOvr>
    <a:masterClrMapping/>
  </p:clrMapOvr>
  <p:transition/>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3EDE76-3991-447F-947A-5D5485D4AEAD}" type="datetime1">
              <a:rPr lang="nl-BE" smtClean="0"/>
              <a:t>14/06/2021</a:t>
            </a:fld>
            <a:endParaRPr lang="nl-BE"/>
          </a:p>
        </p:txBody>
      </p:sp>
      <p:sp>
        <p:nvSpPr>
          <p:cNvPr id="3" name="Footer Placeholder 2"/>
          <p:cNvSpPr>
            <a:spLocks noGrp="1"/>
          </p:cNvSpPr>
          <p:nvPr>
            <p:ph type="ftr" sz="quarter" idx="11"/>
          </p:nvPr>
        </p:nvSpPr>
        <p:spPr/>
        <p:txBody>
          <a:bodyPr/>
          <a:lstStyle/>
          <a:p>
            <a:r>
              <a:rPr lang="nl-BE"/>
              <a:t>AUVB-UGIB-AKVb en de beroepsverenigingen voor verpleegkundigen in België</a:t>
            </a:r>
          </a:p>
        </p:txBody>
      </p:sp>
      <p:sp>
        <p:nvSpPr>
          <p:cNvPr id="4" name="Slide Number Placeholder 3"/>
          <p:cNvSpPr>
            <a:spLocks noGrp="1"/>
          </p:cNvSpPr>
          <p:nvPr>
            <p:ph type="sldNum" sz="quarter" idx="12"/>
          </p:nvPr>
        </p:nvSpPr>
        <p:spPr/>
        <p:txBody>
          <a:bodyPr/>
          <a:lstStyle/>
          <a:p>
            <a:fld id="{AB776BD0-9511-48D8-8565-E67F6206DA8A}" type="slidenum">
              <a:rPr lang="nl-BE" smtClean="0"/>
              <a:t>‹N°›</a:t>
            </a:fld>
            <a:endParaRPr lang="nl-BE"/>
          </a:p>
        </p:txBody>
      </p:sp>
    </p:spTree>
    <p:extLst>
      <p:ext uri="{BB962C8B-B14F-4D97-AF65-F5344CB8AC3E}">
        <p14:creationId xmlns:p14="http://schemas.microsoft.com/office/powerpoint/2010/main" val="4228073381"/>
      </p:ext>
    </p:extLst>
  </p:cSld>
  <p:clrMapOvr>
    <a:masterClrMapping/>
  </p:clrMapOvr>
  <p:transition/>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03EDE76-3991-447F-947A-5D5485D4AEAD}" type="datetime1">
              <a:rPr lang="nl-BE" smtClean="0"/>
              <a:t>14/06/2021</a:t>
            </a:fld>
            <a:endParaRPr lang="nl-BE"/>
          </a:p>
        </p:txBody>
      </p:sp>
      <p:sp>
        <p:nvSpPr>
          <p:cNvPr id="6" name="Footer Placeholder 5"/>
          <p:cNvSpPr>
            <a:spLocks noGrp="1"/>
          </p:cNvSpPr>
          <p:nvPr>
            <p:ph type="ftr" sz="quarter" idx="11"/>
          </p:nvPr>
        </p:nvSpPr>
        <p:spPr/>
        <p:txBody>
          <a:bodyPr/>
          <a:lstStyle/>
          <a:p>
            <a:r>
              <a:rPr lang="nl-BE"/>
              <a:t>AUVB-UGIB-AKVb en de beroepsverenigingen voor verpleegkundigen in België</a:t>
            </a:r>
          </a:p>
        </p:txBody>
      </p:sp>
      <p:sp>
        <p:nvSpPr>
          <p:cNvPr id="7" name="Slide Number Placeholder 6"/>
          <p:cNvSpPr>
            <a:spLocks noGrp="1"/>
          </p:cNvSpPr>
          <p:nvPr>
            <p:ph type="sldNum" sz="quarter" idx="12"/>
          </p:nvPr>
        </p:nvSpPr>
        <p:spPr/>
        <p:txBody>
          <a:bodyPr/>
          <a:lstStyle/>
          <a:p>
            <a:fld id="{AB776BD0-9511-48D8-8565-E67F6206DA8A}" type="slidenum">
              <a:rPr lang="nl-BE" smtClean="0"/>
              <a:t>‹N°›</a:t>
            </a:fld>
            <a:endParaRPr lang="nl-BE"/>
          </a:p>
        </p:txBody>
      </p:sp>
    </p:spTree>
    <p:extLst>
      <p:ext uri="{BB962C8B-B14F-4D97-AF65-F5344CB8AC3E}">
        <p14:creationId xmlns:p14="http://schemas.microsoft.com/office/powerpoint/2010/main" val="3267141959"/>
      </p:ext>
    </p:extLst>
  </p:cSld>
  <p:clrMapOvr>
    <a:masterClrMapping/>
  </p:clrMapOvr>
  <p:transition/>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03EDE76-3991-447F-947A-5D5485D4AEAD}" type="datetime1">
              <a:rPr lang="nl-BE" smtClean="0"/>
              <a:t>14/06/2021</a:t>
            </a:fld>
            <a:endParaRPr lang="nl-BE"/>
          </a:p>
        </p:txBody>
      </p:sp>
      <p:sp>
        <p:nvSpPr>
          <p:cNvPr id="6" name="Footer Placeholder 5"/>
          <p:cNvSpPr>
            <a:spLocks noGrp="1"/>
          </p:cNvSpPr>
          <p:nvPr>
            <p:ph type="ftr" sz="quarter" idx="11"/>
          </p:nvPr>
        </p:nvSpPr>
        <p:spPr/>
        <p:txBody>
          <a:bodyPr/>
          <a:lstStyle/>
          <a:p>
            <a:r>
              <a:rPr lang="nl-BE"/>
              <a:t>AUVB-UGIB-AKVb en de beroepsverenigingen voor verpleegkundigen in België</a:t>
            </a:r>
          </a:p>
        </p:txBody>
      </p:sp>
      <p:sp>
        <p:nvSpPr>
          <p:cNvPr id="7" name="Slide Number Placeholder 6"/>
          <p:cNvSpPr>
            <a:spLocks noGrp="1"/>
          </p:cNvSpPr>
          <p:nvPr>
            <p:ph type="sldNum" sz="quarter" idx="12"/>
          </p:nvPr>
        </p:nvSpPr>
        <p:spPr/>
        <p:txBody>
          <a:bodyPr/>
          <a:lstStyle/>
          <a:p>
            <a:fld id="{AB776BD0-9511-48D8-8565-E67F6206DA8A}" type="slidenum">
              <a:rPr lang="nl-BE" smtClean="0"/>
              <a:t>‹N°›</a:t>
            </a:fld>
            <a:endParaRPr lang="nl-BE"/>
          </a:p>
        </p:txBody>
      </p:sp>
    </p:spTree>
    <p:extLst>
      <p:ext uri="{BB962C8B-B14F-4D97-AF65-F5344CB8AC3E}">
        <p14:creationId xmlns:p14="http://schemas.microsoft.com/office/powerpoint/2010/main" val="2733924731"/>
      </p:ext>
    </p:extLst>
  </p:cSld>
  <p:clrMapOvr>
    <a:masterClrMapping/>
  </p:clrMapOvr>
  <p:transition/>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3EDE76-3991-447F-947A-5D5485D4AEAD}" type="datetime1">
              <a:rPr lang="nl-BE" smtClean="0"/>
              <a:t>14/06/2021</a:t>
            </a:fld>
            <a:endParaRPr lang="nl-B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BE"/>
              <a:t>AUVB-UGIB-AKVb en de beroepsverenigingen voor verpleegkundigen in België</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776BD0-9511-48D8-8565-E67F6206DA8A}" type="slidenum">
              <a:rPr lang="nl-BE" smtClean="0"/>
              <a:t>‹N°›</a:t>
            </a:fld>
            <a:endParaRPr lang="nl-BE"/>
          </a:p>
        </p:txBody>
      </p:sp>
    </p:spTree>
    <p:extLst>
      <p:ext uri="{BB962C8B-B14F-4D97-AF65-F5344CB8AC3E}">
        <p14:creationId xmlns:p14="http://schemas.microsoft.com/office/powerpoint/2010/main" val="4234368790"/>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transition/>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df"/><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bg>
      <p:bgPr>
        <a:solidFill>
          <a:srgbClr val="FFFFFF"/>
        </a:solidFill>
        <a:effectLst/>
      </p:bgPr>
    </p:bg>
    <p:spTree>
      <p:nvGrpSpPr>
        <p:cNvPr id="1" name=""/>
        <p:cNvGrpSpPr/>
        <p:nvPr/>
      </p:nvGrpSpPr>
      <p:grpSpPr>
        <a:xfrm>
          <a:off x="0" y="0"/>
          <a:ext cx="0" cy="0"/>
          <a:chOff x="0" y="0"/>
          <a:chExt cx="0" cy="0"/>
        </a:xfrm>
      </p:grpSpPr>
      <p:sp>
        <p:nvSpPr>
          <p:cNvPr id="15362" name="Rectangle 73">
            <a:extLst>
              <a:ext uri="{FF2B5EF4-FFF2-40B4-BE49-F238E27FC236}">
                <a16:creationId xmlns:a16="http://schemas.microsoft.com/office/drawing/2014/main" id="{38F1839A-C811-4F7A-8CEC-CD7DA4F09C85}"/>
              </a:ext>
            </a:extLst>
          </p:cNvPr>
          <p:cNvSpPr>
            <a:spLocks noMove="1" noResize="1" noChangeArrowheads="1"/>
          </p:cNvSpPr>
          <p:nvPr/>
        </p:nvSpPr>
        <p:spPr bwMode="auto">
          <a:xfrm>
            <a:off x="0" y="0"/>
            <a:ext cx="5468938" cy="685800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endParaRPr lang="en-US" altLang="fr-FR" sz="1800">
              <a:solidFill>
                <a:srgbClr val="FFFFFF"/>
              </a:solidFill>
            </a:endParaRPr>
          </a:p>
        </p:txBody>
      </p:sp>
      <p:sp>
        <p:nvSpPr>
          <p:cNvPr id="15363" name="Titel 1">
            <a:extLst>
              <a:ext uri="{FF2B5EF4-FFF2-40B4-BE49-F238E27FC236}">
                <a16:creationId xmlns:a16="http://schemas.microsoft.com/office/drawing/2014/main" id="{6EDAB266-C81F-466B-9301-E3FBBA14AD7E}"/>
              </a:ext>
            </a:extLst>
          </p:cNvPr>
          <p:cNvSpPr>
            <a:spLocks noGrp="1" noChangeArrowheads="1"/>
          </p:cNvSpPr>
          <p:nvPr>
            <p:ph type="ctrTitle"/>
          </p:nvPr>
        </p:nvSpPr>
        <p:spPr>
          <a:xfrm>
            <a:off x="130629" y="275431"/>
            <a:ext cx="5338309" cy="3462338"/>
          </a:xfrm>
        </p:spPr>
        <p:txBody>
          <a:bodyPr/>
          <a:lstStyle/>
          <a:p>
            <a:pPr>
              <a:defRPr b="0" i="0"/>
            </a:pPr>
            <a:r>
              <a:rPr lang="1043" sz="3600" b="1" dirty="0">
                <a:solidFill>
                  <a:schemeClr val="bg1"/>
                </a:solidFill>
              </a:rPr>
              <a:t>NORMEN EN ZORGKWALITEIT IN DE WOONZORGCENTRA </a:t>
            </a:r>
            <a:r>
              <a:rPr lang="1043" sz="3200" b="1" dirty="0"/>
              <a:t>:</a:t>
            </a:r>
            <a:br>
              <a:rPr lang="1043" sz="3200" b="1" dirty="0"/>
            </a:br>
            <a:r>
              <a:rPr lang="1043" sz="2800" b="1" dirty="0"/>
              <a:t>VOORGESTELDE INDICATOREN VOOR OPVOLGING EN AANBEVELINGEN</a:t>
            </a:r>
            <a:endParaRPr lang="fr-FR" altLang="fr-FR" sz="3200" dirty="0">
              <a:solidFill>
                <a:schemeClr val="bg1"/>
              </a:solidFill>
              <a:latin typeface="Century Gothic"/>
            </a:endParaRPr>
          </a:p>
        </p:txBody>
      </p:sp>
      <p:sp>
        <p:nvSpPr>
          <p:cNvPr id="15364" name="Ondertitel 2">
            <a:extLst>
              <a:ext uri="{FF2B5EF4-FFF2-40B4-BE49-F238E27FC236}">
                <a16:creationId xmlns:a16="http://schemas.microsoft.com/office/drawing/2014/main" id="{8007B7CF-3EF9-4D2D-B24F-EF835CDCEBEF}"/>
              </a:ext>
            </a:extLst>
          </p:cNvPr>
          <p:cNvSpPr>
            <a:spLocks noGrp="1" noChangeArrowheads="1"/>
          </p:cNvSpPr>
          <p:nvPr>
            <p:ph type="subTitle" idx="1"/>
          </p:nvPr>
        </p:nvSpPr>
        <p:spPr>
          <a:xfrm>
            <a:off x="3798277" y="5004078"/>
            <a:ext cx="1254736" cy="1072871"/>
          </a:xfrm>
        </p:spPr>
        <p:txBody>
          <a:bodyPr/>
          <a:lstStyle/>
          <a:p>
            <a:pPr algn="r" eaLnBrk="1" hangingPunct="1"/>
            <a:endParaRPr lang="fr-FR" altLang="fr-FR" sz="1400" dirty="0">
              <a:solidFill>
                <a:srgbClr val="FFFFFF"/>
              </a:solidFill>
              <a:latin typeface="Century Gothic" panose="020B0502020202020204" pitchFamily="34" charset="0"/>
            </a:endParaRPr>
          </a:p>
          <a:p>
            <a:pPr algn="r" eaLnBrk="1" hangingPunct="1"/>
            <a:endParaRPr lang="fr-FR" altLang="fr-FR" sz="1400" dirty="0">
              <a:solidFill>
                <a:srgbClr val="FFFFFF"/>
              </a:solidFill>
              <a:latin typeface="Century Gothic" panose="020B0502020202020204" pitchFamily="34" charset="0"/>
            </a:endParaRPr>
          </a:p>
          <a:p>
            <a:pPr algn="r" eaLnBrk="1" hangingPunct="1">
              <a:defRPr b="0" i="0"/>
            </a:pPr>
            <a:r>
              <a:rPr lang="1043" altLang="fr-FR" sz="1400" dirty="0">
                <a:solidFill>
                  <a:srgbClr val="FFFFFF"/>
                </a:solidFill>
                <a:latin typeface="Century Gothic" panose="020B0502020202020204" pitchFamily="34" charset="0"/>
              </a:rPr>
              <a:t>Piron C. </a:t>
            </a:r>
            <a:endParaRPr lang="fr-FR" altLang="fr-FR" sz="1400" dirty="0">
              <a:solidFill>
                <a:srgbClr val="FFFFFF"/>
              </a:solidFill>
              <a:latin typeface="Century Gothic" panose="020B0502020202020204" pitchFamily="34" charset="0"/>
            </a:endParaRPr>
          </a:p>
          <a:p>
            <a:pPr algn="r" eaLnBrk="1" hangingPunct="1"/>
            <a:endParaRPr lang="fr-FR" altLang="fr-FR" sz="1400" dirty="0">
              <a:solidFill>
                <a:srgbClr val="FFFFFF"/>
              </a:solidFill>
              <a:latin typeface="Century Gothic" panose="020B0502020202020204" pitchFamily="34" charset="0"/>
            </a:endParaRPr>
          </a:p>
          <a:p>
            <a:pPr algn="r" eaLnBrk="1" hangingPunct="1"/>
            <a:endParaRPr lang="fr-FR" altLang="fr-FR" sz="1400" dirty="0">
              <a:solidFill>
                <a:srgbClr val="FFFFFF"/>
              </a:solidFill>
              <a:latin typeface="Century Gothic" panose="020B0502020202020204" pitchFamily="34" charset="0"/>
            </a:endParaRPr>
          </a:p>
          <a:p>
            <a:pPr algn="r" eaLnBrk="1" hangingPunct="1"/>
            <a:endParaRPr lang="fr-FR" altLang="fr-FR" sz="1400" dirty="0">
              <a:solidFill>
                <a:srgbClr val="FFFFFF"/>
              </a:solidFill>
              <a:latin typeface="Century Gothic" panose="020B0502020202020204" pitchFamily="34" charset="0"/>
            </a:endParaRPr>
          </a:p>
          <a:p>
            <a:pPr algn="r" eaLnBrk="1" hangingPunct="1"/>
            <a:endParaRPr lang="nl-BE" altLang="fr-FR" sz="1800" dirty="0">
              <a:solidFill>
                <a:srgbClr val="FFFFFF"/>
              </a:solidFill>
              <a:latin typeface="Century Gothic" panose="020B0502020202020204" pitchFamily="34" charset="0"/>
            </a:endParaRPr>
          </a:p>
        </p:txBody>
      </p:sp>
      <p:cxnSp>
        <p:nvCxnSpPr>
          <p:cNvPr id="15365" name="Straight Connector 75">
            <a:extLst>
              <a:ext uri="{FF2B5EF4-FFF2-40B4-BE49-F238E27FC236}">
                <a16:creationId xmlns:a16="http://schemas.microsoft.com/office/drawing/2014/main" id="{4C14CBB2-B9D0-4B54-825D-FF5B463D3735}"/>
              </a:ext>
            </a:extLst>
          </p:cNvPr>
          <p:cNvCxnSpPr>
            <a:cxnSpLocks noMove="1" noResize="1"/>
          </p:cNvCxnSpPr>
          <p:nvPr/>
        </p:nvCxnSpPr>
        <p:spPr bwMode="auto">
          <a:xfrm>
            <a:off x="787400" y="3929063"/>
            <a:ext cx="3930650" cy="0"/>
          </a:xfrm>
          <a:prstGeom prst="straightConnector1">
            <a:avLst/>
          </a:prstGeom>
          <a:noFill/>
          <a:ln w="19046">
            <a:solidFill>
              <a:srgbClr val="FFFFFF">
                <a:alpha val="79999"/>
              </a:srgbClr>
            </a:solidFill>
            <a:miter lim="800000"/>
          </a:ln>
          <a:extLst>
            <a:ext uri="{909E8E84-426E-40DD-AFC4-6F175D3DCCD1}">
              <a14:hiddenFill xmlns:a14="http://schemas.microsoft.com/office/drawing/2010/main">
                <a:noFill/>
              </a14:hiddenFill>
            </a:ext>
          </a:extLst>
        </p:spPr>
      </p:cxnSp>
      <p:sp>
        <p:nvSpPr>
          <p:cNvPr id="15366" name="ZoneTexte 18">
            <a:extLst>
              <a:ext uri="{FF2B5EF4-FFF2-40B4-BE49-F238E27FC236}">
                <a16:creationId xmlns:a16="http://schemas.microsoft.com/office/drawing/2014/main" id="{1CC1F76D-8EE2-4834-8EE5-87EA3F293909}"/>
              </a:ext>
            </a:extLst>
          </p:cNvPr>
          <p:cNvSpPr txBox="1">
            <a:spLocks noChangeArrowheads="1"/>
          </p:cNvSpPr>
          <p:nvPr/>
        </p:nvSpPr>
        <p:spPr bwMode="auto">
          <a:xfrm>
            <a:off x="-110042" y="6218238"/>
            <a:ext cx="5272593" cy="30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defRPr b="0" i="0"/>
            </a:pPr>
            <a:r>
              <a:rPr lang="1043" altLang="fr-FR" sz="1400">
                <a:solidFill>
                  <a:srgbClr val="FFFFFF"/>
                </a:solidFill>
                <a:latin typeface="Century Gothic"/>
              </a:rPr>
              <a:t>2021</a:t>
            </a:r>
            <a:endParaRPr lang="fr-BE" altLang="fr-FR" sz="1400">
              <a:solidFill>
                <a:srgbClr val="FFFFFF"/>
              </a:solidFill>
              <a:cs typeface="Calibri" panose="020F0502020204030204" pitchFamily="34" charset="0"/>
            </a:endParaRPr>
          </a:p>
        </p:txBody>
      </p:sp>
      <p:pic>
        <p:nvPicPr>
          <p:cNvPr id="15367" name="Picture 9" descr="AUVB">
            <a:extLst>
              <a:ext uri="{FF2B5EF4-FFF2-40B4-BE49-F238E27FC236}">
                <a16:creationId xmlns:a16="http://schemas.microsoft.com/office/drawing/2014/main" id="{5D5B61C3-2945-40B0-9D81-B9B71647EFC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68950" y="804863"/>
            <a:ext cx="6553200"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8070787"/>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sp>
        <p:nvSpPr>
          <p:cNvPr id="5" name="Espace réservé du numéro de diapositive 4"/>
          <p:cNvSpPr>
            <a:spLocks noGrp="1"/>
          </p:cNvSpPr>
          <p:nvPr>
            <p:ph type="sldNum" sz="quarter" idx="12"/>
          </p:nvPr>
        </p:nvSpPr>
        <p:spPr/>
        <p:txBody>
          <a:bodyPr/>
          <a:lstStyle/>
          <a:p>
            <a:pPr>
              <a:defRPr b="0" i="0"/>
            </a:pPr>
            <a:fld id="{646DEC2D-1527-4C35-AA77-8504937F8B0E}" type="slidenum">
              <a:rPr lang="nl-BE" smtClean="0"/>
              <a:t>10</a:t>
            </a:fld>
            <a:endParaRPr lang="nl-BE"/>
          </a:p>
        </p:txBody>
      </p:sp>
      <p:pic>
        <p:nvPicPr>
          <p:cNvPr id="9" name="Tijdelijke aanduiding voor inhoud 8">
            <a:extLst>
              <a:ext uri="{FF2B5EF4-FFF2-40B4-BE49-F238E27FC236}">
                <a16:creationId xmlns:a16="http://schemas.microsoft.com/office/drawing/2014/main" id="{4BF55460-2B40-4513-B53B-14B37EA335B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19750" y="3525044"/>
            <a:ext cx="952500" cy="952500"/>
          </a:xfrm>
        </p:spPr>
      </p:pic>
      <p:pic>
        <p:nvPicPr>
          <p:cNvPr id="11" name="Afbeelding 10" descr="Afbeelding met tafel&#10;&#10;Automatisch gegenereerde beschrijving">
            <a:extLst>
              <a:ext uri="{FF2B5EF4-FFF2-40B4-BE49-F238E27FC236}">
                <a16:creationId xmlns:a16="http://schemas.microsoft.com/office/drawing/2014/main" id="{E9BEC9E4-6E21-4E9E-8595-884A5A752690}"/>
              </a:ext>
            </a:extLst>
          </p:cNvPr>
          <p:cNvPicPr>
            <a:picLocks noChangeAspect="1"/>
          </p:cNvPicPr>
          <p:nvPr/>
        </p:nvPicPr>
        <p:blipFill rotWithShape="1">
          <a:blip r:embed="rId3">
            <a:extLst>
              <a:ext uri="{28A0092B-C50C-407E-A947-70E740481C1C}">
                <a14:useLocalDpi xmlns:a14="http://schemas.microsoft.com/office/drawing/2010/main" val="0"/>
              </a:ext>
            </a:extLst>
          </a:blip>
          <a:srcRect t="7903" r="10085" b="25734"/>
          <a:stretch/>
        </p:blipFill>
        <p:spPr>
          <a:xfrm>
            <a:off x="246366" y="792000"/>
            <a:ext cx="5688000" cy="5940000"/>
          </a:xfrm>
          <a:prstGeom prst="rect">
            <a:avLst/>
          </a:prstGeom>
        </p:spPr>
      </p:pic>
      <p:pic>
        <p:nvPicPr>
          <p:cNvPr id="13" name="Afbeelding 12" descr="Afbeelding met tafel&#10;&#10;Automatisch gegenereerde beschrijving">
            <a:extLst>
              <a:ext uri="{FF2B5EF4-FFF2-40B4-BE49-F238E27FC236}">
                <a16:creationId xmlns:a16="http://schemas.microsoft.com/office/drawing/2014/main" id="{676B357A-EFD7-4F6E-852C-5C3F4F537430}"/>
              </a:ext>
            </a:extLst>
          </p:cNvPr>
          <p:cNvPicPr>
            <a:picLocks noChangeAspect="1"/>
          </p:cNvPicPr>
          <p:nvPr/>
        </p:nvPicPr>
        <p:blipFill rotWithShape="1">
          <a:blip r:embed="rId4">
            <a:extLst>
              <a:ext uri="{28A0092B-C50C-407E-A947-70E740481C1C}">
                <a14:useLocalDpi xmlns:a14="http://schemas.microsoft.com/office/drawing/2010/main" val="0"/>
              </a:ext>
            </a:extLst>
          </a:blip>
          <a:srcRect l="-3" t="7236" r="26809" b="15383"/>
          <a:stretch/>
        </p:blipFill>
        <p:spPr>
          <a:xfrm>
            <a:off x="6310933" y="216000"/>
            <a:ext cx="4428000" cy="6624000"/>
          </a:xfrm>
          <a:prstGeom prst="rect">
            <a:avLst/>
          </a:prstGeom>
        </p:spPr>
      </p:pic>
    </p:spTree>
    <p:extLst>
      <p:ext uri="{BB962C8B-B14F-4D97-AF65-F5344CB8AC3E}">
        <p14:creationId xmlns:p14="http://schemas.microsoft.com/office/powerpoint/2010/main" val="3994617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a:extLst>
              <a:ext uri="{FF2B5EF4-FFF2-40B4-BE49-F238E27FC236}">
                <a16:creationId xmlns:a16="http://schemas.microsoft.com/office/drawing/2014/main" id="{5E9D8A1D-D421-49E3-A394-9D06EDBB803E}"/>
              </a:ext>
            </a:extLst>
          </p:cNvPr>
          <p:cNvSpPr>
            <a:spLocks noGrp="1" noChangeArrowheads="1"/>
          </p:cNvSpPr>
          <p:nvPr>
            <p:ph type="title"/>
          </p:nvPr>
        </p:nvSpPr>
        <p:spPr>
          <a:xfrm>
            <a:off x="838200" y="365125"/>
            <a:ext cx="10515600" cy="1325563"/>
          </a:xfrm>
        </p:spPr>
        <p:txBody>
          <a:bodyPr>
            <a:normAutofit/>
          </a:bodyPr>
          <a:lstStyle/>
          <a:p>
            <a:pPr>
              <a:defRPr b="0" i="0"/>
            </a:pPr>
            <a:r>
              <a:rPr lang="1043" altLang="fr-FR" sz="3200">
                <a:latin typeface="Century Gothic" panose="020B0502020202020204" pitchFamily="34" charset="0"/>
              </a:rPr>
              <a:t>Cruciale punten uit de literatuur</a:t>
            </a:r>
            <a:endParaRPr lang="fr-BE" altLang="fr-FR" sz="3200">
              <a:latin typeface="Century Gothic" panose="020B0502020202020204" pitchFamily="34" charset="0"/>
            </a:endParaRPr>
          </a:p>
        </p:txBody>
      </p:sp>
      <p:sp>
        <p:nvSpPr>
          <p:cNvPr id="17412" name="Espace réservé du numéro de diapositive 4">
            <a:extLst>
              <a:ext uri="{FF2B5EF4-FFF2-40B4-BE49-F238E27FC236}">
                <a16:creationId xmlns:a16="http://schemas.microsoft.com/office/drawing/2014/main" id="{BBCB708D-9056-4B5A-9C7E-2ACF98347E49}"/>
              </a:ext>
            </a:extLst>
          </p:cNvPr>
          <p:cNvSpPr>
            <a:spLocks noGrp="1" noChangeArrowheads="1"/>
          </p:cNvSpPr>
          <p:nvPr>
            <p:ph type="sldNum" sz="quarter" idx="12"/>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defRPr b="0" i="0"/>
            </a:pPr>
            <a:fld id="{0036BA48-A53A-4CCC-A9A3-2732B557A643}" type="slidenum">
              <a:rPr lang="en-US" altLang="fr-FR" smtClean="0"/>
              <a:t>11</a:t>
            </a:fld>
            <a:endParaRPr lang="en-US" altLang="fr-FR"/>
          </a:p>
        </p:txBody>
      </p:sp>
      <p:sp>
        <p:nvSpPr>
          <p:cNvPr id="17413" name="Rectangle 95">
            <a:extLst>
              <a:ext uri="{FF2B5EF4-FFF2-40B4-BE49-F238E27FC236}">
                <a16:creationId xmlns:a16="http://schemas.microsoft.com/office/drawing/2014/main" id="{C05921E0-FA92-4CE3-A8BD-F54082C8B5D7}"/>
              </a:ext>
            </a:extLst>
          </p:cNvPr>
          <p:cNvSpPr>
            <a:spLocks noMove="1" noResize="1" noChangeArrowheads="1"/>
          </p:cNvSpPr>
          <p:nvPr/>
        </p:nvSpPr>
        <p:spPr bwMode="auto">
          <a:xfrm>
            <a:off x="10088563" y="0"/>
            <a:ext cx="2103437" cy="685800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fr-FR" sz="1800">
              <a:solidFill>
                <a:srgbClr val="FFFFFF"/>
              </a:solidFill>
            </a:endParaRPr>
          </a:p>
        </p:txBody>
      </p:sp>
      <p:sp>
        <p:nvSpPr>
          <p:cNvPr id="17414" name="Oval 97">
            <a:extLst>
              <a:ext uri="{FF2B5EF4-FFF2-40B4-BE49-F238E27FC236}">
                <a16:creationId xmlns:a16="http://schemas.microsoft.com/office/drawing/2014/main" id="{DF69D55C-13D6-4402-A780-16142D5AA936}"/>
              </a:ext>
            </a:extLst>
          </p:cNvPr>
          <p:cNvSpPr>
            <a:spLocks noMove="1" noResize="1"/>
          </p:cNvSpPr>
          <p:nvPr/>
        </p:nvSpPr>
        <p:spPr bwMode="auto">
          <a:xfrm>
            <a:off x="8915400" y="2359025"/>
            <a:ext cx="2139950" cy="2139950"/>
          </a:xfrm>
          <a:custGeom>
            <a:avLst/>
            <a:gdLst>
              <a:gd name="T0" fmla="*/ 1069865 w 2140171"/>
              <a:gd name="T1" fmla="*/ 0 h 2140171"/>
              <a:gd name="T2" fmla="*/ 2139729 w 2140171"/>
              <a:gd name="T3" fmla="*/ 1069865 h 2140171"/>
              <a:gd name="T4" fmla="*/ 1069865 w 2140171"/>
              <a:gd name="T5" fmla="*/ 2139729 h 2140171"/>
              <a:gd name="T6" fmla="*/ 0 w 2140171"/>
              <a:gd name="T7" fmla="*/ 1069865 h 2140171"/>
              <a:gd name="T8" fmla="*/ 313357 w 2140171"/>
              <a:gd name="T9" fmla="*/ 313357 h 2140171"/>
              <a:gd name="T10" fmla="*/ 313357 w 2140171"/>
              <a:gd name="T11" fmla="*/ 1826372 h 2140171"/>
              <a:gd name="T12" fmla="*/ 1826372 w 2140171"/>
              <a:gd name="T13" fmla="*/ 1826372 h 2140171"/>
              <a:gd name="T14" fmla="*/ 1826372 w 2140171"/>
              <a:gd name="T15" fmla="*/ 313357 h 2140171"/>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313421 w 2140171"/>
              <a:gd name="T25" fmla="*/ 313421 h 2140171"/>
              <a:gd name="T26" fmla="*/ 1826750 w 2140171"/>
              <a:gd name="T27" fmla="*/ 1826750 h 21401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0171" h="2140171">
                <a:moveTo>
                  <a:pt x="0" y="1070086"/>
                </a:moveTo>
                <a:lnTo>
                  <a:pt x="0" y="1070086"/>
                </a:lnTo>
                <a:cubicBezTo>
                  <a:pt x="0" y="1661078"/>
                  <a:pt x="479093" y="2140172"/>
                  <a:pt x="1070086" y="2140172"/>
                </a:cubicBezTo>
                <a:cubicBezTo>
                  <a:pt x="1661078" y="2140172"/>
                  <a:pt x="2140172" y="1661078"/>
                  <a:pt x="2140172" y="1070086"/>
                </a:cubicBezTo>
                <a:cubicBezTo>
                  <a:pt x="2140172" y="479093"/>
                  <a:pt x="1661078" y="0"/>
                  <a:pt x="1070086" y="0"/>
                </a:cubicBezTo>
                <a:cubicBezTo>
                  <a:pt x="479093" y="0"/>
                  <a:pt x="0" y="479093"/>
                  <a:pt x="0" y="1070085"/>
                </a:cubicBezTo>
                <a:lnTo>
                  <a:pt x="0" y="1070086"/>
                </a:lnTo>
                <a:close/>
              </a:path>
            </a:pathLst>
          </a:custGeom>
          <a:solidFill>
            <a:srgbClr val="FFFFFF"/>
          </a:solidFill>
          <a:ln w="22229" cap="flat">
            <a:solidFill>
              <a:srgbClr val="FE9E01"/>
            </a:solidFill>
            <a:prstDash val="solid"/>
            <a:miter lim="800000"/>
          </a:ln>
        </p:spPr>
        <p:txBody>
          <a:bodyPr anchor="ctr" anchorCtr="1"/>
          <a:lstStyle/>
          <a:p>
            <a:endParaRPr lang="fr-BE"/>
          </a:p>
        </p:txBody>
      </p:sp>
      <p:pic>
        <p:nvPicPr>
          <p:cNvPr id="17415" name="Picture 9" descr="AUVB">
            <a:extLst>
              <a:ext uri="{FF2B5EF4-FFF2-40B4-BE49-F238E27FC236}">
                <a16:creationId xmlns:a16="http://schemas.microsoft.com/office/drawing/2014/main" id="{4D8F3E38-B18A-4107-AAF4-264FD6749C2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840788" y="2505075"/>
            <a:ext cx="2214562"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contenu 3">
            <a:extLst>
              <a:ext uri="{FF2B5EF4-FFF2-40B4-BE49-F238E27FC236}">
                <a16:creationId xmlns:a16="http://schemas.microsoft.com/office/drawing/2014/main" id="{D3BA5DE7-7E26-47DB-84F0-A41005C33C11}"/>
              </a:ext>
            </a:extLst>
          </p:cNvPr>
          <p:cNvSpPr>
            <a:spLocks noGrp="1"/>
          </p:cNvSpPr>
          <p:nvPr>
            <p:ph idx="1"/>
          </p:nvPr>
        </p:nvSpPr>
        <p:spPr>
          <a:xfrm>
            <a:off x="968826" y="1885043"/>
            <a:ext cx="9019235" cy="4895850"/>
          </a:xfrm>
        </p:spPr>
        <p:txBody>
          <a:bodyPr>
            <a:normAutofit fontScale="90000" lnSpcReduction="10000"/>
          </a:bodyPr>
          <a:lstStyle/>
          <a:p>
            <a:pPr>
              <a:lnSpc>
                <a:spcPct val="120000"/>
              </a:lnSpc>
              <a:defRPr b="0" i="0"/>
            </a:pPr>
            <a:r>
              <a:rPr lang="1043" dirty="0"/>
              <a:t>De zorgkwaliteit is te beïnvloeden door verschillende factoren: </a:t>
            </a:r>
          </a:p>
          <a:p>
            <a:pPr lvl="1">
              <a:defRPr b="0" i="0"/>
            </a:pPr>
            <a:r>
              <a:rPr lang="1043" dirty="0"/>
              <a:t>de kwaliteit van de gegevensregistratie, </a:t>
            </a:r>
            <a:endParaRPr lang="fr-FR" dirty="0"/>
          </a:p>
          <a:p>
            <a:pPr lvl="1">
              <a:defRPr b="0" i="0"/>
            </a:pPr>
            <a:r>
              <a:rPr lang="1043" dirty="0"/>
              <a:t>het profiel van de bewoners,</a:t>
            </a:r>
            <a:endParaRPr lang="fr-FR" dirty="0"/>
          </a:p>
          <a:p>
            <a:pPr lvl="1">
              <a:defRPr b="0" i="0"/>
            </a:pPr>
            <a:r>
              <a:rPr lang="1043" dirty="0"/>
              <a:t>de eigenschappen van de instelling,</a:t>
            </a:r>
          </a:p>
          <a:p>
            <a:pPr lvl="1">
              <a:defRPr b="0" i="0"/>
            </a:pPr>
            <a:r>
              <a:rPr lang="1043" dirty="0"/>
              <a:t>de economische, culturele, bestuurlijke en sociale context (macrosysteem)</a:t>
            </a:r>
          </a:p>
          <a:p>
            <a:pPr lvl="1">
              <a:defRPr b="0" i="0"/>
            </a:pPr>
            <a:r>
              <a:rPr lang="1043" dirty="0"/>
              <a:t>de beschikbare materiële en personele hulpmiddelen, </a:t>
            </a:r>
            <a:endParaRPr lang="fr-FR" dirty="0"/>
          </a:p>
          <a:p>
            <a:pPr lvl="1">
              <a:defRPr b="0" i="0"/>
            </a:pPr>
            <a:r>
              <a:rPr lang="1043" dirty="0"/>
              <a:t>het leiderschap van de directie</a:t>
            </a:r>
          </a:p>
          <a:p>
            <a:pPr lvl="1">
              <a:lnSpc>
                <a:spcPct val="120000"/>
              </a:lnSpc>
              <a:defRPr b="0" i="0"/>
            </a:pPr>
            <a:r>
              <a:rPr lang="1043" dirty="0"/>
              <a:t>de menselijke relaties in het microsysteem</a:t>
            </a:r>
          </a:p>
          <a:p>
            <a:pPr lvl="1">
              <a:defRPr b="0" i="0"/>
            </a:pPr>
            <a:r>
              <a:rPr lang="1043" dirty="0"/>
              <a:t>de kenmerken van de bezetting van het zorgpersoneel: </a:t>
            </a:r>
          </a:p>
          <a:p>
            <a:pPr marL="914400" lvl="2" indent="0">
              <a:buNone/>
              <a:defRPr b="0" i="0"/>
            </a:pPr>
            <a:r>
              <a:rPr lang="1043" dirty="0"/>
              <a:t>- </a:t>
            </a:r>
            <a:r>
              <a:rPr lang="nl-NL" dirty="0"/>
              <a:t>p</a:t>
            </a:r>
            <a:r>
              <a:rPr lang="1043" dirty="0"/>
              <a:t>ersoneelsbezetting: </a:t>
            </a:r>
          </a:p>
          <a:p>
            <a:pPr marL="914400" lvl="2" indent="0">
              <a:buNone/>
              <a:defRPr b="0" i="0"/>
            </a:pPr>
            <a:r>
              <a:rPr lang="1043" dirty="0"/>
              <a:t>- </a:t>
            </a:r>
            <a:r>
              <a:rPr lang="nl-NL" dirty="0"/>
              <a:t>p</a:t>
            </a:r>
            <a:r>
              <a:rPr lang="1043" dirty="0"/>
              <a:t>ersoneelsturnover;</a:t>
            </a:r>
          </a:p>
          <a:p>
            <a:pPr marL="914400" lvl="2" indent="0">
              <a:buNone/>
              <a:defRPr b="0" i="0"/>
            </a:pPr>
            <a:r>
              <a:rPr lang="1043" dirty="0"/>
              <a:t>- </a:t>
            </a:r>
            <a:r>
              <a:rPr lang="nl-NL" dirty="0"/>
              <a:t>i</a:t>
            </a:r>
            <a:r>
              <a:rPr lang="1043" dirty="0"/>
              <a:t>nterimpersoneel.</a:t>
            </a:r>
          </a:p>
          <a:p>
            <a:pPr marL="914400" lvl="2" indent="0">
              <a:buNone/>
              <a:defRPr b="0" i="0"/>
            </a:pPr>
            <a:r>
              <a:rPr lang="1043" dirty="0"/>
              <a:t>- </a:t>
            </a:r>
            <a:r>
              <a:rPr lang="nl-NL" dirty="0"/>
              <a:t>b</a:t>
            </a:r>
            <a:r>
              <a:rPr lang="1043" dirty="0"/>
              <a:t>ekwaamheden, vorming, motivation, …</a:t>
            </a:r>
          </a:p>
          <a:p>
            <a:pPr lvl="1"/>
            <a:endParaRPr lang="fr-FR" dirty="0"/>
          </a:p>
          <a:p>
            <a:endParaRPr lang="fr-FR" dirty="0"/>
          </a:p>
        </p:txBody>
      </p:sp>
    </p:spTree>
    <p:extLst>
      <p:ext uri="{BB962C8B-B14F-4D97-AF65-F5344CB8AC3E}">
        <p14:creationId xmlns:p14="http://schemas.microsoft.com/office/powerpoint/2010/main" val="3866085780"/>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a:extLst>
              <a:ext uri="{FF2B5EF4-FFF2-40B4-BE49-F238E27FC236}">
                <a16:creationId xmlns:a16="http://schemas.microsoft.com/office/drawing/2014/main" id="{5E9D8A1D-D421-49E3-A394-9D06EDBB803E}"/>
              </a:ext>
            </a:extLst>
          </p:cNvPr>
          <p:cNvSpPr>
            <a:spLocks noGrp="1" noChangeArrowheads="1"/>
          </p:cNvSpPr>
          <p:nvPr>
            <p:ph type="title"/>
          </p:nvPr>
        </p:nvSpPr>
        <p:spPr>
          <a:xfrm>
            <a:off x="838200" y="85724"/>
            <a:ext cx="10515600" cy="1325563"/>
          </a:xfrm>
        </p:spPr>
        <p:txBody>
          <a:bodyPr>
            <a:normAutofit/>
          </a:bodyPr>
          <a:lstStyle/>
          <a:p>
            <a:pPr>
              <a:defRPr b="0" i="0"/>
            </a:pPr>
            <a:r>
              <a:rPr lang="1043" altLang="fr-FR" sz="3200">
                <a:latin typeface="Century Gothic" panose="020B0502020202020204" pitchFamily="34" charset="0"/>
              </a:rPr>
              <a:t>Cruciale punten uit de literatuur</a:t>
            </a:r>
            <a:endParaRPr lang="fr-BE" altLang="fr-FR" sz="3200">
              <a:latin typeface="Century Gothic" panose="020B0502020202020204" pitchFamily="34" charset="0"/>
            </a:endParaRPr>
          </a:p>
        </p:txBody>
      </p:sp>
      <p:sp>
        <p:nvSpPr>
          <p:cNvPr id="17412" name="Espace réservé du numéro de diapositive 4">
            <a:extLst>
              <a:ext uri="{FF2B5EF4-FFF2-40B4-BE49-F238E27FC236}">
                <a16:creationId xmlns:a16="http://schemas.microsoft.com/office/drawing/2014/main" id="{BBCB708D-9056-4B5A-9C7E-2ACF98347E49}"/>
              </a:ext>
            </a:extLst>
          </p:cNvPr>
          <p:cNvSpPr>
            <a:spLocks noGrp="1" noChangeArrowheads="1"/>
          </p:cNvSpPr>
          <p:nvPr>
            <p:ph type="sldNum" sz="quarter" idx="12"/>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defRPr b="0" i="0"/>
            </a:pPr>
            <a:fld id="{7536718A-D7E3-4AB5-8756-2C766761A146}" type="slidenum">
              <a:rPr lang="en-US" altLang="fr-FR" smtClean="0"/>
              <a:t>12</a:t>
            </a:fld>
            <a:endParaRPr lang="en-US" altLang="fr-FR"/>
          </a:p>
        </p:txBody>
      </p:sp>
      <p:sp>
        <p:nvSpPr>
          <p:cNvPr id="17413" name="Rectangle 95">
            <a:extLst>
              <a:ext uri="{FF2B5EF4-FFF2-40B4-BE49-F238E27FC236}">
                <a16:creationId xmlns:a16="http://schemas.microsoft.com/office/drawing/2014/main" id="{C05921E0-FA92-4CE3-A8BD-F54082C8B5D7}"/>
              </a:ext>
            </a:extLst>
          </p:cNvPr>
          <p:cNvSpPr>
            <a:spLocks noMove="1" noResize="1" noChangeArrowheads="1"/>
          </p:cNvSpPr>
          <p:nvPr/>
        </p:nvSpPr>
        <p:spPr bwMode="auto">
          <a:xfrm>
            <a:off x="10088563" y="0"/>
            <a:ext cx="2103437" cy="685800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fr-FR" sz="1800">
              <a:solidFill>
                <a:srgbClr val="FFFFFF"/>
              </a:solidFill>
            </a:endParaRPr>
          </a:p>
        </p:txBody>
      </p:sp>
      <p:sp>
        <p:nvSpPr>
          <p:cNvPr id="17414" name="Oval 97">
            <a:extLst>
              <a:ext uri="{FF2B5EF4-FFF2-40B4-BE49-F238E27FC236}">
                <a16:creationId xmlns:a16="http://schemas.microsoft.com/office/drawing/2014/main" id="{DF69D55C-13D6-4402-A780-16142D5AA936}"/>
              </a:ext>
            </a:extLst>
          </p:cNvPr>
          <p:cNvSpPr>
            <a:spLocks noMove="1" noResize="1"/>
          </p:cNvSpPr>
          <p:nvPr/>
        </p:nvSpPr>
        <p:spPr bwMode="auto">
          <a:xfrm>
            <a:off x="8915400" y="2359025"/>
            <a:ext cx="2139950" cy="2139950"/>
          </a:xfrm>
          <a:custGeom>
            <a:avLst/>
            <a:gdLst>
              <a:gd name="T0" fmla="*/ 1069865 w 2140171"/>
              <a:gd name="T1" fmla="*/ 0 h 2140171"/>
              <a:gd name="T2" fmla="*/ 2139729 w 2140171"/>
              <a:gd name="T3" fmla="*/ 1069865 h 2140171"/>
              <a:gd name="T4" fmla="*/ 1069865 w 2140171"/>
              <a:gd name="T5" fmla="*/ 2139729 h 2140171"/>
              <a:gd name="T6" fmla="*/ 0 w 2140171"/>
              <a:gd name="T7" fmla="*/ 1069865 h 2140171"/>
              <a:gd name="T8" fmla="*/ 313357 w 2140171"/>
              <a:gd name="T9" fmla="*/ 313357 h 2140171"/>
              <a:gd name="T10" fmla="*/ 313357 w 2140171"/>
              <a:gd name="T11" fmla="*/ 1826372 h 2140171"/>
              <a:gd name="T12" fmla="*/ 1826372 w 2140171"/>
              <a:gd name="T13" fmla="*/ 1826372 h 2140171"/>
              <a:gd name="T14" fmla="*/ 1826372 w 2140171"/>
              <a:gd name="T15" fmla="*/ 313357 h 2140171"/>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313421 w 2140171"/>
              <a:gd name="T25" fmla="*/ 313421 h 2140171"/>
              <a:gd name="T26" fmla="*/ 1826750 w 2140171"/>
              <a:gd name="T27" fmla="*/ 1826750 h 21401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0171" h="2140171">
                <a:moveTo>
                  <a:pt x="0" y="1070086"/>
                </a:moveTo>
                <a:lnTo>
                  <a:pt x="0" y="1070086"/>
                </a:lnTo>
                <a:cubicBezTo>
                  <a:pt x="0" y="1661078"/>
                  <a:pt x="479093" y="2140172"/>
                  <a:pt x="1070086" y="2140172"/>
                </a:cubicBezTo>
                <a:cubicBezTo>
                  <a:pt x="1661078" y="2140172"/>
                  <a:pt x="2140172" y="1661078"/>
                  <a:pt x="2140172" y="1070086"/>
                </a:cubicBezTo>
                <a:cubicBezTo>
                  <a:pt x="2140172" y="479093"/>
                  <a:pt x="1661078" y="0"/>
                  <a:pt x="1070086" y="0"/>
                </a:cubicBezTo>
                <a:cubicBezTo>
                  <a:pt x="479093" y="0"/>
                  <a:pt x="0" y="479093"/>
                  <a:pt x="0" y="1070085"/>
                </a:cubicBezTo>
                <a:lnTo>
                  <a:pt x="0" y="1070086"/>
                </a:lnTo>
                <a:close/>
              </a:path>
            </a:pathLst>
          </a:custGeom>
          <a:solidFill>
            <a:srgbClr val="FFFFFF"/>
          </a:solidFill>
          <a:ln w="22229" cap="flat">
            <a:solidFill>
              <a:srgbClr val="FE9E01"/>
            </a:solidFill>
            <a:prstDash val="solid"/>
            <a:miter lim="800000"/>
          </a:ln>
        </p:spPr>
        <p:txBody>
          <a:bodyPr anchor="ctr" anchorCtr="1"/>
          <a:lstStyle/>
          <a:p>
            <a:endParaRPr lang="fr-BE"/>
          </a:p>
        </p:txBody>
      </p:sp>
      <p:pic>
        <p:nvPicPr>
          <p:cNvPr id="17415" name="Picture 9" descr="AUVB">
            <a:extLst>
              <a:ext uri="{FF2B5EF4-FFF2-40B4-BE49-F238E27FC236}">
                <a16:creationId xmlns:a16="http://schemas.microsoft.com/office/drawing/2014/main" id="{4D8F3E38-B18A-4107-AAF4-264FD6749C2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840788" y="2505075"/>
            <a:ext cx="2214562"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contenu 3">
            <a:extLst>
              <a:ext uri="{FF2B5EF4-FFF2-40B4-BE49-F238E27FC236}">
                <a16:creationId xmlns:a16="http://schemas.microsoft.com/office/drawing/2014/main" id="{D3BA5DE7-7E26-47DB-84F0-A41005C33C11}"/>
              </a:ext>
            </a:extLst>
          </p:cNvPr>
          <p:cNvSpPr>
            <a:spLocks noGrp="1"/>
          </p:cNvSpPr>
          <p:nvPr>
            <p:ph idx="1"/>
          </p:nvPr>
        </p:nvSpPr>
        <p:spPr>
          <a:xfrm>
            <a:off x="540158" y="1156926"/>
            <a:ext cx="8411755" cy="4895850"/>
          </a:xfrm>
        </p:spPr>
        <p:txBody>
          <a:bodyPr>
            <a:normAutofit fontScale="57500" lnSpcReduction="20000"/>
          </a:bodyPr>
          <a:lstStyle/>
          <a:p>
            <a:pPr marL="0" indent="0">
              <a:lnSpc>
                <a:spcPct val="120000"/>
              </a:lnSpc>
              <a:buNone/>
              <a:defRPr b="0" i="0"/>
            </a:pPr>
            <a:r>
              <a:rPr lang="1043" dirty="0"/>
              <a:t>Een bekwame en adequate verpleegkundig personeelsbezetting verminder de ongunstige voorvallen voor de bewoners (</a:t>
            </a:r>
            <a:r>
              <a:rPr lang="1043" sz="2200" dirty="0"/>
              <a:t>zoals het aantal infecties van de urinewegen, drukzweren en ziekenhuisopnames.) </a:t>
            </a:r>
            <a:endParaRPr lang="fr-FR" dirty="0"/>
          </a:p>
          <a:p>
            <a:pPr>
              <a:lnSpc>
                <a:spcPct val="120000"/>
              </a:lnSpc>
              <a:defRPr b="0" i="0"/>
            </a:pPr>
            <a:r>
              <a:rPr lang="1043" dirty="0"/>
              <a:t>Het is essentiel om te bepalen welke bekwaamheden vereist zijn voor verpleegkundigen in de zorginstellingen, met name de klinische geriatrische bekwaamheden, maar daar komt nog bij: </a:t>
            </a:r>
          </a:p>
          <a:p>
            <a:pPr lvl="1">
              <a:lnSpc>
                <a:spcPct val="120000"/>
              </a:lnSpc>
              <a:defRPr b="0" i="0"/>
            </a:pPr>
            <a:r>
              <a:rPr lang="1043" sz="2600" dirty="0"/>
              <a:t>Bekwaamheden in de vereiste </a:t>
            </a:r>
            <a:r>
              <a:rPr lang="1043" sz="2600" b="1" i="1" dirty="0"/>
              <a:t>"attitudes" en ethiek</a:t>
            </a:r>
            <a:r>
              <a:rPr lang="1043" sz="2600" b="1" dirty="0"/>
              <a:t> </a:t>
            </a:r>
            <a:r>
              <a:rPr lang="1043" sz="2600" dirty="0"/>
              <a:t>voor de oplossing van ethische dilemma's, respect voor de autonomie, de menselijke waardigheid, de persoon;</a:t>
            </a:r>
          </a:p>
          <a:p>
            <a:pPr lvl="1">
              <a:lnSpc>
                <a:spcPct val="120000"/>
              </a:lnSpc>
              <a:defRPr b="0" i="0"/>
            </a:pPr>
            <a:r>
              <a:rPr lang="1043" sz="2600" dirty="0"/>
              <a:t>Bekwaamheden in de</a:t>
            </a:r>
            <a:r>
              <a:rPr lang="1043" sz="2600" b="1" dirty="0"/>
              <a:t> </a:t>
            </a:r>
            <a:r>
              <a:rPr lang="1043" sz="2600" b="1" i="1" dirty="0"/>
              <a:t>"interacties"</a:t>
            </a:r>
            <a:r>
              <a:rPr lang="1043" sz="2600" i="1" dirty="0"/>
              <a:t> </a:t>
            </a:r>
            <a:r>
              <a:rPr lang="1043" sz="2600" dirty="0"/>
              <a:t>voor de samenwerking met de bewoner, de families en de leden van het multidisciplinaire team;</a:t>
            </a:r>
          </a:p>
          <a:p>
            <a:pPr lvl="1">
              <a:lnSpc>
                <a:spcPct val="120000"/>
              </a:lnSpc>
              <a:defRPr b="0" i="0"/>
            </a:pPr>
            <a:r>
              <a:rPr lang="1043" sz="2600" dirty="0"/>
              <a:t>Bekwaamheden in </a:t>
            </a:r>
            <a:r>
              <a:rPr lang="1043" sz="2600" b="1" i="1" dirty="0"/>
              <a:t>"communicatie, interactie en samenwerking" </a:t>
            </a:r>
            <a:r>
              <a:rPr lang="1043" sz="2600" dirty="0"/>
              <a:t>in de communicerende rol met de familie, de conversaties in gevoelige situaties… ;</a:t>
            </a:r>
          </a:p>
          <a:p>
            <a:pPr lvl="1">
              <a:lnSpc>
                <a:spcPct val="120000"/>
              </a:lnSpc>
              <a:defRPr b="0" i="0"/>
            </a:pPr>
            <a:r>
              <a:rPr lang="1043" sz="2600" dirty="0"/>
              <a:t>Bekwaamheden in </a:t>
            </a:r>
            <a:r>
              <a:rPr lang="1043" sz="2600" b="1" i="1" dirty="0"/>
              <a:t>"Evidence Based Care"</a:t>
            </a:r>
            <a:r>
              <a:rPr lang="1043" sz="2600" dirty="0"/>
              <a:t>: bevordering van de gezondheid, evaluatie, risicobeheer, klinische activiteiten;</a:t>
            </a:r>
          </a:p>
          <a:p>
            <a:pPr lvl="1">
              <a:lnSpc>
                <a:spcPct val="120000"/>
              </a:lnSpc>
              <a:defRPr b="0" i="0"/>
            </a:pPr>
            <a:r>
              <a:rPr lang="1043" sz="2600" dirty="0"/>
              <a:t>Bekwaamheden in </a:t>
            </a:r>
            <a:r>
              <a:rPr lang="1043" sz="2600" b="1" i="1" dirty="0"/>
              <a:t>"pedagogie"</a:t>
            </a:r>
            <a:r>
              <a:rPr lang="1043" sz="2600" dirty="0"/>
              <a:t> voor de supervisie en de voorlichting van patiënten, famil</a:t>
            </a:r>
            <a:r>
              <a:rPr lang="nl-NL" sz="2600" dirty="0"/>
              <a:t>i</a:t>
            </a:r>
            <a:r>
              <a:rPr lang="1043" sz="2600" dirty="0"/>
              <a:t>es en collega's;</a:t>
            </a:r>
          </a:p>
          <a:p>
            <a:pPr lvl="1">
              <a:lnSpc>
                <a:spcPct val="120000"/>
              </a:lnSpc>
              <a:defRPr b="0" i="0"/>
            </a:pPr>
            <a:r>
              <a:rPr lang="1043" sz="2600" dirty="0"/>
              <a:t>Bekwaamheden in </a:t>
            </a:r>
            <a:r>
              <a:rPr lang="1043" sz="2600" b="1" i="1" dirty="0"/>
              <a:t>"leiderschap en ontwikkeling van bekwaamheden"</a:t>
            </a:r>
            <a:r>
              <a:rPr lang="1043" sz="2600" dirty="0"/>
              <a:t> om de zorg van de hoogste kwaliteit te garanderen. De verpleegkundige heeft een modeleffect in het team. </a:t>
            </a:r>
            <a:endParaRPr lang="fr-BE" sz="2600" dirty="0"/>
          </a:p>
          <a:p>
            <a:pPr lvl="1"/>
            <a:endParaRPr lang="fr-FR" dirty="0"/>
          </a:p>
        </p:txBody>
      </p:sp>
    </p:spTree>
    <p:extLst>
      <p:ext uri="{BB962C8B-B14F-4D97-AF65-F5344CB8AC3E}">
        <p14:creationId xmlns:p14="http://schemas.microsoft.com/office/powerpoint/2010/main" val="44337264"/>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a:extLst>
              <a:ext uri="{FF2B5EF4-FFF2-40B4-BE49-F238E27FC236}">
                <a16:creationId xmlns:a16="http://schemas.microsoft.com/office/drawing/2014/main" id="{5E9D8A1D-D421-49E3-A394-9D06EDBB803E}"/>
              </a:ext>
            </a:extLst>
          </p:cNvPr>
          <p:cNvSpPr>
            <a:spLocks noGrp="1" noChangeArrowheads="1"/>
          </p:cNvSpPr>
          <p:nvPr>
            <p:ph type="title"/>
          </p:nvPr>
        </p:nvSpPr>
        <p:spPr>
          <a:xfrm>
            <a:off x="421509" y="31749"/>
            <a:ext cx="10515600" cy="1325563"/>
          </a:xfrm>
        </p:spPr>
        <p:txBody>
          <a:bodyPr>
            <a:normAutofit/>
          </a:bodyPr>
          <a:lstStyle/>
          <a:p>
            <a:pPr>
              <a:defRPr b="0" i="0"/>
            </a:pPr>
            <a:r>
              <a:rPr lang="1043" altLang="fr-FR" sz="3200" dirty="0">
                <a:latin typeface="Century Gothic" panose="020B0502020202020204" pitchFamily="34" charset="0"/>
              </a:rPr>
              <a:t>Elementen die aan het licht gekomen zijn in de focusgroep</a:t>
            </a:r>
            <a:endParaRPr lang="fr-BE" altLang="fr-FR" sz="3200" dirty="0">
              <a:latin typeface="Century Gothic" panose="020B0502020202020204" pitchFamily="34" charset="0"/>
            </a:endParaRPr>
          </a:p>
        </p:txBody>
      </p:sp>
      <p:sp>
        <p:nvSpPr>
          <p:cNvPr id="17412" name="Espace réservé du numéro de diapositive 4">
            <a:extLst>
              <a:ext uri="{FF2B5EF4-FFF2-40B4-BE49-F238E27FC236}">
                <a16:creationId xmlns:a16="http://schemas.microsoft.com/office/drawing/2014/main" id="{BBCB708D-9056-4B5A-9C7E-2ACF98347E49}"/>
              </a:ext>
            </a:extLst>
          </p:cNvPr>
          <p:cNvSpPr>
            <a:spLocks noGrp="1" noChangeArrowheads="1"/>
          </p:cNvSpPr>
          <p:nvPr>
            <p:ph type="sldNum" sz="quarter" idx="12"/>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defRPr b="0" i="0"/>
            </a:pPr>
            <a:fld id="{9284B35C-6027-4EF4-9EC3-E88B078F7481}" type="slidenum">
              <a:rPr lang="en-US" altLang="fr-FR" smtClean="0"/>
              <a:t>13</a:t>
            </a:fld>
            <a:endParaRPr lang="en-US" altLang="fr-FR"/>
          </a:p>
        </p:txBody>
      </p:sp>
      <p:sp>
        <p:nvSpPr>
          <p:cNvPr id="17413" name="Rectangle 95">
            <a:extLst>
              <a:ext uri="{FF2B5EF4-FFF2-40B4-BE49-F238E27FC236}">
                <a16:creationId xmlns:a16="http://schemas.microsoft.com/office/drawing/2014/main" id="{C05921E0-FA92-4CE3-A8BD-F54082C8B5D7}"/>
              </a:ext>
            </a:extLst>
          </p:cNvPr>
          <p:cNvSpPr>
            <a:spLocks noMove="1" noResize="1" noChangeArrowheads="1"/>
          </p:cNvSpPr>
          <p:nvPr/>
        </p:nvSpPr>
        <p:spPr bwMode="auto">
          <a:xfrm>
            <a:off x="10088563" y="0"/>
            <a:ext cx="2103437" cy="685800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fr-FR" sz="1800">
              <a:solidFill>
                <a:srgbClr val="FFFFFF"/>
              </a:solidFill>
            </a:endParaRPr>
          </a:p>
        </p:txBody>
      </p:sp>
      <p:sp>
        <p:nvSpPr>
          <p:cNvPr id="17414" name="Oval 97">
            <a:extLst>
              <a:ext uri="{FF2B5EF4-FFF2-40B4-BE49-F238E27FC236}">
                <a16:creationId xmlns:a16="http://schemas.microsoft.com/office/drawing/2014/main" id="{DF69D55C-13D6-4402-A780-16142D5AA936}"/>
              </a:ext>
            </a:extLst>
          </p:cNvPr>
          <p:cNvSpPr>
            <a:spLocks noMove="1" noResize="1"/>
          </p:cNvSpPr>
          <p:nvPr/>
        </p:nvSpPr>
        <p:spPr bwMode="auto">
          <a:xfrm>
            <a:off x="8915400" y="2359025"/>
            <a:ext cx="2139950" cy="2139950"/>
          </a:xfrm>
          <a:custGeom>
            <a:avLst/>
            <a:gdLst>
              <a:gd name="T0" fmla="*/ 1069865 w 2140171"/>
              <a:gd name="T1" fmla="*/ 0 h 2140171"/>
              <a:gd name="T2" fmla="*/ 2139729 w 2140171"/>
              <a:gd name="T3" fmla="*/ 1069865 h 2140171"/>
              <a:gd name="T4" fmla="*/ 1069865 w 2140171"/>
              <a:gd name="T5" fmla="*/ 2139729 h 2140171"/>
              <a:gd name="T6" fmla="*/ 0 w 2140171"/>
              <a:gd name="T7" fmla="*/ 1069865 h 2140171"/>
              <a:gd name="T8" fmla="*/ 313357 w 2140171"/>
              <a:gd name="T9" fmla="*/ 313357 h 2140171"/>
              <a:gd name="T10" fmla="*/ 313357 w 2140171"/>
              <a:gd name="T11" fmla="*/ 1826372 h 2140171"/>
              <a:gd name="T12" fmla="*/ 1826372 w 2140171"/>
              <a:gd name="T13" fmla="*/ 1826372 h 2140171"/>
              <a:gd name="T14" fmla="*/ 1826372 w 2140171"/>
              <a:gd name="T15" fmla="*/ 313357 h 2140171"/>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313421 w 2140171"/>
              <a:gd name="T25" fmla="*/ 313421 h 2140171"/>
              <a:gd name="T26" fmla="*/ 1826750 w 2140171"/>
              <a:gd name="T27" fmla="*/ 1826750 h 21401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0171" h="2140171">
                <a:moveTo>
                  <a:pt x="0" y="1070086"/>
                </a:moveTo>
                <a:lnTo>
                  <a:pt x="0" y="1070086"/>
                </a:lnTo>
                <a:cubicBezTo>
                  <a:pt x="0" y="1661078"/>
                  <a:pt x="479093" y="2140172"/>
                  <a:pt x="1070086" y="2140172"/>
                </a:cubicBezTo>
                <a:cubicBezTo>
                  <a:pt x="1661078" y="2140172"/>
                  <a:pt x="2140172" y="1661078"/>
                  <a:pt x="2140172" y="1070086"/>
                </a:cubicBezTo>
                <a:cubicBezTo>
                  <a:pt x="2140172" y="479093"/>
                  <a:pt x="1661078" y="0"/>
                  <a:pt x="1070086" y="0"/>
                </a:cubicBezTo>
                <a:cubicBezTo>
                  <a:pt x="479093" y="0"/>
                  <a:pt x="0" y="479093"/>
                  <a:pt x="0" y="1070085"/>
                </a:cubicBezTo>
                <a:lnTo>
                  <a:pt x="0" y="1070086"/>
                </a:lnTo>
                <a:close/>
              </a:path>
            </a:pathLst>
          </a:custGeom>
          <a:solidFill>
            <a:srgbClr val="FFFFFF"/>
          </a:solidFill>
          <a:ln w="22229" cap="flat">
            <a:solidFill>
              <a:srgbClr val="FE9E01"/>
            </a:solidFill>
            <a:prstDash val="solid"/>
            <a:miter lim="800000"/>
          </a:ln>
        </p:spPr>
        <p:txBody>
          <a:bodyPr anchor="ctr" anchorCtr="1"/>
          <a:lstStyle/>
          <a:p>
            <a:endParaRPr lang="fr-BE"/>
          </a:p>
        </p:txBody>
      </p:sp>
      <p:pic>
        <p:nvPicPr>
          <p:cNvPr id="17415" name="Picture 9" descr="AUVB">
            <a:extLst>
              <a:ext uri="{FF2B5EF4-FFF2-40B4-BE49-F238E27FC236}">
                <a16:creationId xmlns:a16="http://schemas.microsoft.com/office/drawing/2014/main" id="{4D8F3E38-B18A-4107-AAF4-264FD6749C2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840788" y="2505075"/>
            <a:ext cx="2214562"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contenu 3">
            <a:extLst>
              <a:ext uri="{FF2B5EF4-FFF2-40B4-BE49-F238E27FC236}">
                <a16:creationId xmlns:a16="http://schemas.microsoft.com/office/drawing/2014/main" id="{D3BA5DE7-7E26-47DB-84F0-A41005C33C11}"/>
              </a:ext>
            </a:extLst>
          </p:cNvPr>
          <p:cNvSpPr>
            <a:spLocks noGrp="1"/>
          </p:cNvSpPr>
          <p:nvPr>
            <p:ph idx="1"/>
          </p:nvPr>
        </p:nvSpPr>
        <p:spPr>
          <a:xfrm>
            <a:off x="723906" y="1245891"/>
            <a:ext cx="8778075" cy="4973934"/>
          </a:xfrm>
        </p:spPr>
        <p:txBody>
          <a:bodyPr>
            <a:noAutofit/>
          </a:bodyPr>
          <a:lstStyle/>
          <a:p>
            <a:pPr lvl="0">
              <a:lnSpc>
                <a:spcPct val="100000"/>
              </a:lnSpc>
              <a:defRPr b="0" i="0"/>
            </a:pPr>
            <a:r>
              <a:rPr lang="1043" sz="1600" dirty="0"/>
              <a:t>De meting van een indicator moet een doel hebben, registratie om te registreren heeft geen nut</a:t>
            </a:r>
          </a:p>
          <a:p>
            <a:pPr>
              <a:lnSpc>
                <a:spcPct val="100000"/>
              </a:lnSpc>
              <a:defRPr b="0" i="0"/>
            </a:pPr>
            <a:r>
              <a:rPr lang="1043" sz="1600" dirty="0"/>
              <a:t>Zin geven aan de indicatoren die op dit moment worden verzameld voor de inspecties en  nagenoeg "zonder gevolg" weggeklasseerd worden.</a:t>
            </a:r>
          </a:p>
          <a:p>
            <a:pPr>
              <a:lnSpc>
                <a:spcPct val="100000"/>
              </a:lnSpc>
              <a:defRPr b="0" i="0"/>
            </a:pPr>
            <a:r>
              <a:rPr lang="1043" sz="1600" dirty="0"/>
              <a:t>De indicatoren zijn bestemd voor het intern management. </a:t>
            </a:r>
            <a:endParaRPr lang="fr-BE" sz="1600" dirty="0"/>
          </a:p>
          <a:p>
            <a:pPr>
              <a:lnSpc>
                <a:spcPct val="100000"/>
              </a:lnSpc>
              <a:defRPr b="0" i="0"/>
            </a:pPr>
            <a:r>
              <a:rPr lang="1043" sz="1600" dirty="0"/>
              <a:t>De indicatoren dienen om een stuurtabel bij te houden waarmee het personeel  de vooruitgang kan volgen of bepalen welke acties er binnen zijn</a:t>
            </a:r>
            <a:r>
              <a:rPr lang="nl-NL" sz="1600" dirty="0"/>
              <a:t>/haar</a:t>
            </a:r>
            <a:r>
              <a:rPr lang="1043" sz="1600" dirty="0"/>
              <a:t> dienst dienst / instelling nodig zijn. </a:t>
            </a:r>
          </a:p>
          <a:p>
            <a:pPr lvl="0">
              <a:lnSpc>
                <a:spcPct val="100000"/>
              </a:lnSpc>
              <a:defRPr b="0" i="0"/>
            </a:pPr>
            <a:r>
              <a:rPr lang="1043" sz="1600" dirty="0"/>
              <a:t>Om vergelijkbare zaken met elkaar te kunnen vergelijken, moet de nadruk gelegd worden op proces- of structuurindicatoren.</a:t>
            </a:r>
          </a:p>
          <a:p>
            <a:pPr lvl="0">
              <a:lnSpc>
                <a:spcPct val="100000"/>
              </a:lnSpc>
              <a:defRPr b="0" i="0"/>
            </a:pPr>
            <a:r>
              <a:rPr lang="1043" sz="1600" dirty="0"/>
              <a:t>Een indicator moet vrij algemeen zijn, als deze te specifiek is, wordt het moeilijk om vergelijkingen te maken</a:t>
            </a:r>
          </a:p>
          <a:p>
            <a:pPr lvl="0">
              <a:lnSpc>
                <a:spcPct val="100000"/>
              </a:lnSpc>
              <a:defRPr b="0" i="0"/>
            </a:pPr>
            <a:r>
              <a:rPr lang="1043" sz="1600" dirty="0"/>
              <a:t>De feedback aan het team over de indicatoren en de gevoerde acties speelt een rol voor de motivati</a:t>
            </a:r>
            <a:r>
              <a:rPr lang="nl-NL" sz="1600" dirty="0"/>
              <a:t>e</a:t>
            </a:r>
            <a:r>
              <a:rPr lang="1043" sz="1600" dirty="0"/>
              <a:t> van de verpleegkundigen. Ze zien de voordelen en zijn tevredengesteld. </a:t>
            </a:r>
          </a:p>
          <a:p>
            <a:pPr lvl="0">
              <a:lnSpc>
                <a:spcPct val="100000"/>
              </a:lnSpc>
              <a:defRPr b="0" i="0"/>
            </a:pPr>
            <a:r>
              <a:rPr lang="1043" sz="1600" dirty="0"/>
              <a:t>Met een correct ingevuld dossier kan de kwaliteit verbeterd worden van de opvolging van de zorg, van de informatie aan de families, … </a:t>
            </a:r>
          </a:p>
          <a:p>
            <a:pPr lvl="0">
              <a:lnSpc>
                <a:spcPct val="100000"/>
              </a:lnSpc>
              <a:defRPr b="0" i="0"/>
            </a:pPr>
            <a:r>
              <a:rPr lang="1043" sz="1600" dirty="0"/>
              <a:t>De veralgemening van BelRAI helpt om het profiel te bepalen van de bewoners en </a:t>
            </a:r>
            <a:r>
              <a:rPr lang="1043" sz="1600" dirty="0">
                <a:highlight>
                  <a:srgbClr val="FAFAFA"/>
                </a:highlight>
              </a:rPr>
              <a:t>de CAPS helpen </a:t>
            </a:r>
            <a:r>
              <a:rPr lang="1043" sz="1600" dirty="0"/>
              <a:t>om de aandacht te vestigen op de mogelijke probleempunten. </a:t>
            </a:r>
          </a:p>
          <a:p>
            <a:pPr>
              <a:lnSpc>
                <a:spcPct val="100000"/>
              </a:lnSpc>
              <a:defRPr b="0" i="0"/>
            </a:pPr>
            <a:r>
              <a:rPr lang="1043" sz="1600" dirty="0"/>
              <a:t>Een verpleegkundige die begrijpt waar het om gaat/ welk nut de indicatoren hebben, is een verpleegkundige die registreert en het spel meespeelt</a:t>
            </a:r>
          </a:p>
          <a:p>
            <a:pPr marL="0" lvl="0" indent="0">
              <a:lnSpc>
                <a:spcPct val="120000"/>
              </a:lnSpc>
              <a:buNone/>
            </a:pPr>
            <a:endParaRPr lang="fr-BE" sz="1400" dirty="0"/>
          </a:p>
        </p:txBody>
      </p:sp>
    </p:spTree>
    <p:extLst>
      <p:ext uri="{BB962C8B-B14F-4D97-AF65-F5344CB8AC3E}">
        <p14:creationId xmlns:p14="http://schemas.microsoft.com/office/powerpoint/2010/main" val="4126593789"/>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a:extLst>
              <a:ext uri="{FF2B5EF4-FFF2-40B4-BE49-F238E27FC236}">
                <a16:creationId xmlns:a16="http://schemas.microsoft.com/office/drawing/2014/main" id="{5E9D8A1D-D421-49E3-A394-9D06EDBB803E}"/>
              </a:ext>
            </a:extLst>
          </p:cNvPr>
          <p:cNvSpPr>
            <a:spLocks noGrp="1" noChangeArrowheads="1"/>
          </p:cNvSpPr>
          <p:nvPr>
            <p:ph type="title"/>
          </p:nvPr>
        </p:nvSpPr>
        <p:spPr>
          <a:xfrm>
            <a:off x="838200" y="365125"/>
            <a:ext cx="10515600" cy="1325563"/>
          </a:xfrm>
        </p:spPr>
        <p:txBody>
          <a:bodyPr>
            <a:normAutofit/>
          </a:bodyPr>
          <a:lstStyle/>
          <a:p>
            <a:pPr>
              <a:defRPr b="0" i="0"/>
            </a:pPr>
            <a:r>
              <a:rPr lang="1043" altLang="fr-FR" sz="3200">
                <a:latin typeface="Century Gothic" panose="020B0502020202020204" pitchFamily="34" charset="0"/>
              </a:rPr>
              <a:t>Aanbevelingen: voor het bestuur</a:t>
            </a:r>
            <a:endParaRPr lang="fr-BE" altLang="fr-FR" sz="3200">
              <a:latin typeface="Century Gothic" panose="020B0502020202020204" pitchFamily="34" charset="0"/>
            </a:endParaRPr>
          </a:p>
        </p:txBody>
      </p:sp>
      <p:sp>
        <p:nvSpPr>
          <p:cNvPr id="17412" name="Espace réservé du numéro de diapositive 4">
            <a:extLst>
              <a:ext uri="{FF2B5EF4-FFF2-40B4-BE49-F238E27FC236}">
                <a16:creationId xmlns:a16="http://schemas.microsoft.com/office/drawing/2014/main" id="{BBCB708D-9056-4B5A-9C7E-2ACF98347E49}"/>
              </a:ext>
            </a:extLst>
          </p:cNvPr>
          <p:cNvSpPr>
            <a:spLocks noGrp="1" noChangeArrowheads="1"/>
          </p:cNvSpPr>
          <p:nvPr>
            <p:ph type="sldNum" sz="quarter" idx="12"/>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defRPr b="0" i="0"/>
            </a:pPr>
            <a:fld id="{BFE803DA-CBC4-4523-BF7C-F41106977710}" type="slidenum">
              <a:rPr lang="en-US" altLang="fr-FR" smtClean="0"/>
              <a:t>14</a:t>
            </a:fld>
            <a:endParaRPr lang="en-US" altLang="fr-FR"/>
          </a:p>
        </p:txBody>
      </p:sp>
      <p:sp>
        <p:nvSpPr>
          <p:cNvPr id="17413" name="Rectangle 95">
            <a:extLst>
              <a:ext uri="{FF2B5EF4-FFF2-40B4-BE49-F238E27FC236}">
                <a16:creationId xmlns:a16="http://schemas.microsoft.com/office/drawing/2014/main" id="{C05921E0-FA92-4CE3-A8BD-F54082C8B5D7}"/>
              </a:ext>
            </a:extLst>
          </p:cNvPr>
          <p:cNvSpPr>
            <a:spLocks noMove="1" noResize="1" noChangeArrowheads="1"/>
          </p:cNvSpPr>
          <p:nvPr/>
        </p:nvSpPr>
        <p:spPr bwMode="auto">
          <a:xfrm>
            <a:off x="10088563" y="0"/>
            <a:ext cx="2103437" cy="685800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fr-FR" sz="1800">
              <a:solidFill>
                <a:srgbClr val="FFFFFF"/>
              </a:solidFill>
            </a:endParaRPr>
          </a:p>
        </p:txBody>
      </p:sp>
      <p:sp>
        <p:nvSpPr>
          <p:cNvPr id="17414" name="Oval 97">
            <a:extLst>
              <a:ext uri="{FF2B5EF4-FFF2-40B4-BE49-F238E27FC236}">
                <a16:creationId xmlns:a16="http://schemas.microsoft.com/office/drawing/2014/main" id="{DF69D55C-13D6-4402-A780-16142D5AA936}"/>
              </a:ext>
            </a:extLst>
          </p:cNvPr>
          <p:cNvSpPr>
            <a:spLocks noMove="1" noResize="1"/>
          </p:cNvSpPr>
          <p:nvPr/>
        </p:nvSpPr>
        <p:spPr bwMode="auto">
          <a:xfrm>
            <a:off x="8915400" y="2359025"/>
            <a:ext cx="2139950" cy="2139950"/>
          </a:xfrm>
          <a:custGeom>
            <a:avLst/>
            <a:gdLst>
              <a:gd name="T0" fmla="*/ 1069865 w 2140171"/>
              <a:gd name="T1" fmla="*/ 0 h 2140171"/>
              <a:gd name="T2" fmla="*/ 2139729 w 2140171"/>
              <a:gd name="T3" fmla="*/ 1069865 h 2140171"/>
              <a:gd name="T4" fmla="*/ 1069865 w 2140171"/>
              <a:gd name="T5" fmla="*/ 2139729 h 2140171"/>
              <a:gd name="T6" fmla="*/ 0 w 2140171"/>
              <a:gd name="T7" fmla="*/ 1069865 h 2140171"/>
              <a:gd name="T8" fmla="*/ 313357 w 2140171"/>
              <a:gd name="T9" fmla="*/ 313357 h 2140171"/>
              <a:gd name="T10" fmla="*/ 313357 w 2140171"/>
              <a:gd name="T11" fmla="*/ 1826372 h 2140171"/>
              <a:gd name="T12" fmla="*/ 1826372 w 2140171"/>
              <a:gd name="T13" fmla="*/ 1826372 h 2140171"/>
              <a:gd name="T14" fmla="*/ 1826372 w 2140171"/>
              <a:gd name="T15" fmla="*/ 313357 h 2140171"/>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313421 w 2140171"/>
              <a:gd name="T25" fmla="*/ 313421 h 2140171"/>
              <a:gd name="T26" fmla="*/ 1826750 w 2140171"/>
              <a:gd name="T27" fmla="*/ 1826750 h 21401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0171" h="2140171">
                <a:moveTo>
                  <a:pt x="0" y="1070086"/>
                </a:moveTo>
                <a:lnTo>
                  <a:pt x="0" y="1070086"/>
                </a:lnTo>
                <a:cubicBezTo>
                  <a:pt x="0" y="1661078"/>
                  <a:pt x="479093" y="2140172"/>
                  <a:pt x="1070086" y="2140172"/>
                </a:cubicBezTo>
                <a:cubicBezTo>
                  <a:pt x="1661078" y="2140172"/>
                  <a:pt x="2140172" y="1661078"/>
                  <a:pt x="2140172" y="1070086"/>
                </a:cubicBezTo>
                <a:cubicBezTo>
                  <a:pt x="2140172" y="479093"/>
                  <a:pt x="1661078" y="0"/>
                  <a:pt x="1070086" y="0"/>
                </a:cubicBezTo>
                <a:cubicBezTo>
                  <a:pt x="479093" y="0"/>
                  <a:pt x="0" y="479093"/>
                  <a:pt x="0" y="1070085"/>
                </a:cubicBezTo>
                <a:lnTo>
                  <a:pt x="0" y="1070086"/>
                </a:lnTo>
                <a:close/>
              </a:path>
            </a:pathLst>
          </a:custGeom>
          <a:solidFill>
            <a:srgbClr val="FFFFFF"/>
          </a:solidFill>
          <a:ln w="22229" cap="flat">
            <a:solidFill>
              <a:srgbClr val="FE9E01"/>
            </a:solidFill>
            <a:prstDash val="solid"/>
            <a:miter lim="800000"/>
          </a:ln>
        </p:spPr>
        <p:txBody>
          <a:bodyPr anchor="ctr" anchorCtr="1"/>
          <a:lstStyle/>
          <a:p>
            <a:endParaRPr lang="fr-BE"/>
          </a:p>
        </p:txBody>
      </p:sp>
      <p:pic>
        <p:nvPicPr>
          <p:cNvPr id="17415" name="Picture 9" descr="AUVB">
            <a:extLst>
              <a:ext uri="{FF2B5EF4-FFF2-40B4-BE49-F238E27FC236}">
                <a16:creationId xmlns:a16="http://schemas.microsoft.com/office/drawing/2014/main" id="{4D8F3E38-B18A-4107-AAF4-264FD6749C2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840788" y="2505075"/>
            <a:ext cx="2214562"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contenu 3">
            <a:extLst>
              <a:ext uri="{FF2B5EF4-FFF2-40B4-BE49-F238E27FC236}">
                <a16:creationId xmlns:a16="http://schemas.microsoft.com/office/drawing/2014/main" id="{D3BA5DE7-7E26-47DB-84F0-A41005C33C11}"/>
              </a:ext>
            </a:extLst>
          </p:cNvPr>
          <p:cNvSpPr>
            <a:spLocks noGrp="1"/>
          </p:cNvSpPr>
          <p:nvPr>
            <p:ph idx="1"/>
          </p:nvPr>
        </p:nvSpPr>
        <p:spPr>
          <a:xfrm>
            <a:off x="618278" y="1457261"/>
            <a:ext cx="8637397" cy="5113739"/>
          </a:xfrm>
        </p:spPr>
        <p:txBody>
          <a:bodyPr>
            <a:noAutofit/>
          </a:bodyPr>
          <a:lstStyle/>
          <a:p>
            <a:pPr lvl="0">
              <a:lnSpc>
                <a:spcPct val="120000"/>
              </a:lnSpc>
              <a:defRPr b="0" i="0"/>
            </a:pPr>
            <a:r>
              <a:rPr lang="1043" sz="1600" dirty="0"/>
              <a:t>Het gebruik en de opvolging van de indicatoren als institutioneel project om de registratie en de ontwikkeling van deze indicatoren aan te moedigen </a:t>
            </a:r>
          </a:p>
          <a:p>
            <a:pPr lvl="0">
              <a:lnSpc>
                <a:spcPct val="120000"/>
              </a:lnSpc>
              <a:defRPr b="0" i="0"/>
            </a:pPr>
            <a:r>
              <a:rPr lang="1043" sz="1600" dirty="0"/>
              <a:t>Interne audits organiseren in de instellingen</a:t>
            </a:r>
          </a:p>
          <a:p>
            <a:pPr lvl="0">
              <a:lnSpc>
                <a:spcPct val="120000"/>
              </a:lnSpc>
              <a:defRPr b="0" i="0"/>
            </a:pPr>
            <a:r>
              <a:rPr lang="1043" sz="1600" dirty="0"/>
              <a:t>De tijd nemen voor de analyse om te weten waar we staan en een continu verbeteringsproces op te zetten</a:t>
            </a:r>
          </a:p>
          <a:p>
            <a:pPr lvl="0">
              <a:lnSpc>
                <a:spcPct val="120000"/>
              </a:lnSpc>
              <a:defRPr b="0" i="0"/>
            </a:pPr>
            <a:r>
              <a:rPr lang="1043" sz="1600" dirty="0"/>
              <a:t>Vergaderingen organiseren over het thema kwaliteit om te spreken over verbeteringen, nodige acties , …</a:t>
            </a:r>
          </a:p>
          <a:p>
            <a:pPr lvl="0">
              <a:lnSpc>
                <a:spcPct val="120000"/>
              </a:lnSpc>
              <a:defRPr b="0" i="0"/>
            </a:pPr>
            <a:r>
              <a:rPr lang="1043" sz="1600" dirty="0"/>
              <a:t>De correlatie tussen de indicatoren observeren (bv. valincidenten en fixatie) </a:t>
            </a:r>
          </a:p>
          <a:p>
            <a:pPr lvl="0">
              <a:lnSpc>
                <a:spcPct val="120000"/>
              </a:lnSpc>
              <a:defRPr b="0" i="0"/>
            </a:pPr>
            <a:r>
              <a:rPr lang="1043" sz="1600" dirty="0"/>
              <a:t>Verpleegkundige leiders aanwerven met een overzicht van de problemen en hun oplossingen</a:t>
            </a:r>
          </a:p>
          <a:p>
            <a:pPr lvl="0">
              <a:lnSpc>
                <a:spcPct val="120000"/>
              </a:lnSpc>
              <a:defRPr b="0" i="0"/>
            </a:pPr>
            <a:r>
              <a:rPr lang="1043" sz="1600" dirty="0"/>
              <a:t>Een zekere transparantie handhaven over de kwaliteitsindicatoren zodat de toekomstige bewoner zijn instelling kan kiezen (een soort tripadvisor voor de WZC) </a:t>
            </a:r>
          </a:p>
          <a:p>
            <a:pPr lvl="0">
              <a:lnSpc>
                <a:spcPct val="120000"/>
              </a:lnSpc>
              <a:defRPr b="0" i="0"/>
            </a:pPr>
            <a:r>
              <a:rPr lang="1043" sz="1600" dirty="0"/>
              <a:t>Zorgen voor kwaliteitvolle informatie over de indicatoren</a:t>
            </a:r>
          </a:p>
          <a:p>
            <a:pPr lvl="0">
              <a:lnSpc>
                <a:spcPct val="120000"/>
              </a:lnSpc>
              <a:defRPr b="0" i="0"/>
            </a:pPr>
            <a:r>
              <a:rPr lang="1043" sz="1600" dirty="0"/>
              <a:t>De registratie van gegevens centraliseren om dubbele invoeringen te vermijden  (indicatoren verkregen door extractie uit het verzorgingsdossier)</a:t>
            </a:r>
          </a:p>
        </p:txBody>
      </p:sp>
    </p:spTree>
    <p:extLst>
      <p:ext uri="{BB962C8B-B14F-4D97-AF65-F5344CB8AC3E}">
        <p14:creationId xmlns:p14="http://schemas.microsoft.com/office/powerpoint/2010/main" val="1336551654"/>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a:extLst>
              <a:ext uri="{FF2B5EF4-FFF2-40B4-BE49-F238E27FC236}">
                <a16:creationId xmlns:a16="http://schemas.microsoft.com/office/drawing/2014/main" id="{5E9D8A1D-D421-49E3-A394-9D06EDBB803E}"/>
              </a:ext>
            </a:extLst>
          </p:cNvPr>
          <p:cNvSpPr>
            <a:spLocks noGrp="1" noChangeArrowheads="1"/>
          </p:cNvSpPr>
          <p:nvPr>
            <p:ph type="title"/>
          </p:nvPr>
        </p:nvSpPr>
        <p:spPr>
          <a:xfrm>
            <a:off x="838200" y="365125"/>
            <a:ext cx="10515600" cy="1325563"/>
          </a:xfrm>
        </p:spPr>
        <p:txBody>
          <a:bodyPr>
            <a:normAutofit/>
          </a:bodyPr>
          <a:lstStyle/>
          <a:p>
            <a:pPr>
              <a:defRPr b="0" i="0"/>
            </a:pPr>
            <a:r>
              <a:rPr lang="1043" altLang="fr-FR" sz="3200">
                <a:latin typeface="Century Gothic" panose="020B0502020202020204" pitchFamily="34" charset="0"/>
              </a:rPr>
              <a:t>Aanbevelingen: voor de politiek</a:t>
            </a:r>
            <a:endParaRPr lang="fr-BE" altLang="fr-FR" sz="3200">
              <a:latin typeface="Century Gothic" panose="020B0502020202020204" pitchFamily="34" charset="0"/>
            </a:endParaRPr>
          </a:p>
        </p:txBody>
      </p:sp>
      <p:sp>
        <p:nvSpPr>
          <p:cNvPr id="17412" name="Espace réservé du numéro de diapositive 4">
            <a:extLst>
              <a:ext uri="{FF2B5EF4-FFF2-40B4-BE49-F238E27FC236}">
                <a16:creationId xmlns:a16="http://schemas.microsoft.com/office/drawing/2014/main" id="{BBCB708D-9056-4B5A-9C7E-2ACF98347E49}"/>
              </a:ext>
            </a:extLst>
          </p:cNvPr>
          <p:cNvSpPr>
            <a:spLocks noGrp="1" noChangeArrowheads="1"/>
          </p:cNvSpPr>
          <p:nvPr>
            <p:ph type="sldNum" sz="quarter" idx="12"/>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defRPr b="0" i="0"/>
            </a:pPr>
            <a:fld id="{8285D1C7-987A-451E-ACC6-5CCAE2A02DDD}" type="slidenum">
              <a:rPr lang="en-US" altLang="fr-FR" smtClean="0"/>
              <a:t>15</a:t>
            </a:fld>
            <a:endParaRPr lang="en-US" altLang="fr-FR"/>
          </a:p>
        </p:txBody>
      </p:sp>
      <p:sp>
        <p:nvSpPr>
          <p:cNvPr id="17413" name="Rectangle 95">
            <a:extLst>
              <a:ext uri="{FF2B5EF4-FFF2-40B4-BE49-F238E27FC236}">
                <a16:creationId xmlns:a16="http://schemas.microsoft.com/office/drawing/2014/main" id="{C05921E0-FA92-4CE3-A8BD-F54082C8B5D7}"/>
              </a:ext>
            </a:extLst>
          </p:cNvPr>
          <p:cNvSpPr>
            <a:spLocks noMove="1" noResize="1" noChangeArrowheads="1"/>
          </p:cNvSpPr>
          <p:nvPr/>
        </p:nvSpPr>
        <p:spPr bwMode="auto">
          <a:xfrm>
            <a:off x="10088563" y="0"/>
            <a:ext cx="2103437" cy="685800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fr-FR" sz="1800">
              <a:solidFill>
                <a:srgbClr val="FFFFFF"/>
              </a:solidFill>
            </a:endParaRPr>
          </a:p>
        </p:txBody>
      </p:sp>
      <p:sp>
        <p:nvSpPr>
          <p:cNvPr id="17414" name="Oval 97">
            <a:extLst>
              <a:ext uri="{FF2B5EF4-FFF2-40B4-BE49-F238E27FC236}">
                <a16:creationId xmlns:a16="http://schemas.microsoft.com/office/drawing/2014/main" id="{DF69D55C-13D6-4402-A780-16142D5AA936}"/>
              </a:ext>
            </a:extLst>
          </p:cNvPr>
          <p:cNvSpPr>
            <a:spLocks noMove="1" noResize="1"/>
          </p:cNvSpPr>
          <p:nvPr/>
        </p:nvSpPr>
        <p:spPr bwMode="auto">
          <a:xfrm>
            <a:off x="8915400" y="2359025"/>
            <a:ext cx="2139950" cy="2139950"/>
          </a:xfrm>
          <a:custGeom>
            <a:avLst/>
            <a:gdLst>
              <a:gd name="T0" fmla="*/ 1069865 w 2140171"/>
              <a:gd name="T1" fmla="*/ 0 h 2140171"/>
              <a:gd name="T2" fmla="*/ 2139729 w 2140171"/>
              <a:gd name="T3" fmla="*/ 1069865 h 2140171"/>
              <a:gd name="T4" fmla="*/ 1069865 w 2140171"/>
              <a:gd name="T5" fmla="*/ 2139729 h 2140171"/>
              <a:gd name="T6" fmla="*/ 0 w 2140171"/>
              <a:gd name="T7" fmla="*/ 1069865 h 2140171"/>
              <a:gd name="T8" fmla="*/ 313357 w 2140171"/>
              <a:gd name="T9" fmla="*/ 313357 h 2140171"/>
              <a:gd name="T10" fmla="*/ 313357 w 2140171"/>
              <a:gd name="T11" fmla="*/ 1826372 h 2140171"/>
              <a:gd name="T12" fmla="*/ 1826372 w 2140171"/>
              <a:gd name="T13" fmla="*/ 1826372 h 2140171"/>
              <a:gd name="T14" fmla="*/ 1826372 w 2140171"/>
              <a:gd name="T15" fmla="*/ 313357 h 2140171"/>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313421 w 2140171"/>
              <a:gd name="T25" fmla="*/ 313421 h 2140171"/>
              <a:gd name="T26" fmla="*/ 1826750 w 2140171"/>
              <a:gd name="T27" fmla="*/ 1826750 h 21401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0171" h="2140171">
                <a:moveTo>
                  <a:pt x="0" y="1070086"/>
                </a:moveTo>
                <a:lnTo>
                  <a:pt x="0" y="1070086"/>
                </a:lnTo>
                <a:cubicBezTo>
                  <a:pt x="0" y="1661078"/>
                  <a:pt x="479093" y="2140172"/>
                  <a:pt x="1070086" y="2140172"/>
                </a:cubicBezTo>
                <a:cubicBezTo>
                  <a:pt x="1661078" y="2140172"/>
                  <a:pt x="2140172" y="1661078"/>
                  <a:pt x="2140172" y="1070086"/>
                </a:cubicBezTo>
                <a:cubicBezTo>
                  <a:pt x="2140172" y="479093"/>
                  <a:pt x="1661078" y="0"/>
                  <a:pt x="1070086" y="0"/>
                </a:cubicBezTo>
                <a:cubicBezTo>
                  <a:pt x="479093" y="0"/>
                  <a:pt x="0" y="479093"/>
                  <a:pt x="0" y="1070085"/>
                </a:cubicBezTo>
                <a:lnTo>
                  <a:pt x="0" y="1070086"/>
                </a:lnTo>
                <a:close/>
              </a:path>
            </a:pathLst>
          </a:custGeom>
          <a:solidFill>
            <a:srgbClr val="FFFFFF"/>
          </a:solidFill>
          <a:ln w="22229" cap="flat">
            <a:solidFill>
              <a:srgbClr val="FE9E01"/>
            </a:solidFill>
            <a:prstDash val="solid"/>
            <a:miter lim="800000"/>
          </a:ln>
        </p:spPr>
        <p:txBody>
          <a:bodyPr anchor="ctr" anchorCtr="1"/>
          <a:lstStyle/>
          <a:p>
            <a:endParaRPr lang="fr-BE"/>
          </a:p>
        </p:txBody>
      </p:sp>
      <p:pic>
        <p:nvPicPr>
          <p:cNvPr id="17415" name="Picture 9" descr="AUVB">
            <a:extLst>
              <a:ext uri="{FF2B5EF4-FFF2-40B4-BE49-F238E27FC236}">
                <a16:creationId xmlns:a16="http://schemas.microsoft.com/office/drawing/2014/main" id="{4D8F3E38-B18A-4107-AAF4-264FD6749C2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840788" y="2505075"/>
            <a:ext cx="2214562"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contenu 3">
            <a:extLst>
              <a:ext uri="{FF2B5EF4-FFF2-40B4-BE49-F238E27FC236}">
                <a16:creationId xmlns:a16="http://schemas.microsoft.com/office/drawing/2014/main" id="{D3BA5DE7-7E26-47DB-84F0-A41005C33C11}"/>
              </a:ext>
            </a:extLst>
          </p:cNvPr>
          <p:cNvSpPr>
            <a:spLocks noGrp="1"/>
          </p:cNvSpPr>
          <p:nvPr>
            <p:ph idx="1"/>
          </p:nvPr>
        </p:nvSpPr>
        <p:spPr>
          <a:xfrm>
            <a:off x="671332" y="1690688"/>
            <a:ext cx="8579031" cy="4119803"/>
          </a:xfrm>
        </p:spPr>
        <p:txBody>
          <a:bodyPr>
            <a:normAutofit fontScale="47500" lnSpcReduction="20000"/>
          </a:bodyPr>
          <a:lstStyle/>
          <a:p>
            <a:pPr lvl="0">
              <a:lnSpc>
                <a:spcPct val="120000"/>
              </a:lnSpc>
              <a:defRPr b="0" i="0"/>
            </a:pPr>
            <a:r>
              <a:rPr lang="1043" dirty="0"/>
              <a:t>De supervisie garanderen van de verpleegkundige zorg door een verpleegkundige en niet door managersteams (dus niet-verpleegkundige teamverantwoordelijke ).</a:t>
            </a:r>
          </a:p>
          <a:p>
            <a:pPr lvl="0">
              <a:lnSpc>
                <a:spcPct val="120000"/>
              </a:lnSpc>
              <a:defRPr b="0" i="0"/>
            </a:pPr>
            <a:r>
              <a:rPr lang="1043" dirty="0"/>
              <a:t>De benoeming aanmoedigen van hoofdverpleegkundigen met een opleiding in "gezondheidskader of master" en met een deskundigheid in management en  financiering.</a:t>
            </a:r>
          </a:p>
          <a:p>
            <a:pPr lvl="0">
              <a:lnSpc>
                <a:spcPct val="120000"/>
              </a:lnSpc>
              <a:defRPr b="0" i="0"/>
            </a:pPr>
            <a:r>
              <a:rPr lang="1043" dirty="0"/>
              <a:t>De specificiteiten en de specialisaties erkennen van het personeel in de woonzorg</a:t>
            </a:r>
            <a:r>
              <a:rPr lang="nl-NL" dirty="0"/>
              <a:t>c</a:t>
            </a:r>
            <a:r>
              <a:rPr lang="1043" dirty="0"/>
              <a:t>entra, want er is behoefte aan personeel dat gespecialiseerd is in bepaalde domeinen (diabetologie, dementie, wondzorg, geestelijke gezondheid, palliatieve zorg, …). </a:t>
            </a:r>
          </a:p>
          <a:p>
            <a:pPr lvl="0">
              <a:lnSpc>
                <a:spcPct val="120000"/>
              </a:lnSpc>
              <a:defRPr b="0" i="0"/>
            </a:pPr>
            <a:r>
              <a:rPr lang="1043" dirty="0"/>
              <a:t>De verpleegkundige functies en de verwachtingen precies definiëren (de verpleegkundige moet niet </a:t>
            </a:r>
            <a:r>
              <a:rPr lang="nl-NL" dirty="0"/>
              <a:t>á</a:t>
            </a:r>
            <a:r>
              <a:rPr lang="1043" dirty="0"/>
              <a:t>lles doen)</a:t>
            </a:r>
          </a:p>
          <a:p>
            <a:pPr lvl="0">
              <a:lnSpc>
                <a:spcPct val="120000"/>
              </a:lnSpc>
              <a:defRPr b="0" i="0"/>
            </a:pPr>
            <a:r>
              <a:rPr lang="1043" dirty="0"/>
              <a:t>Nieuwe beroepen toevoegen om de werklast van verpleegkundigen te verlichten (hostessen, musicologen, …), en zij moeten ook deelnemen aan de weekendpermanenties.</a:t>
            </a:r>
          </a:p>
          <a:p>
            <a:pPr lvl="0">
              <a:lnSpc>
                <a:spcPct val="120000"/>
              </a:lnSpc>
              <a:defRPr b="0" i="0"/>
            </a:pPr>
            <a:r>
              <a:rPr lang="1043" dirty="0"/>
              <a:t>Het aantal en de diversiteit verhogen van het reactiveringspersoneel, maar niet om verplegend personeel te vervangen</a:t>
            </a:r>
          </a:p>
          <a:p>
            <a:pPr lvl="0">
              <a:lnSpc>
                <a:spcPct val="120000"/>
              </a:lnSpc>
              <a:defRPr b="0" i="0"/>
            </a:pPr>
            <a:r>
              <a:rPr lang="1043" dirty="0"/>
              <a:t>De organisatie van innoverende zorg aanmoedigen (evolutie van zorgfilosofie, komaf maken met strikte uren, …) </a:t>
            </a:r>
          </a:p>
          <a:p>
            <a:pPr lvl="0">
              <a:lnSpc>
                <a:spcPct val="120000"/>
              </a:lnSpc>
              <a:defRPr b="0" i="0"/>
            </a:pPr>
            <a:r>
              <a:rPr lang="1043" dirty="0"/>
              <a:t>Het resultaat en de weerslag van het gebruik van de indicatoren evalueren </a:t>
            </a:r>
          </a:p>
          <a:p>
            <a:pPr lvl="0">
              <a:lnSpc>
                <a:spcPct val="120000"/>
              </a:lnSpc>
              <a:defRPr b="0" i="0"/>
            </a:pPr>
            <a:r>
              <a:rPr lang="1043" dirty="0"/>
              <a:t>Een uniek computerprogramma instellen voor een homogene invoering om een benchmark te kunnen instellen </a:t>
            </a:r>
          </a:p>
          <a:p>
            <a:pPr>
              <a:lnSpc>
                <a:spcPct val="120000"/>
              </a:lnSpc>
            </a:pPr>
            <a:endParaRPr lang="fr-BE" dirty="0"/>
          </a:p>
        </p:txBody>
      </p:sp>
    </p:spTree>
    <p:extLst>
      <p:ext uri="{BB962C8B-B14F-4D97-AF65-F5344CB8AC3E}">
        <p14:creationId xmlns:p14="http://schemas.microsoft.com/office/powerpoint/2010/main" val="1722015520"/>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descr="Afbeelding met tafel&#10;&#10;Automatisch gegenereerde beschrijving">
            <a:extLst>
              <a:ext uri="{FF2B5EF4-FFF2-40B4-BE49-F238E27FC236}">
                <a16:creationId xmlns:a16="http://schemas.microsoft.com/office/drawing/2014/main" id="{91B6A4B1-21B3-4686-BEE8-52CA2A4D1DF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5623" r="6023" b="5319"/>
          <a:stretch/>
        </p:blipFill>
        <p:spPr>
          <a:xfrm>
            <a:off x="719773" y="1232213"/>
            <a:ext cx="7995963" cy="5355787"/>
          </a:xfrm>
        </p:spPr>
      </p:pic>
      <p:sp>
        <p:nvSpPr>
          <p:cNvPr id="17410" name="Titre 1">
            <a:extLst>
              <a:ext uri="{FF2B5EF4-FFF2-40B4-BE49-F238E27FC236}">
                <a16:creationId xmlns:a16="http://schemas.microsoft.com/office/drawing/2014/main" id="{5E9D8A1D-D421-49E3-A394-9D06EDBB803E}"/>
              </a:ext>
            </a:extLst>
          </p:cNvPr>
          <p:cNvSpPr>
            <a:spLocks noGrp="1" noChangeArrowheads="1"/>
          </p:cNvSpPr>
          <p:nvPr>
            <p:ph type="title"/>
          </p:nvPr>
        </p:nvSpPr>
        <p:spPr>
          <a:xfrm>
            <a:off x="838200" y="365125"/>
            <a:ext cx="10515600" cy="1325563"/>
          </a:xfrm>
        </p:spPr>
        <p:txBody>
          <a:bodyPr>
            <a:normAutofit/>
          </a:bodyPr>
          <a:lstStyle/>
          <a:p>
            <a:pPr>
              <a:defRPr b="0" i="0"/>
            </a:pPr>
            <a:r>
              <a:rPr lang="1043" altLang="fr-FR" sz="3200">
                <a:latin typeface="Century Gothic" panose="020B0502020202020204" pitchFamily="34" charset="0"/>
              </a:rPr>
              <a:t>Voorstel van indicatoren </a:t>
            </a:r>
            <a:endParaRPr lang="fr-BE" altLang="fr-FR" sz="3200">
              <a:latin typeface="Century Gothic" panose="020B0502020202020204" pitchFamily="34" charset="0"/>
            </a:endParaRPr>
          </a:p>
        </p:txBody>
      </p:sp>
      <p:sp>
        <p:nvSpPr>
          <p:cNvPr id="17412" name="Espace réservé du numéro de diapositive 4">
            <a:extLst>
              <a:ext uri="{FF2B5EF4-FFF2-40B4-BE49-F238E27FC236}">
                <a16:creationId xmlns:a16="http://schemas.microsoft.com/office/drawing/2014/main" id="{BBCB708D-9056-4B5A-9C7E-2ACF98347E49}"/>
              </a:ext>
            </a:extLst>
          </p:cNvPr>
          <p:cNvSpPr>
            <a:spLocks noGrp="1" noChangeArrowheads="1"/>
          </p:cNvSpPr>
          <p:nvPr>
            <p:ph type="sldNum" sz="quarter" idx="12"/>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defRPr b="0" i="0"/>
            </a:pPr>
            <a:fld id="{F0C522D1-8DE5-4722-A4EC-313C30A920FB}" type="slidenum">
              <a:rPr lang="en-US" altLang="fr-FR" smtClean="0"/>
              <a:t>16</a:t>
            </a:fld>
            <a:endParaRPr lang="en-US" altLang="fr-FR"/>
          </a:p>
        </p:txBody>
      </p:sp>
      <p:sp>
        <p:nvSpPr>
          <p:cNvPr id="17413" name="Rectangle 95">
            <a:extLst>
              <a:ext uri="{FF2B5EF4-FFF2-40B4-BE49-F238E27FC236}">
                <a16:creationId xmlns:a16="http://schemas.microsoft.com/office/drawing/2014/main" id="{C05921E0-FA92-4CE3-A8BD-F54082C8B5D7}"/>
              </a:ext>
            </a:extLst>
          </p:cNvPr>
          <p:cNvSpPr>
            <a:spLocks noMove="1" noResize="1" noChangeArrowheads="1"/>
          </p:cNvSpPr>
          <p:nvPr/>
        </p:nvSpPr>
        <p:spPr bwMode="auto">
          <a:xfrm>
            <a:off x="10088563" y="0"/>
            <a:ext cx="2103437" cy="685800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fr-FR" sz="1800">
              <a:solidFill>
                <a:srgbClr val="FFFFFF"/>
              </a:solidFill>
            </a:endParaRPr>
          </a:p>
        </p:txBody>
      </p:sp>
      <p:sp>
        <p:nvSpPr>
          <p:cNvPr id="17414" name="Oval 97">
            <a:extLst>
              <a:ext uri="{FF2B5EF4-FFF2-40B4-BE49-F238E27FC236}">
                <a16:creationId xmlns:a16="http://schemas.microsoft.com/office/drawing/2014/main" id="{DF69D55C-13D6-4402-A780-16142D5AA936}"/>
              </a:ext>
            </a:extLst>
          </p:cNvPr>
          <p:cNvSpPr>
            <a:spLocks noMove="1" noResize="1"/>
          </p:cNvSpPr>
          <p:nvPr/>
        </p:nvSpPr>
        <p:spPr bwMode="auto">
          <a:xfrm>
            <a:off x="8915400" y="2359025"/>
            <a:ext cx="2139950" cy="2139950"/>
          </a:xfrm>
          <a:custGeom>
            <a:avLst/>
            <a:gdLst>
              <a:gd name="T0" fmla="*/ 1069865 w 2140171"/>
              <a:gd name="T1" fmla="*/ 0 h 2140171"/>
              <a:gd name="T2" fmla="*/ 2139729 w 2140171"/>
              <a:gd name="T3" fmla="*/ 1069865 h 2140171"/>
              <a:gd name="T4" fmla="*/ 1069865 w 2140171"/>
              <a:gd name="T5" fmla="*/ 2139729 h 2140171"/>
              <a:gd name="T6" fmla="*/ 0 w 2140171"/>
              <a:gd name="T7" fmla="*/ 1069865 h 2140171"/>
              <a:gd name="T8" fmla="*/ 313357 w 2140171"/>
              <a:gd name="T9" fmla="*/ 313357 h 2140171"/>
              <a:gd name="T10" fmla="*/ 313357 w 2140171"/>
              <a:gd name="T11" fmla="*/ 1826372 h 2140171"/>
              <a:gd name="T12" fmla="*/ 1826372 w 2140171"/>
              <a:gd name="T13" fmla="*/ 1826372 h 2140171"/>
              <a:gd name="T14" fmla="*/ 1826372 w 2140171"/>
              <a:gd name="T15" fmla="*/ 313357 h 2140171"/>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313421 w 2140171"/>
              <a:gd name="T25" fmla="*/ 313421 h 2140171"/>
              <a:gd name="T26" fmla="*/ 1826750 w 2140171"/>
              <a:gd name="T27" fmla="*/ 1826750 h 21401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0171" h="2140171">
                <a:moveTo>
                  <a:pt x="0" y="1070086"/>
                </a:moveTo>
                <a:lnTo>
                  <a:pt x="0" y="1070086"/>
                </a:lnTo>
                <a:cubicBezTo>
                  <a:pt x="0" y="1661078"/>
                  <a:pt x="479093" y="2140172"/>
                  <a:pt x="1070086" y="2140172"/>
                </a:cubicBezTo>
                <a:cubicBezTo>
                  <a:pt x="1661078" y="2140172"/>
                  <a:pt x="2140172" y="1661078"/>
                  <a:pt x="2140172" y="1070086"/>
                </a:cubicBezTo>
                <a:cubicBezTo>
                  <a:pt x="2140172" y="479093"/>
                  <a:pt x="1661078" y="0"/>
                  <a:pt x="1070086" y="0"/>
                </a:cubicBezTo>
                <a:cubicBezTo>
                  <a:pt x="479093" y="0"/>
                  <a:pt x="0" y="479093"/>
                  <a:pt x="0" y="1070085"/>
                </a:cubicBezTo>
                <a:lnTo>
                  <a:pt x="0" y="1070086"/>
                </a:lnTo>
                <a:close/>
              </a:path>
            </a:pathLst>
          </a:custGeom>
          <a:solidFill>
            <a:srgbClr val="FFFFFF"/>
          </a:solidFill>
          <a:ln w="22229" cap="flat">
            <a:solidFill>
              <a:srgbClr val="FE9E01"/>
            </a:solidFill>
            <a:prstDash val="solid"/>
            <a:miter lim="800000"/>
          </a:ln>
        </p:spPr>
        <p:txBody>
          <a:bodyPr anchor="ctr" anchorCtr="1"/>
          <a:lstStyle/>
          <a:p>
            <a:endParaRPr lang="fr-BE"/>
          </a:p>
        </p:txBody>
      </p:sp>
      <p:pic>
        <p:nvPicPr>
          <p:cNvPr id="17415" name="Picture 9" descr="AUVB">
            <a:extLst>
              <a:ext uri="{FF2B5EF4-FFF2-40B4-BE49-F238E27FC236}">
                <a16:creationId xmlns:a16="http://schemas.microsoft.com/office/drawing/2014/main" id="{4D8F3E38-B18A-4107-AAF4-264FD6749C2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840788" y="2505075"/>
            <a:ext cx="2214562"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7437851"/>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a:extLst>
              <a:ext uri="{FF2B5EF4-FFF2-40B4-BE49-F238E27FC236}">
                <a16:creationId xmlns:a16="http://schemas.microsoft.com/office/drawing/2014/main" id="{5E9D8A1D-D421-49E3-A394-9D06EDBB803E}"/>
              </a:ext>
            </a:extLst>
          </p:cNvPr>
          <p:cNvSpPr>
            <a:spLocks noGrp="1" noChangeArrowheads="1"/>
          </p:cNvSpPr>
          <p:nvPr>
            <p:ph type="title"/>
          </p:nvPr>
        </p:nvSpPr>
        <p:spPr>
          <a:xfrm>
            <a:off x="838200" y="365125"/>
            <a:ext cx="10515600" cy="1325563"/>
          </a:xfrm>
        </p:spPr>
        <p:txBody>
          <a:bodyPr>
            <a:normAutofit/>
          </a:bodyPr>
          <a:lstStyle/>
          <a:p>
            <a:pPr>
              <a:defRPr b="0" i="0"/>
            </a:pPr>
            <a:r>
              <a:rPr lang="1043" altLang="fr-FR" sz="3200">
                <a:latin typeface="Century Gothic" panose="020B0502020202020204" pitchFamily="34" charset="0"/>
              </a:rPr>
              <a:t>Oefening in de berekening van hulpmiddelen</a:t>
            </a:r>
            <a:endParaRPr lang="fr-BE" altLang="fr-FR" sz="3200">
              <a:latin typeface="Century Gothic" panose="020B0502020202020204" pitchFamily="34" charset="0"/>
            </a:endParaRPr>
          </a:p>
        </p:txBody>
      </p:sp>
      <p:sp>
        <p:nvSpPr>
          <p:cNvPr id="17412" name="Espace réservé du numéro de diapositive 4">
            <a:extLst>
              <a:ext uri="{FF2B5EF4-FFF2-40B4-BE49-F238E27FC236}">
                <a16:creationId xmlns:a16="http://schemas.microsoft.com/office/drawing/2014/main" id="{BBCB708D-9056-4B5A-9C7E-2ACF98347E49}"/>
              </a:ext>
            </a:extLst>
          </p:cNvPr>
          <p:cNvSpPr>
            <a:spLocks noGrp="1" noChangeArrowheads="1"/>
          </p:cNvSpPr>
          <p:nvPr>
            <p:ph type="sldNum" sz="quarter" idx="12"/>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defRPr b="0" i="0"/>
            </a:pPr>
            <a:fld id="{18805DDF-2CB7-419A-AD48-69A2A4CF5D07}" type="slidenum">
              <a:rPr lang="en-US" altLang="fr-FR" smtClean="0"/>
              <a:t>17</a:t>
            </a:fld>
            <a:endParaRPr lang="en-US" altLang="fr-FR"/>
          </a:p>
        </p:txBody>
      </p:sp>
      <p:sp>
        <p:nvSpPr>
          <p:cNvPr id="17413" name="Rectangle 95">
            <a:extLst>
              <a:ext uri="{FF2B5EF4-FFF2-40B4-BE49-F238E27FC236}">
                <a16:creationId xmlns:a16="http://schemas.microsoft.com/office/drawing/2014/main" id="{C05921E0-FA92-4CE3-A8BD-F54082C8B5D7}"/>
              </a:ext>
            </a:extLst>
          </p:cNvPr>
          <p:cNvSpPr>
            <a:spLocks noMove="1" noResize="1" noChangeArrowheads="1"/>
          </p:cNvSpPr>
          <p:nvPr/>
        </p:nvSpPr>
        <p:spPr bwMode="auto">
          <a:xfrm>
            <a:off x="10088563" y="0"/>
            <a:ext cx="2103437" cy="685800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fr-FR" sz="1800">
              <a:solidFill>
                <a:srgbClr val="FFFFFF"/>
              </a:solidFill>
            </a:endParaRPr>
          </a:p>
        </p:txBody>
      </p:sp>
      <p:sp>
        <p:nvSpPr>
          <p:cNvPr id="17414" name="Oval 97">
            <a:extLst>
              <a:ext uri="{FF2B5EF4-FFF2-40B4-BE49-F238E27FC236}">
                <a16:creationId xmlns:a16="http://schemas.microsoft.com/office/drawing/2014/main" id="{DF69D55C-13D6-4402-A780-16142D5AA936}"/>
              </a:ext>
            </a:extLst>
          </p:cNvPr>
          <p:cNvSpPr>
            <a:spLocks noMove="1" noResize="1"/>
          </p:cNvSpPr>
          <p:nvPr/>
        </p:nvSpPr>
        <p:spPr bwMode="auto">
          <a:xfrm>
            <a:off x="8915400" y="2359025"/>
            <a:ext cx="2139950" cy="2139950"/>
          </a:xfrm>
          <a:custGeom>
            <a:avLst/>
            <a:gdLst>
              <a:gd name="T0" fmla="*/ 1069865 w 2140171"/>
              <a:gd name="T1" fmla="*/ 0 h 2140171"/>
              <a:gd name="T2" fmla="*/ 2139729 w 2140171"/>
              <a:gd name="T3" fmla="*/ 1069865 h 2140171"/>
              <a:gd name="T4" fmla="*/ 1069865 w 2140171"/>
              <a:gd name="T5" fmla="*/ 2139729 h 2140171"/>
              <a:gd name="T6" fmla="*/ 0 w 2140171"/>
              <a:gd name="T7" fmla="*/ 1069865 h 2140171"/>
              <a:gd name="T8" fmla="*/ 313357 w 2140171"/>
              <a:gd name="T9" fmla="*/ 313357 h 2140171"/>
              <a:gd name="T10" fmla="*/ 313357 w 2140171"/>
              <a:gd name="T11" fmla="*/ 1826372 h 2140171"/>
              <a:gd name="T12" fmla="*/ 1826372 w 2140171"/>
              <a:gd name="T13" fmla="*/ 1826372 h 2140171"/>
              <a:gd name="T14" fmla="*/ 1826372 w 2140171"/>
              <a:gd name="T15" fmla="*/ 313357 h 2140171"/>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313421 w 2140171"/>
              <a:gd name="T25" fmla="*/ 313421 h 2140171"/>
              <a:gd name="T26" fmla="*/ 1826750 w 2140171"/>
              <a:gd name="T27" fmla="*/ 1826750 h 21401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0171" h="2140171">
                <a:moveTo>
                  <a:pt x="0" y="1070086"/>
                </a:moveTo>
                <a:lnTo>
                  <a:pt x="0" y="1070086"/>
                </a:lnTo>
                <a:cubicBezTo>
                  <a:pt x="0" y="1661078"/>
                  <a:pt x="479093" y="2140172"/>
                  <a:pt x="1070086" y="2140172"/>
                </a:cubicBezTo>
                <a:cubicBezTo>
                  <a:pt x="1661078" y="2140172"/>
                  <a:pt x="2140172" y="1661078"/>
                  <a:pt x="2140172" y="1070086"/>
                </a:cubicBezTo>
                <a:cubicBezTo>
                  <a:pt x="2140172" y="479093"/>
                  <a:pt x="1661078" y="0"/>
                  <a:pt x="1070086" y="0"/>
                </a:cubicBezTo>
                <a:cubicBezTo>
                  <a:pt x="479093" y="0"/>
                  <a:pt x="0" y="479093"/>
                  <a:pt x="0" y="1070085"/>
                </a:cubicBezTo>
                <a:lnTo>
                  <a:pt x="0" y="1070086"/>
                </a:lnTo>
                <a:close/>
              </a:path>
            </a:pathLst>
          </a:custGeom>
          <a:solidFill>
            <a:srgbClr val="FFFFFF"/>
          </a:solidFill>
          <a:ln w="22229" cap="flat">
            <a:solidFill>
              <a:srgbClr val="FE9E01"/>
            </a:solidFill>
            <a:prstDash val="solid"/>
            <a:miter lim="800000"/>
          </a:ln>
        </p:spPr>
        <p:txBody>
          <a:bodyPr anchor="ctr" anchorCtr="1"/>
          <a:lstStyle/>
          <a:p>
            <a:endParaRPr lang="fr-BE"/>
          </a:p>
        </p:txBody>
      </p:sp>
      <p:pic>
        <p:nvPicPr>
          <p:cNvPr id="17415" name="Picture 9" descr="AUVB">
            <a:extLst>
              <a:ext uri="{FF2B5EF4-FFF2-40B4-BE49-F238E27FC236}">
                <a16:creationId xmlns:a16="http://schemas.microsoft.com/office/drawing/2014/main" id="{4D8F3E38-B18A-4107-AAF4-264FD6749C2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840788" y="2505075"/>
            <a:ext cx="2214562"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Tijdelijke aanduiding voor inhoud 4" descr="Afbeelding met tafel&#10;&#10;Automatisch gegenereerde beschrijving">
            <a:extLst>
              <a:ext uri="{FF2B5EF4-FFF2-40B4-BE49-F238E27FC236}">
                <a16:creationId xmlns:a16="http://schemas.microsoft.com/office/drawing/2014/main" id="{4A1B6858-6C2C-4D5C-BABE-85760FA3091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7162" t="5455" r="18919" b="40773"/>
          <a:stretch/>
        </p:blipFill>
        <p:spPr>
          <a:xfrm>
            <a:off x="809803" y="1690688"/>
            <a:ext cx="8440560" cy="4339722"/>
          </a:xfrm>
        </p:spPr>
      </p:pic>
    </p:spTree>
    <p:extLst>
      <p:ext uri="{BB962C8B-B14F-4D97-AF65-F5344CB8AC3E}">
        <p14:creationId xmlns:p14="http://schemas.microsoft.com/office/powerpoint/2010/main" val="37773153"/>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a:extLst>
              <a:ext uri="{FF2B5EF4-FFF2-40B4-BE49-F238E27FC236}">
                <a16:creationId xmlns:a16="http://schemas.microsoft.com/office/drawing/2014/main" id="{5E9D8A1D-D421-49E3-A394-9D06EDBB803E}"/>
              </a:ext>
            </a:extLst>
          </p:cNvPr>
          <p:cNvSpPr>
            <a:spLocks noGrp="1" noChangeArrowheads="1"/>
          </p:cNvSpPr>
          <p:nvPr>
            <p:ph type="title"/>
          </p:nvPr>
        </p:nvSpPr>
        <p:spPr>
          <a:xfrm>
            <a:off x="838200" y="31749"/>
            <a:ext cx="10515600" cy="1325563"/>
          </a:xfrm>
        </p:spPr>
        <p:txBody>
          <a:bodyPr>
            <a:normAutofit/>
          </a:bodyPr>
          <a:lstStyle/>
          <a:p>
            <a:pPr>
              <a:defRPr b="0" i="0"/>
            </a:pPr>
            <a:r>
              <a:rPr lang="1043" altLang="fr-FR" sz="3200" dirty="0">
                <a:latin typeface="Century Gothic" panose="020B0502020202020204" pitchFamily="34" charset="0"/>
              </a:rPr>
              <a:t>Conclusie</a:t>
            </a:r>
            <a:endParaRPr lang="fr-BE" altLang="fr-FR" sz="3200" dirty="0">
              <a:latin typeface="Century Gothic" panose="020B0502020202020204" pitchFamily="34" charset="0"/>
            </a:endParaRPr>
          </a:p>
        </p:txBody>
      </p:sp>
      <p:sp>
        <p:nvSpPr>
          <p:cNvPr id="17412" name="Espace réservé du numéro de diapositive 4">
            <a:extLst>
              <a:ext uri="{FF2B5EF4-FFF2-40B4-BE49-F238E27FC236}">
                <a16:creationId xmlns:a16="http://schemas.microsoft.com/office/drawing/2014/main" id="{BBCB708D-9056-4B5A-9C7E-2ACF98347E49}"/>
              </a:ext>
            </a:extLst>
          </p:cNvPr>
          <p:cNvSpPr>
            <a:spLocks noGrp="1" noChangeArrowheads="1"/>
          </p:cNvSpPr>
          <p:nvPr>
            <p:ph type="sldNum" sz="quarter" idx="12"/>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defRPr b="0" i="0"/>
            </a:pPr>
            <a:fld id="{0F71DC56-D79C-4BEF-B3E4-EFA587123A06}" type="slidenum">
              <a:rPr lang="en-US" altLang="fr-FR" smtClean="0"/>
              <a:t>18</a:t>
            </a:fld>
            <a:endParaRPr lang="en-US" altLang="fr-FR"/>
          </a:p>
        </p:txBody>
      </p:sp>
      <p:sp>
        <p:nvSpPr>
          <p:cNvPr id="17413" name="Rectangle 95">
            <a:extLst>
              <a:ext uri="{FF2B5EF4-FFF2-40B4-BE49-F238E27FC236}">
                <a16:creationId xmlns:a16="http://schemas.microsoft.com/office/drawing/2014/main" id="{C05921E0-FA92-4CE3-A8BD-F54082C8B5D7}"/>
              </a:ext>
            </a:extLst>
          </p:cNvPr>
          <p:cNvSpPr>
            <a:spLocks noMove="1" noResize="1" noChangeArrowheads="1"/>
          </p:cNvSpPr>
          <p:nvPr/>
        </p:nvSpPr>
        <p:spPr bwMode="auto">
          <a:xfrm>
            <a:off x="10088563" y="0"/>
            <a:ext cx="2103437" cy="685800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fr-FR" sz="1800">
              <a:solidFill>
                <a:srgbClr val="FFFFFF"/>
              </a:solidFill>
            </a:endParaRPr>
          </a:p>
        </p:txBody>
      </p:sp>
      <p:sp>
        <p:nvSpPr>
          <p:cNvPr id="17414" name="Oval 97">
            <a:extLst>
              <a:ext uri="{FF2B5EF4-FFF2-40B4-BE49-F238E27FC236}">
                <a16:creationId xmlns:a16="http://schemas.microsoft.com/office/drawing/2014/main" id="{DF69D55C-13D6-4402-A780-16142D5AA936}"/>
              </a:ext>
            </a:extLst>
          </p:cNvPr>
          <p:cNvSpPr>
            <a:spLocks noMove="1" noResize="1"/>
          </p:cNvSpPr>
          <p:nvPr/>
        </p:nvSpPr>
        <p:spPr bwMode="auto">
          <a:xfrm>
            <a:off x="8915400" y="2359025"/>
            <a:ext cx="2139950" cy="2139950"/>
          </a:xfrm>
          <a:custGeom>
            <a:avLst/>
            <a:gdLst>
              <a:gd name="T0" fmla="*/ 1069865 w 2140171"/>
              <a:gd name="T1" fmla="*/ 0 h 2140171"/>
              <a:gd name="T2" fmla="*/ 2139729 w 2140171"/>
              <a:gd name="T3" fmla="*/ 1069865 h 2140171"/>
              <a:gd name="T4" fmla="*/ 1069865 w 2140171"/>
              <a:gd name="T5" fmla="*/ 2139729 h 2140171"/>
              <a:gd name="T6" fmla="*/ 0 w 2140171"/>
              <a:gd name="T7" fmla="*/ 1069865 h 2140171"/>
              <a:gd name="T8" fmla="*/ 313357 w 2140171"/>
              <a:gd name="T9" fmla="*/ 313357 h 2140171"/>
              <a:gd name="T10" fmla="*/ 313357 w 2140171"/>
              <a:gd name="T11" fmla="*/ 1826372 h 2140171"/>
              <a:gd name="T12" fmla="*/ 1826372 w 2140171"/>
              <a:gd name="T13" fmla="*/ 1826372 h 2140171"/>
              <a:gd name="T14" fmla="*/ 1826372 w 2140171"/>
              <a:gd name="T15" fmla="*/ 313357 h 2140171"/>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313421 w 2140171"/>
              <a:gd name="T25" fmla="*/ 313421 h 2140171"/>
              <a:gd name="T26" fmla="*/ 1826750 w 2140171"/>
              <a:gd name="T27" fmla="*/ 1826750 h 21401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0171" h="2140171">
                <a:moveTo>
                  <a:pt x="0" y="1070086"/>
                </a:moveTo>
                <a:lnTo>
                  <a:pt x="0" y="1070086"/>
                </a:lnTo>
                <a:cubicBezTo>
                  <a:pt x="0" y="1661078"/>
                  <a:pt x="479093" y="2140172"/>
                  <a:pt x="1070086" y="2140172"/>
                </a:cubicBezTo>
                <a:cubicBezTo>
                  <a:pt x="1661078" y="2140172"/>
                  <a:pt x="2140172" y="1661078"/>
                  <a:pt x="2140172" y="1070086"/>
                </a:cubicBezTo>
                <a:cubicBezTo>
                  <a:pt x="2140172" y="479093"/>
                  <a:pt x="1661078" y="0"/>
                  <a:pt x="1070086" y="0"/>
                </a:cubicBezTo>
                <a:cubicBezTo>
                  <a:pt x="479093" y="0"/>
                  <a:pt x="0" y="479093"/>
                  <a:pt x="0" y="1070085"/>
                </a:cubicBezTo>
                <a:lnTo>
                  <a:pt x="0" y="1070086"/>
                </a:lnTo>
                <a:close/>
              </a:path>
            </a:pathLst>
          </a:custGeom>
          <a:solidFill>
            <a:srgbClr val="FFFFFF"/>
          </a:solidFill>
          <a:ln w="22229" cap="flat">
            <a:solidFill>
              <a:srgbClr val="FE9E01"/>
            </a:solidFill>
            <a:prstDash val="solid"/>
            <a:miter lim="800000"/>
          </a:ln>
        </p:spPr>
        <p:txBody>
          <a:bodyPr anchor="ctr" anchorCtr="1"/>
          <a:lstStyle/>
          <a:p>
            <a:endParaRPr lang="fr-BE"/>
          </a:p>
        </p:txBody>
      </p:sp>
      <p:pic>
        <p:nvPicPr>
          <p:cNvPr id="17415" name="Picture 9" descr="AUVB">
            <a:extLst>
              <a:ext uri="{FF2B5EF4-FFF2-40B4-BE49-F238E27FC236}">
                <a16:creationId xmlns:a16="http://schemas.microsoft.com/office/drawing/2014/main" id="{4D8F3E38-B18A-4107-AAF4-264FD6749C2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840788" y="2505075"/>
            <a:ext cx="2214562"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contenu 3">
            <a:extLst>
              <a:ext uri="{FF2B5EF4-FFF2-40B4-BE49-F238E27FC236}">
                <a16:creationId xmlns:a16="http://schemas.microsoft.com/office/drawing/2014/main" id="{D3BA5DE7-7E26-47DB-84F0-A41005C33C11}"/>
              </a:ext>
            </a:extLst>
          </p:cNvPr>
          <p:cNvSpPr>
            <a:spLocks noGrp="1"/>
          </p:cNvSpPr>
          <p:nvPr>
            <p:ph idx="1"/>
          </p:nvPr>
        </p:nvSpPr>
        <p:spPr>
          <a:xfrm>
            <a:off x="178444" y="1005853"/>
            <a:ext cx="9009187" cy="5113739"/>
          </a:xfrm>
        </p:spPr>
        <p:txBody>
          <a:bodyPr>
            <a:noAutofit/>
          </a:bodyPr>
          <a:lstStyle/>
          <a:p>
            <a:pPr marL="0" indent="0">
              <a:lnSpc>
                <a:spcPct val="100000"/>
              </a:lnSpc>
              <a:buNone/>
              <a:defRPr b="0" i="0"/>
            </a:pPr>
            <a:r>
              <a:rPr lang="1043" sz="1600" b="1" dirty="0"/>
              <a:t>1. </a:t>
            </a:r>
            <a:r>
              <a:rPr lang="nl-NL" sz="1600" b="1" dirty="0"/>
              <a:t>Zorgen voor</a:t>
            </a:r>
            <a:r>
              <a:rPr lang="1043" sz="1600" b="1" dirty="0"/>
              <a:t> voldoende personeel aan het bed van de bewoner als een skill-mix, dus uiteenlopende beroepen en competenties ten dienste van de bewoner.</a:t>
            </a:r>
          </a:p>
          <a:p>
            <a:pPr>
              <a:lnSpc>
                <a:spcPct val="100000"/>
              </a:lnSpc>
              <a:defRPr b="0" i="0"/>
            </a:pPr>
            <a:r>
              <a:rPr lang="1043" sz="1600" dirty="0"/>
              <a:t>De totale bezetting moet niet alleen berekend worden in functie van het profiel van de bewoners, maar ook rekening houden met de analyse van de tijd die nodig is om de zorg te verstrekken en de complexiteit daarvan.</a:t>
            </a:r>
          </a:p>
          <a:p>
            <a:pPr>
              <a:lnSpc>
                <a:spcPct val="100000"/>
              </a:lnSpc>
              <a:defRPr b="0" i="0"/>
            </a:pPr>
            <a:r>
              <a:rPr lang="1043" sz="1600" dirty="0"/>
              <a:t>Het gespecialiseerde personeel heeft een directe zorgfunctie voor de bewoner,  maar is ook betrokken bij de ontwikkeling van richtlijnen voor specifieke problemen en de organisatie van procedures in de instelling. De deelname van personeel in de uitwerking van procedures maakt een betere samenwerking mogelijk en zorgt ervoor dat deze procedures beter worden nageleefd.</a:t>
            </a:r>
          </a:p>
          <a:p>
            <a:pPr>
              <a:lnSpc>
                <a:spcPct val="100000"/>
              </a:lnSpc>
              <a:defRPr b="0" i="0"/>
            </a:pPr>
            <a:r>
              <a:rPr lang="1043" sz="1600" dirty="0"/>
              <a:t>Er valt te overwegen om nieuwe beroepen toe te voegen (musicoloog, hostessen, …) en de huidige normen te versterken voor het  reactiveringspersoneel zonder daarom een deel van het verplegend personeel te vervangen.</a:t>
            </a:r>
          </a:p>
          <a:p>
            <a:pPr marL="0" indent="0">
              <a:lnSpc>
                <a:spcPct val="100000"/>
              </a:lnSpc>
              <a:buNone/>
            </a:pPr>
            <a:endParaRPr lang="fr-BE" sz="1600" dirty="0"/>
          </a:p>
          <a:p>
            <a:pPr marL="0" indent="0">
              <a:buNone/>
              <a:defRPr b="0" i="0"/>
            </a:pPr>
            <a:r>
              <a:rPr lang="1043" sz="1600" b="1" dirty="0"/>
              <a:t>2. Kwaliteitsaudits opzetten met gebruik van de indicatoren voor de opvolging van kwaliteit</a:t>
            </a:r>
          </a:p>
          <a:p>
            <a:pPr>
              <a:defRPr b="0" i="0"/>
            </a:pPr>
            <a:r>
              <a:rPr lang="1043" sz="1600" dirty="0"/>
              <a:t>De uitvoering van audits wordt aangemoedigd door het bestuur en dient als basis voor acties voor een continue verbetering. </a:t>
            </a:r>
            <a:endParaRPr lang="fr-FR" sz="1600" dirty="0"/>
          </a:p>
          <a:p>
            <a:pPr>
              <a:defRPr b="0" i="0"/>
            </a:pPr>
            <a:r>
              <a:rPr lang="1043" sz="1600" dirty="0"/>
              <a:t>Er worden teamvergaderingen georganiseerd over kwaliteit om de resultaten te analyseren en met het team na te denken over de bijsturende maatregelen. Er moeten haalbare doelstellingen vastgesteld worden.</a:t>
            </a:r>
            <a:endParaRPr lang="fr-BE" sz="1600" dirty="0"/>
          </a:p>
        </p:txBody>
      </p:sp>
    </p:spTree>
    <p:extLst>
      <p:ext uri="{BB962C8B-B14F-4D97-AF65-F5344CB8AC3E}">
        <p14:creationId xmlns:p14="http://schemas.microsoft.com/office/powerpoint/2010/main" val="4236984236"/>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a:extLst>
              <a:ext uri="{FF2B5EF4-FFF2-40B4-BE49-F238E27FC236}">
                <a16:creationId xmlns:a16="http://schemas.microsoft.com/office/drawing/2014/main" id="{5E9D8A1D-D421-49E3-A394-9D06EDBB803E}"/>
              </a:ext>
            </a:extLst>
          </p:cNvPr>
          <p:cNvSpPr>
            <a:spLocks noGrp="1" noChangeArrowheads="1"/>
          </p:cNvSpPr>
          <p:nvPr>
            <p:ph type="title"/>
          </p:nvPr>
        </p:nvSpPr>
        <p:spPr>
          <a:xfrm>
            <a:off x="838200" y="133310"/>
            <a:ext cx="10515600" cy="1325563"/>
          </a:xfrm>
        </p:spPr>
        <p:txBody>
          <a:bodyPr>
            <a:normAutofit/>
          </a:bodyPr>
          <a:lstStyle/>
          <a:p>
            <a:pPr>
              <a:defRPr b="0" i="0"/>
            </a:pPr>
            <a:r>
              <a:rPr lang="1043" altLang="fr-FR" sz="3200" dirty="0">
                <a:latin typeface="Century Gothic" panose="020B0502020202020204" pitchFamily="34" charset="0"/>
              </a:rPr>
              <a:t>Conclusie</a:t>
            </a:r>
            <a:endParaRPr lang="fr-BE" altLang="fr-FR" sz="3200" dirty="0">
              <a:latin typeface="Century Gothic" panose="020B0502020202020204" pitchFamily="34" charset="0"/>
            </a:endParaRPr>
          </a:p>
        </p:txBody>
      </p:sp>
      <p:sp>
        <p:nvSpPr>
          <p:cNvPr id="17412" name="Espace réservé du numéro de diapositive 4">
            <a:extLst>
              <a:ext uri="{FF2B5EF4-FFF2-40B4-BE49-F238E27FC236}">
                <a16:creationId xmlns:a16="http://schemas.microsoft.com/office/drawing/2014/main" id="{BBCB708D-9056-4B5A-9C7E-2ACF98347E49}"/>
              </a:ext>
            </a:extLst>
          </p:cNvPr>
          <p:cNvSpPr>
            <a:spLocks noGrp="1" noChangeArrowheads="1"/>
          </p:cNvSpPr>
          <p:nvPr>
            <p:ph type="sldNum" sz="quarter" idx="12"/>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defRPr b="0" i="0"/>
            </a:pPr>
            <a:fld id="{8157B816-D97C-4604-8B6C-2ABB676A17BA}" type="slidenum">
              <a:rPr lang="en-US" altLang="fr-FR" smtClean="0"/>
              <a:t>19</a:t>
            </a:fld>
            <a:endParaRPr lang="en-US" altLang="fr-FR"/>
          </a:p>
        </p:txBody>
      </p:sp>
      <p:sp>
        <p:nvSpPr>
          <p:cNvPr id="17413" name="Rectangle 95">
            <a:extLst>
              <a:ext uri="{FF2B5EF4-FFF2-40B4-BE49-F238E27FC236}">
                <a16:creationId xmlns:a16="http://schemas.microsoft.com/office/drawing/2014/main" id="{C05921E0-FA92-4CE3-A8BD-F54082C8B5D7}"/>
              </a:ext>
            </a:extLst>
          </p:cNvPr>
          <p:cNvSpPr>
            <a:spLocks noMove="1" noResize="1" noChangeArrowheads="1"/>
          </p:cNvSpPr>
          <p:nvPr/>
        </p:nvSpPr>
        <p:spPr bwMode="auto">
          <a:xfrm>
            <a:off x="10088563" y="0"/>
            <a:ext cx="2103437" cy="685800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fr-FR" sz="1800">
              <a:solidFill>
                <a:srgbClr val="FFFFFF"/>
              </a:solidFill>
            </a:endParaRPr>
          </a:p>
        </p:txBody>
      </p:sp>
      <p:sp>
        <p:nvSpPr>
          <p:cNvPr id="17414" name="Oval 97">
            <a:extLst>
              <a:ext uri="{FF2B5EF4-FFF2-40B4-BE49-F238E27FC236}">
                <a16:creationId xmlns:a16="http://schemas.microsoft.com/office/drawing/2014/main" id="{DF69D55C-13D6-4402-A780-16142D5AA936}"/>
              </a:ext>
            </a:extLst>
          </p:cNvPr>
          <p:cNvSpPr>
            <a:spLocks noMove="1" noResize="1"/>
          </p:cNvSpPr>
          <p:nvPr/>
        </p:nvSpPr>
        <p:spPr bwMode="auto">
          <a:xfrm>
            <a:off x="8915400" y="2359025"/>
            <a:ext cx="2139950" cy="2139950"/>
          </a:xfrm>
          <a:custGeom>
            <a:avLst/>
            <a:gdLst>
              <a:gd name="T0" fmla="*/ 1069865 w 2140171"/>
              <a:gd name="T1" fmla="*/ 0 h 2140171"/>
              <a:gd name="T2" fmla="*/ 2139729 w 2140171"/>
              <a:gd name="T3" fmla="*/ 1069865 h 2140171"/>
              <a:gd name="T4" fmla="*/ 1069865 w 2140171"/>
              <a:gd name="T5" fmla="*/ 2139729 h 2140171"/>
              <a:gd name="T6" fmla="*/ 0 w 2140171"/>
              <a:gd name="T7" fmla="*/ 1069865 h 2140171"/>
              <a:gd name="T8" fmla="*/ 313357 w 2140171"/>
              <a:gd name="T9" fmla="*/ 313357 h 2140171"/>
              <a:gd name="T10" fmla="*/ 313357 w 2140171"/>
              <a:gd name="T11" fmla="*/ 1826372 h 2140171"/>
              <a:gd name="T12" fmla="*/ 1826372 w 2140171"/>
              <a:gd name="T13" fmla="*/ 1826372 h 2140171"/>
              <a:gd name="T14" fmla="*/ 1826372 w 2140171"/>
              <a:gd name="T15" fmla="*/ 313357 h 2140171"/>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313421 w 2140171"/>
              <a:gd name="T25" fmla="*/ 313421 h 2140171"/>
              <a:gd name="T26" fmla="*/ 1826750 w 2140171"/>
              <a:gd name="T27" fmla="*/ 1826750 h 21401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0171" h="2140171">
                <a:moveTo>
                  <a:pt x="0" y="1070086"/>
                </a:moveTo>
                <a:lnTo>
                  <a:pt x="0" y="1070086"/>
                </a:lnTo>
                <a:cubicBezTo>
                  <a:pt x="0" y="1661078"/>
                  <a:pt x="479093" y="2140172"/>
                  <a:pt x="1070086" y="2140172"/>
                </a:cubicBezTo>
                <a:cubicBezTo>
                  <a:pt x="1661078" y="2140172"/>
                  <a:pt x="2140172" y="1661078"/>
                  <a:pt x="2140172" y="1070086"/>
                </a:cubicBezTo>
                <a:cubicBezTo>
                  <a:pt x="2140172" y="479093"/>
                  <a:pt x="1661078" y="0"/>
                  <a:pt x="1070086" y="0"/>
                </a:cubicBezTo>
                <a:cubicBezTo>
                  <a:pt x="479093" y="0"/>
                  <a:pt x="0" y="479093"/>
                  <a:pt x="0" y="1070085"/>
                </a:cubicBezTo>
                <a:lnTo>
                  <a:pt x="0" y="1070086"/>
                </a:lnTo>
                <a:close/>
              </a:path>
            </a:pathLst>
          </a:custGeom>
          <a:solidFill>
            <a:srgbClr val="FFFFFF"/>
          </a:solidFill>
          <a:ln w="22229" cap="flat">
            <a:solidFill>
              <a:srgbClr val="FE9E01"/>
            </a:solidFill>
            <a:prstDash val="solid"/>
            <a:miter lim="800000"/>
          </a:ln>
        </p:spPr>
        <p:txBody>
          <a:bodyPr anchor="ctr" anchorCtr="1"/>
          <a:lstStyle/>
          <a:p>
            <a:endParaRPr lang="fr-BE"/>
          </a:p>
        </p:txBody>
      </p:sp>
      <p:pic>
        <p:nvPicPr>
          <p:cNvPr id="17415" name="Picture 9" descr="AUVB">
            <a:extLst>
              <a:ext uri="{FF2B5EF4-FFF2-40B4-BE49-F238E27FC236}">
                <a16:creationId xmlns:a16="http://schemas.microsoft.com/office/drawing/2014/main" id="{4D8F3E38-B18A-4107-AAF4-264FD6749C2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840788" y="2505075"/>
            <a:ext cx="2214562"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contenu 3">
            <a:extLst>
              <a:ext uri="{FF2B5EF4-FFF2-40B4-BE49-F238E27FC236}">
                <a16:creationId xmlns:a16="http://schemas.microsoft.com/office/drawing/2014/main" id="{D3BA5DE7-7E26-47DB-84F0-A41005C33C11}"/>
              </a:ext>
            </a:extLst>
          </p:cNvPr>
          <p:cNvSpPr>
            <a:spLocks noGrp="1"/>
          </p:cNvSpPr>
          <p:nvPr>
            <p:ph idx="1"/>
          </p:nvPr>
        </p:nvSpPr>
        <p:spPr>
          <a:xfrm>
            <a:off x="502532" y="1242611"/>
            <a:ext cx="8583595" cy="5113739"/>
          </a:xfrm>
        </p:spPr>
        <p:txBody>
          <a:bodyPr>
            <a:noAutofit/>
          </a:bodyPr>
          <a:lstStyle/>
          <a:p>
            <a:pPr marL="0" indent="0">
              <a:buNone/>
              <a:defRPr b="0" i="0"/>
            </a:pPr>
            <a:r>
              <a:rPr lang="1043" sz="1600" b="1" dirty="0"/>
              <a:t>3. Het gebruik van elektronische bewonersdossiers aanmoedigen </a:t>
            </a:r>
          </a:p>
          <a:p>
            <a:pPr>
              <a:defRPr b="0" i="0"/>
            </a:pPr>
            <a:r>
              <a:rPr lang="1043" sz="1600" dirty="0"/>
              <a:t>Geautomatiseerde extractie van gegevens voorvloeiend uit de zorg</a:t>
            </a:r>
          </a:p>
          <a:p>
            <a:pPr>
              <a:defRPr b="0" i="0"/>
            </a:pPr>
            <a:r>
              <a:rPr lang="1043" sz="1600" dirty="0"/>
              <a:t>Vermijden van dubbele invoering door het personeel.</a:t>
            </a:r>
          </a:p>
          <a:p>
            <a:pPr marL="0" indent="0">
              <a:buNone/>
              <a:defRPr b="0" i="0"/>
            </a:pPr>
            <a:r>
              <a:rPr lang="1043" sz="1600" b="1" dirty="0"/>
              <a:t>4. Aanmoediging van klinisch leiderschap van opgeleid en gespecialiseerd personeel; erkenning van opleidingen en specialisaties van het personeel</a:t>
            </a:r>
          </a:p>
          <a:p>
            <a:pPr>
              <a:defRPr b="0" i="0"/>
            </a:pPr>
            <a:r>
              <a:rPr lang="1043" sz="1600" dirty="0"/>
              <a:t>Bevorderen van het delen van kennis en bekwaamheden. Iedereen moet de kans krijgen zijn/haar kennis ter beschikking te stellen van het team</a:t>
            </a:r>
          </a:p>
          <a:p>
            <a:pPr>
              <a:defRPr b="0" i="0"/>
            </a:pPr>
            <a:r>
              <a:rPr lang="1043" sz="1600" dirty="0"/>
              <a:t>De motivatie op het werk, de ontwikkeling van individueel leiderschap en de teamspirit zullen daardoor versterkt worden.</a:t>
            </a:r>
          </a:p>
          <a:p>
            <a:pPr marL="0" indent="0">
              <a:buNone/>
              <a:defRPr b="0" i="0"/>
            </a:pPr>
            <a:r>
              <a:rPr lang="1043" sz="1600" b="1" dirty="0"/>
              <a:t>5. Een cultuur van samenwerking en teamspirit instellen </a:t>
            </a:r>
          </a:p>
          <a:p>
            <a:pPr>
              <a:defRPr b="0" i="0"/>
            </a:pPr>
            <a:r>
              <a:rPr lang="1043" sz="1600" dirty="0"/>
              <a:t>De samenwerking met de instellingen van het netwerk is primordiaal (samenwerking met de geriatrische teams)</a:t>
            </a:r>
            <a:endParaRPr lang="fr-FR" sz="1600" dirty="0"/>
          </a:p>
          <a:p>
            <a:pPr>
              <a:defRPr b="0" i="0"/>
            </a:pPr>
            <a:r>
              <a:rPr lang="1043" sz="1600" dirty="0"/>
              <a:t>De hoofdverpleegkundige moet ook een goede communicator zijn voor interne en externe partners.</a:t>
            </a:r>
          </a:p>
          <a:p>
            <a:pPr>
              <a:defRPr b="0" i="0"/>
            </a:pPr>
            <a:r>
              <a:rPr lang="1043" sz="1600" dirty="0"/>
              <a:t>De taken zijn evenwichtig gespreid over alle beroepen, zoals bepaald door de lijst van handelingen en de wetgeving. </a:t>
            </a:r>
            <a:endParaRPr lang="fr-BE" sz="1600" dirty="0"/>
          </a:p>
        </p:txBody>
      </p:sp>
    </p:spTree>
    <p:extLst>
      <p:ext uri="{BB962C8B-B14F-4D97-AF65-F5344CB8AC3E}">
        <p14:creationId xmlns:p14="http://schemas.microsoft.com/office/powerpoint/2010/main" val="3857793475"/>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a:extLst>
              <a:ext uri="{FF2B5EF4-FFF2-40B4-BE49-F238E27FC236}">
                <a16:creationId xmlns:a16="http://schemas.microsoft.com/office/drawing/2014/main" id="{5E9D8A1D-D421-49E3-A394-9D06EDBB803E}"/>
              </a:ext>
            </a:extLst>
          </p:cNvPr>
          <p:cNvSpPr>
            <a:spLocks noGrp="1" noChangeArrowheads="1"/>
          </p:cNvSpPr>
          <p:nvPr>
            <p:ph type="title"/>
          </p:nvPr>
        </p:nvSpPr>
        <p:spPr>
          <a:xfrm>
            <a:off x="838200" y="365125"/>
            <a:ext cx="10515600" cy="1325563"/>
          </a:xfrm>
        </p:spPr>
        <p:txBody>
          <a:bodyPr>
            <a:normAutofit/>
          </a:bodyPr>
          <a:lstStyle/>
          <a:p>
            <a:pPr>
              <a:defRPr b="0" i="0"/>
            </a:pPr>
            <a:r>
              <a:rPr lang="1043" altLang="fr-FR" sz="3200" dirty="0">
                <a:latin typeface="Century Gothic" panose="020B0502020202020204" pitchFamily="34" charset="0"/>
              </a:rPr>
              <a:t>Context</a:t>
            </a:r>
            <a:endParaRPr lang="fr-BE" altLang="fr-FR" sz="3200" dirty="0">
              <a:latin typeface="Century Gothic" panose="020B0502020202020204" pitchFamily="34" charset="0"/>
            </a:endParaRPr>
          </a:p>
        </p:txBody>
      </p:sp>
      <p:sp>
        <p:nvSpPr>
          <p:cNvPr id="4" name="Espace réservé du contenu 3">
            <a:extLst>
              <a:ext uri="{FF2B5EF4-FFF2-40B4-BE49-F238E27FC236}">
                <a16:creationId xmlns:a16="http://schemas.microsoft.com/office/drawing/2014/main" id="{D3BA5DE7-7E26-47DB-84F0-A41005C33C11}"/>
              </a:ext>
            </a:extLst>
          </p:cNvPr>
          <p:cNvSpPr>
            <a:spLocks noGrp="1"/>
          </p:cNvSpPr>
          <p:nvPr>
            <p:ph idx="1"/>
          </p:nvPr>
        </p:nvSpPr>
        <p:spPr>
          <a:xfrm>
            <a:off x="838200" y="1825625"/>
            <a:ext cx="8077200" cy="4351338"/>
          </a:xfrm>
        </p:spPr>
        <p:txBody>
          <a:bodyPr>
            <a:normAutofit fontScale="75000" lnSpcReduction="20000"/>
          </a:bodyPr>
          <a:lstStyle/>
          <a:p>
            <a:pPr>
              <a:lnSpc>
                <a:spcPct val="120000"/>
              </a:lnSpc>
              <a:defRPr b="0" i="0"/>
            </a:pPr>
            <a:r>
              <a:rPr lang="1043" dirty="0"/>
              <a:t>Veroudering van de bevolking</a:t>
            </a:r>
            <a:endParaRPr lang="fr-BE" dirty="0"/>
          </a:p>
          <a:p>
            <a:pPr lvl="1">
              <a:lnSpc>
                <a:spcPct val="120000"/>
              </a:lnSpc>
              <a:defRPr b="0" i="0"/>
            </a:pPr>
            <a:r>
              <a:rPr lang="1043" dirty="0"/>
              <a:t>Proporti</a:t>
            </a:r>
            <a:r>
              <a:rPr lang="nl-NL" dirty="0"/>
              <a:t>e</a:t>
            </a:r>
            <a:r>
              <a:rPr lang="1043" dirty="0"/>
              <a:t> jongere mensen t.o.v. de oudsten </a:t>
            </a:r>
          </a:p>
          <a:p>
            <a:pPr lvl="1">
              <a:lnSpc>
                <a:spcPct val="120000"/>
              </a:lnSpc>
              <a:defRPr b="0" i="0"/>
            </a:pPr>
            <a:r>
              <a:rPr lang="1043" dirty="0"/>
              <a:t>LV stijgt</a:t>
            </a:r>
            <a:r>
              <a:rPr lang="nl-NL" dirty="0"/>
              <a:t>,</a:t>
            </a:r>
            <a:r>
              <a:rPr lang="1043" dirty="0"/>
              <a:t> maar het begrip LVZB komt weinig aan bod </a:t>
            </a:r>
            <a:endParaRPr lang="fr-BE" dirty="0"/>
          </a:p>
          <a:p>
            <a:pPr lvl="1">
              <a:lnSpc>
                <a:spcPct val="120000"/>
              </a:lnSpc>
              <a:defRPr b="0" i="0"/>
            </a:pPr>
            <a:r>
              <a:rPr lang="1043" dirty="0"/>
              <a:t>chronische aandoening die zorg vereist op lange termijn </a:t>
            </a:r>
          </a:p>
          <a:p>
            <a:pPr lvl="1">
              <a:lnSpc>
                <a:spcPct val="120000"/>
              </a:lnSpc>
            </a:pPr>
            <a:endParaRPr lang="fr-BE" dirty="0"/>
          </a:p>
          <a:p>
            <a:pPr>
              <a:lnSpc>
                <a:spcPct val="120000"/>
              </a:lnSpc>
              <a:defRPr b="0" i="0"/>
            </a:pPr>
            <a:r>
              <a:rPr lang="1043" dirty="0"/>
              <a:t>Hervorming van de gezondheidzorg </a:t>
            </a:r>
          </a:p>
          <a:p>
            <a:pPr lvl="1">
              <a:lnSpc>
                <a:spcPct val="120000"/>
              </a:lnSpc>
              <a:defRPr b="0" i="0"/>
            </a:pPr>
            <a:r>
              <a:rPr lang="1043" dirty="0"/>
              <a:t>Ontwikkeling van de zorg buiten de ziekenhuiscontext</a:t>
            </a:r>
          </a:p>
          <a:p>
            <a:pPr lvl="1">
              <a:lnSpc>
                <a:spcPct val="120000"/>
              </a:lnSpc>
              <a:defRPr b="0" i="0"/>
            </a:pPr>
            <a:r>
              <a:rPr lang="1043" dirty="0"/>
              <a:t>Steeds zwaardere gevallen in de WZC</a:t>
            </a:r>
            <a:endParaRPr lang="fr-BE" dirty="0"/>
          </a:p>
          <a:p>
            <a:pPr lvl="2">
              <a:lnSpc>
                <a:spcPct val="120000"/>
              </a:lnSpc>
              <a:defRPr b="0" i="0"/>
            </a:pPr>
            <a:r>
              <a:rPr lang="1043" dirty="0"/>
              <a:t>De instellingen voor bejaarden zijn niet beper</a:t>
            </a:r>
            <a:r>
              <a:rPr lang="nl-NL" dirty="0"/>
              <a:t>k</a:t>
            </a:r>
            <a:r>
              <a:rPr lang="1043" dirty="0"/>
              <a:t>t tot een </a:t>
            </a:r>
            <a:r>
              <a:rPr lang="nl-NL" dirty="0"/>
              <a:t>woonfunctie</a:t>
            </a:r>
            <a:r>
              <a:rPr lang="1043" dirty="0"/>
              <a:t>, </a:t>
            </a:r>
          </a:p>
          <a:p>
            <a:pPr lvl="2">
              <a:lnSpc>
                <a:spcPct val="120000"/>
              </a:lnSpc>
              <a:defRPr b="0" i="0"/>
            </a:pPr>
            <a:r>
              <a:rPr lang="nl-NL" dirty="0"/>
              <a:t>H</a:t>
            </a:r>
            <a:r>
              <a:rPr lang="1043" dirty="0"/>
              <a:t>et gaat steeds meer om de zorg voor personen met complexe medische aandoeningen </a:t>
            </a:r>
          </a:p>
          <a:p>
            <a:pPr lvl="2">
              <a:lnSpc>
                <a:spcPct val="120000"/>
              </a:lnSpc>
              <a:defRPr b="0" i="0"/>
            </a:pPr>
            <a:r>
              <a:rPr lang="1043" dirty="0"/>
              <a:t>De bewoners hebben evenzeer verpleegkundige zorg nodig als logistieke ondersteuning. </a:t>
            </a:r>
          </a:p>
          <a:p>
            <a:pPr lvl="1"/>
            <a:endParaRPr lang="fr-BE" sz="2800" dirty="0"/>
          </a:p>
          <a:p>
            <a:pPr lvl="1"/>
            <a:endParaRPr lang="fr-BE" dirty="0"/>
          </a:p>
          <a:p>
            <a:endParaRPr lang="fr-BE" dirty="0"/>
          </a:p>
          <a:p>
            <a:pPr marL="0" indent="0">
              <a:buNone/>
            </a:pPr>
            <a:endParaRPr lang="fr-BE" dirty="0"/>
          </a:p>
        </p:txBody>
      </p:sp>
      <p:sp>
        <p:nvSpPr>
          <p:cNvPr id="17412" name="Espace réservé du numéro de diapositive 4">
            <a:extLst>
              <a:ext uri="{FF2B5EF4-FFF2-40B4-BE49-F238E27FC236}">
                <a16:creationId xmlns:a16="http://schemas.microsoft.com/office/drawing/2014/main" id="{BBCB708D-9056-4B5A-9C7E-2ACF98347E49}"/>
              </a:ext>
            </a:extLst>
          </p:cNvPr>
          <p:cNvSpPr>
            <a:spLocks noGrp="1" noChangeArrowheads="1"/>
          </p:cNvSpPr>
          <p:nvPr>
            <p:ph type="sldNum" sz="quarter" idx="12"/>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defRPr b="0" i="0"/>
            </a:pPr>
            <a:fld id="{A037C98D-65F1-4B4E-9861-7ABC217F9B51}" type="slidenum">
              <a:rPr lang="en-US" altLang="fr-FR" smtClean="0"/>
              <a:t>2</a:t>
            </a:fld>
            <a:endParaRPr lang="en-US" altLang="fr-FR"/>
          </a:p>
        </p:txBody>
      </p:sp>
      <p:sp>
        <p:nvSpPr>
          <p:cNvPr id="17413" name="Rectangle 95">
            <a:extLst>
              <a:ext uri="{FF2B5EF4-FFF2-40B4-BE49-F238E27FC236}">
                <a16:creationId xmlns:a16="http://schemas.microsoft.com/office/drawing/2014/main" id="{C05921E0-FA92-4CE3-A8BD-F54082C8B5D7}"/>
              </a:ext>
            </a:extLst>
          </p:cNvPr>
          <p:cNvSpPr>
            <a:spLocks noMove="1" noResize="1" noChangeArrowheads="1"/>
          </p:cNvSpPr>
          <p:nvPr/>
        </p:nvSpPr>
        <p:spPr bwMode="auto">
          <a:xfrm>
            <a:off x="10088563" y="0"/>
            <a:ext cx="2103437" cy="685800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fr-FR" sz="1800">
              <a:solidFill>
                <a:srgbClr val="FFFFFF"/>
              </a:solidFill>
            </a:endParaRPr>
          </a:p>
        </p:txBody>
      </p:sp>
      <p:sp>
        <p:nvSpPr>
          <p:cNvPr id="17414" name="Oval 97">
            <a:extLst>
              <a:ext uri="{FF2B5EF4-FFF2-40B4-BE49-F238E27FC236}">
                <a16:creationId xmlns:a16="http://schemas.microsoft.com/office/drawing/2014/main" id="{DF69D55C-13D6-4402-A780-16142D5AA936}"/>
              </a:ext>
            </a:extLst>
          </p:cNvPr>
          <p:cNvSpPr>
            <a:spLocks noMove="1" noResize="1"/>
          </p:cNvSpPr>
          <p:nvPr/>
        </p:nvSpPr>
        <p:spPr bwMode="auto">
          <a:xfrm>
            <a:off x="8915400" y="2359025"/>
            <a:ext cx="2139950" cy="2139950"/>
          </a:xfrm>
          <a:custGeom>
            <a:avLst/>
            <a:gdLst>
              <a:gd name="T0" fmla="*/ 1069865 w 2140171"/>
              <a:gd name="T1" fmla="*/ 0 h 2140171"/>
              <a:gd name="T2" fmla="*/ 2139729 w 2140171"/>
              <a:gd name="T3" fmla="*/ 1069865 h 2140171"/>
              <a:gd name="T4" fmla="*/ 1069865 w 2140171"/>
              <a:gd name="T5" fmla="*/ 2139729 h 2140171"/>
              <a:gd name="T6" fmla="*/ 0 w 2140171"/>
              <a:gd name="T7" fmla="*/ 1069865 h 2140171"/>
              <a:gd name="T8" fmla="*/ 313357 w 2140171"/>
              <a:gd name="T9" fmla="*/ 313357 h 2140171"/>
              <a:gd name="T10" fmla="*/ 313357 w 2140171"/>
              <a:gd name="T11" fmla="*/ 1826372 h 2140171"/>
              <a:gd name="T12" fmla="*/ 1826372 w 2140171"/>
              <a:gd name="T13" fmla="*/ 1826372 h 2140171"/>
              <a:gd name="T14" fmla="*/ 1826372 w 2140171"/>
              <a:gd name="T15" fmla="*/ 313357 h 2140171"/>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313421 w 2140171"/>
              <a:gd name="T25" fmla="*/ 313421 h 2140171"/>
              <a:gd name="T26" fmla="*/ 1826750 w 2140171"/>
              <a:gd name="T27" fmla="*/ 1826750 h 21401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0171" h="2140171">
                <a:moveTo>
                  <a:pt x="0" y="1070086"/>
                </a:moveTo>
                <a:lnTo>
                  <a:pt x="0" y="1070086"/>
                </a:lnTo>
                <a:cubicBezTo>
                  <a:pt x="0" y="1661078"/>
                  <a:pt x="479093" y="2140172"/>
                  <a:pt x="1070086" y="2140172"/>
                </a:cubicBezTo>
                <a:cubicBezTo>
                  <a:pt x="1661078" y="2140172"/>
                  <a:pt x="2140172" y="1661078"/>
                  <a:pt x="2140172" y="1070086"/>
                </a:cubicBezTo>
                <a:cubicBezTo>
                  <a:pt x="2140172" y="479093"/>
                  <a:pt x="1661078" y="0"/>
                  <a:pt x="1070086" y="0"/>
                </a:cubicBezTo>
                <a:cubicBezTo>
                  <a:pt x="479093" y="0"/>
                  <a:pt x="0" y="479093"/>
                  <a:pt x="0" y="1070085"/>
                </a:cubicBezTo>
                <a:lnTo>
                  <a:pt x="0" y="1070086"/>
                </a:lnTo>
                <a:close/>
              </a:path>
            </a:pathLst>
          </a:custGeom>
          <a:solidFill>
            <a:srgbClr val="FFFFFF"/>
          </a:solidFill>
          <a:ln w="22229" cap="flat">
            <a:solidFill>
              <a:srgbClr val="FE9E01"/>
            </a:solidFill>
            <a:prstDash val="solid"/>
            <a:miter lim="800000"/>
          </a:ln>
        </p:spPr>
        <p:txBody>
          <a:bodyPr anchor="ctr" anchorCtr="1"/>
          <a:lstStyle/>
          <a:p>
            <a:endParaRPr lang="fr-BE"/>
          </a:p>
        </p:txBody>
      </p:sp>
      <p:pic>
        <p:nvPicPr>
          <p:cNvPr id="17415" name="Picture 9" descr="AUVB">
            <a:extLst>
              <a:ext uri="{FF2B5EF4-FFF2-40B4-BE49-F238E27FC236}">
                <a16:creationId xmlns:a16="http://schemas.microsoft.com/office/drawing/2014/main" id="{4D8F3E38-B18A-4107-AAF4-264FD6749C2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840788" y="2505075"/>
            <a:ext cx="2214562"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3438571"/>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a:extLst>
              <a:ext uri="{FF2B5EF4-FFF2-40B4-BE49-F238E27FC236}">
                <a16:creationId xmlns:a16="http://schemas.microsoft.com/office/drawing/2014/main" id="{5E9D8A1D-D421-49E3-A394-9D06EDBB803E}"/>
              </a:ext>
            </a:extLst>
          </p:cNvPr>
          <p:cNvSpPr>
            <a:spLocks noGrp="1" noChangeArrowheads="1"/>
          </p:cNvSpPr>
          <p:nvPr>
            <p:ph type="title"/>
          </p:nvPr>
        </p:nvSpPr>
        <p:spPr>
          <a:xfrm>
            <a:off x="838200" y="365125"/>
            <a:ext cx="10515600" cy="1325563"/>
          </a:xfrm>
        </p:spPr>
        <p:txBody>
          <a:bodyPr>
            <a:normAutofit/>
          </a:bodyPr>
          <a:lstStyle/>
          <a:p>
            <a:pPr>
              <a:defRPr b="0" i="0"/>
            </a:pPr>
            <a:r>
              <a:rPr lang="1043" altLang="fr-FR" sz="3200">
                <a:latin typeface="Century Gothic" panose="020B0502020202020204" pitchFamily="34" charset="0"/>
              </a:rPr>
              <a:t>Conclusie</a:t>
            </a:r>
            <a:endParaRPr lang="fr-BE" altLang="fr-FR" sz="3200">
              <a:latin typeface="Century Gothic" panose="020B0502020202020204" pitchFamily="34" charset="0"/>
            </a:endParaRPr>
          </a:p>
        </p:txBody>
      </p:sp>
      <p:sp>
        <p:nvSpPr>
          <p:cNvPr id="17412" name="Espace réservé du numéro de diapositive 4">
            <a:extLst>
              <a:ext uri="{FF2B5EF4-FFF2-40B4-BE49-F238E27FC236}">
                <a16:creationId xmlns:a16="http://schemas.microsoft.com/office/drawing/2014/main" id="{BBCB708D-9056-4B5A-9C7E-2ACF98347E49}"/>
              </a:ext>
            </a:extLst>
          </p:cNvPr>
          <p:cNvSpPr>
            <a:spLocks noGrp="1" noChangeArrowheads="1"/>
          </p:cNvSpPr>
          <p:nvPr>
            <p:ph type="sldNum" sz="quarter" idx="12"/>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defRPr b="0" i="0"/>
            </a:pPr>
            <a:fld id="{46DAB4D3-7AFB-4A20-A105-72E52EBE1E59}" type="slidenum">
              <a:rPr lang="en-US" altLang="fr-FR" smtClean="0"/>
              <a:t>20</a:t>
            </a:fld>
            <a:endParaRPr lang="en-US" altLang="fr-FR"/>
          </a:p>
        </p:txBody>
      </p:sp>
      <p:sp>
        <p:nvSpPr>
          <p:cNvPr id="17413" name="Rectangle 95">
            <a:extLst>
              <a:ext uri="{FF2B5EF4-FFF2-40B4-BE49-F238E27FC236}">
                <a16:creationId xmlns:a16="http://schemas.microsoft.com/office/drawing/2014/main" id="{C05921E0-FA92-4CE3-A8BD-F54082C8B5D7}"/>
              </a:ext>
            </a:extLst>
          </p:cNvPr>
          <p:cNvSpPr>
            <a:spLocks noMove="1" noResize="1" noChangeArrowheads="1"/>
          </p:cNvSpPr>
          <p:nvPr/>
        </p:nvSpPr>
        <p:spPr bwMode="auto">
          <a:xfrm>
            <a:off x="10088563" y="0"/>
            <a:ext cx="2103437" cy="685800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fr-FR" sz="1800">
              <a:solidFill>
                <a:srgbClr val="FFFFFF"/>
              </a:solidFill>
            </a:endParaRPr>
          </a:p>
        </p:txBody>
      </p:sp>
      <p:sp>
        <p:nvSpPr>
          <p:cNvPr id="17414" name="Oval 97">
            <a:extLst>
              <a:ext uri="{FF2B5EF4-FFF2-40B4-BE49-F238E27FC236}">
                <a16:creationId xmlns:a16="http://schemas.microsoft.com/office/drawing/2014/main" id="{DF69D55C-13D6-4402-A780-16142D5AA936}"/>
              </a:ext>
            </a:extLst>
          </p:cNvPr>
          <p:cNvSpPr>
            <a:spLocks noMove="1" noResize="1"/>
          </p:cNvSpPr>
          <p:nvPr/>
        </p:nvSpPr>
        <p:spPr bwMode="auto">
          <a:xfrm>
            <a:off x="8915400" y="2359025"/>
            <a:ext cx="2139950" cy="2139950"/>
          </a:xfrm>
          <a:custGeom>
            <a:avLst/>
            <a:gdLst>
              <a:gd name="T0" fmla="*/ 1069865 w 2140171"/>
              <a:gd name="T1" fmla="*/ 0 h 2140171"/>
              <a:gd name="T2" fmla="*/ 2139729 w 2140171"/>
              <a:gd name="T3" fmla="*/ 1069865 h 2140171"/>
              <a:gd name="T4" fmla="*/ 1069865 w 2140171"/>
              <a:gd name="T5" fmla="*/ 2139729 h 2140171"/>
              <a:gd name="T6" fmla="*/ 0 w 2140171"/>
              <a:gd name="T7" fmla="*/ 1069865 h 2140171"/>
              <a:gd name="T8" fmla="*/ 313357 w 2140171"/>
              <a:gd name="T9" fmla="*/ 313357 h 2140171"/>
              <a:gd name="T10" fmla="*/ 313357 w 2140171"/>
              <a:gd name="T11" fmla="*/ 1826372 h 2140171"/>
              <a:gd name="T12" fmla="*/ 1826372 w 2140171"/>
              <a:gd name="T13" fmla="*/ 1826372 h 2140171"/>
              <a:gd name="T14" fmla="*/ 1826372 w 2140171"/>
              <a:gd name="T15" fmla="*/ 313357 h 2140171"/>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313421 w 2140171"/>
              <a:gd name="T25" fmla="*/ 313421 h 2140171"/>
              <a:gd name="T26" fmla="*/ 1826750 w 2140171"/>
              <a:gd name="T27" fmla="*/ 1826750 h 21401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0171" h="2140171">
                <a:moveTo>
                  <a:pt x="0" y="1070086"/>
                </a:moveTo>
                <a:lnTo>
                  <a:pt x="0" y="1070086"/>
                </a:lnTo>
                <a:cubicBezTo>
                  <a:pt x="0" y="1661078"/>
                  <a:pt x="479093" y="2140172"/>
                  <a:pt x="1070086" y="2140172"/>
                </a:cubicBezTo>
                <a:cubicBezTo>
                  <a:pt x="1661078" y="2140172"/>
                  <a:pt x="2140172" y="1661078"/>
                  <a:pt x="2140172" y="1070086"/>
                </a:cubicBezTo>
                <a:cubicBezTo>
                  <a:pt x="2140172" y="479093"/>
                  <a:pt x="1661078" y="0"/>
                  <a:pt x="1070086" y="0"/>
                </a:cubicBezTo>
                <a:cubicBezTo>
                  <a:pt x="479093" y="0"/>
                  <a:pt x="0" y="479093"/>
                  <a:pt x="0" y="1070085"/>
                </a:cubicBezTo>
                <a:lnTo>
                  <a:pt x="0" y="1070086"/>
                </a:lnTo>
                <a:close/>
              </a:path>
            </a:pathLst>
          </a:custGeom>
          <a:solidFill>
            <a:srgbClr val="FFFFFF"/>
          </a:solidFill>
          <a:ln w="22229" cap="flat">
            <a:solidFill>
              <a:srgbClr val="FE9E01"/>
            </a:solidFill>
            <a:prstDash val="solid"/>
            <a:miter lim="800000"/>
          </a:ln>
        </p:spPr>
        <p:txBody>
          <a:bodyPr anchor="ctr" anchorCtr="1"/>
          <a:lstStyle/>
          <a:p>
            <a:endParaRPr lang="fr-BE"/>
          </a:p>
        </p:txBody>
      </p:sp>
      <p:pic>
        <p:nvPicPr>
          <p:cNvPr id="17415" name="Picture 9" descr="AUVB">
            <a:extLst>
              <a:ext uri="{FF2B5EF4-FFF2-40B4-BE49-F238E27FC236}">
                <a16:creationId xmlns:a16="http://schemas.microsoft.com/office/drawing/2014/main" id="{4D8F3E38-B18A-4107-AAF4-264FD6749C2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840788" y="2505075"/>
            <a:ext cx="2214562"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contenu 3">
            <a:extLst>
              <a:ext uri="{FF2B5EF4-FFF2-40B4-BE49-F238E27FC236}">
                <a16:creationId xmlns:a16="http://schemas.microsoft.com/office/drawing/2014/main" id="{D3BA5DE7-7E26-47DB-84F0-A41005C33C11}"/>
              </a:ext>
            </a:extLst>
          </p:cNvPr>
          <p:cNvSpPr>
            <a:spLocks noGrp="1"/>
          </p:cNvSpPr>
          <p:nvPr>
            <p:ph idx="1"/>
          </p:nvPr>
        </p:nvSpPr>
        <p:spPr>
          <a:xfrm>
            <a:off x="838199" y="1607736"/>
            <a:ext cx="8780363" cy="5113739"/>
          </a:xfrm>
        </p:spPr>
        <p:txBody>
          <a:bodyPr>
            <a:noAutofit/>
          </a:bodyPr>
          <a:lstStyle/>
          <a:p>
            <a:pPr marL="0" indent="0">
              <a:buNone/>
              <a:defRPr b="0" i="0"/>
            </a:pPr>
            <a:r>
              <a:rPr lang="1043" sz="1600" b="1" dirty="0"/>
              <a:t>6. Bevorderen van permanente vorming en zorgprotocollen onderbouwd met overtuigende gegevens </a:t>
            </a:r>
            <a:endParaRPr lang="fr-BE" sz="1600" b="1" dirty="0"/>
          </a:p>
          <a:p>
            <a:pPr>
              <a:defRPr b="0" i="0"/>
            </a:pPr>
            <a:r>
              <a:rPr lang="1043" sz="1600" dirty="0"/>
              <a:t>Vastlegging van de bekwaamheden die het personeel moet ontwikkelen </a:t>
            </a:r>
            <a:endParaRPr lang="fr-FR" sz="1600" dirty="0"/>
          </a:p>
          <a:p>
            <a:pPr>
              <a:defRPr b="0" i="0"/>
            </a:pPr>
            <a:r>
              <a:rPr lang="1043" sz="1600" dirty="0"/>
              <a:t>Voorstellen van gediversifieerde opleidingsprogramma's samen met andere instellingen.</a:t>
            </a:r>
          </a:p>
          <a:p>
            <a:pPr>
              <a:defRPr b="0" i="0"/>
            </a:pPr>
            <a:r>
              <a:rPr lang="1043" sz="1600" dirty="0"/>
              <a:t>Ter beschikking te stellen aan het personeel van recente documentatie om te garanderen dat hun praktijk onderbouwd wordt met overtuigende gegevens.</a:t>
            </a:r>
          </a:p>
          <a:p>
            <a:endParaRPr lang="fr-BE" sz="1600" dirty="0"/>
          </a:p>
          <a:p>
            <a:pPr marL="0" indent="0">
              <a:buNone/>
              <a:defRPr b="0" i="0"/>
            </a:pPr>
            <a:r>
              <a:rPr lang="1043" sz="1600" b="1" dirty="0"/>
              <a:t>7. Garanderen dat de supervisie op de zorg gebeurt door een verpleegkundige en niet door een teammanager. </a:t>
            </a:r>
          </a:p>
          <a:p>
            <a:pPr>
              <a:defRPr b="0" i="0"/>
            </a:pPr>
            <a:r>
              <a:rPr lang="1043" sz="1600" dirty="0"/>
              <a:t>De verpleegkundige zorg moet  gecoördineerd worden door de verpleegkundigen en in geen </a:t>
            </a:r>
            <a:r>
              <a:rPr lang="nl-NL" sz="1600" dirty="0"/>
              <a:t>geval</a:t>
            </a:r>
            <a:r>
              <a:rPr lang="1043" sz="1600" dirty="0"/>
              <a:t> door andere gezondheidsberoepen (sociaal assistent, logopedisten…).</a:t>
            </a:r>
          </a:p>
          <a:p>
            <a:pPr marL="0" indent="0">
              <a:buNone/>
            </a:pPr>
            <a:endParaRPr lang="fr-FR" sz="1600" dirty="0"/>
          </a:p>
          <a:p>
            <a:pPr marL="0" indent="0">
              <a:buNone/>
              <a:defRPr b="0" i="0"/>
            </a:pPr>
            <a:r>
              <a:rPr lang="1043" sz="1600" b="1" dirty="0"/>
              <a:t>8. Bevordering van de opleiding "gezondheidskader" of master voor het personeel dat leiding geeft op managementniveau</a:t>
            </a:r>
          </a:p>
          <a:p>
            <a:pPr>
              <a:defRPr b="0" i="0"/>
            </a:pPr>
            <a:r>
              <a:rPr lang="1043" sz="1600" dirty="0"/>
              <a:t>De hoofdverpleegkundigen moeten beschikken over managementbekwaamheden, kennis over de financiering van de zorg, maar vooral ook aandacht hebben voor de noden van het personeel en waken over de evaluatie van de bekwaamheden, zowel tijdens de rekrutering als tijdens de uitoefening</a:t>
            </a:r>
            <a:r>
              <a:rPr lang="nl-NL" sz="1600" dirty="0"/>
              <a:t> </a:t>
            </a:r>
            <a:r>
              <a:rPr lang="1043" sz="1600" dirty="0"/>
              <a:t>van het beroep. </a:t>
            </a:r>
            <a:endParaRPr lang="fr-FR" sz="1600" dirty="0"/>
          </a:p>
          <a:p>
            <a:pPr marL="0" indent="0">
              <a:buNone/>
            </a:pPr>
            <a:endParaRPr lang="fr-BE" sz="1600" dirty="0"/>
          </a:p>
        </p:txBody>
      </p:sp>
    </p:spTree>
    <p:extLst>
      <p:ext uri="{BB962C8B-B14F-4D97-AF65-F5344CB8AC3E}">
        <p14:creationId xmlns:p14="http://schemas.microsoft.com/office/powerpoint/2010/main" val="1675256744"/>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a:extLst>
              <a:ext uri="{FF2B5EF4-FFF2-40B4-BE49-F238E27FC236}">
                <a16:creationId xmlns:a16="http://schemas.microsoft.com/office/drawing/2014/main" id="{5E9D8A1D-D421-49E3-A394-9D06EDBB803E}"/>
              </a:ext>
            </a:extLst>
          </p:cNvPr>
          <p:cNvSpPr>
            <a:spLocks noGrp="1" noChangeArrowheads="1"/>
          </p:cNvSpPr>
          <p:nvPr>
            <p:ph type="title"/>
          </p:nvPr>
        </p:nvSpPr>
        <p:spPr>
          <a:xfrm>
            <a:off x="838200" y="365125"/>
            <a:ext cx="10515600" cy="1325563"/>
          </a:xfrm>
        </p:spPr>
        <p:txBody>
          <a:bodyPr>
            <a:normAutofit/>
          </a:bodyPr>
          <a:lstStyle/>
          <a:p>
            <a:pPr>
              <a:defRPr b="0" i="0"/>
            </a:pPr>
            <a:r>
              <a:rPr lang="1043" altLang="fr-FR" sz="3200">
                <a:latin typeface="Century Gothic" panose="020B0502020202020204" pitchFamily="34" charset="0"/>
              </a:rPr>
              <a:t>Conclusie</a:t>
            </a:r>
            <a:endParaRPr lang="fr-BE" altLang="fr-FR" sz="3200">
              <a:latin typeface="Century Gothic" panose="020B0502020202020204" pitchFamily="34" charset="0"/>
            </a:endParaRPr>
          </a:p>
        </p:txBody>
      </p:sp>
      <p:sp>
        <p:nvSpPr>
          <p:cNvPr id="17412" name="Espace réservé du numéro de diapositive 4">
            <a:extLst>
              <a:ext uri="{FF2B5EF4-FFF2-40B4-BE49-F238E27FC236}">
                <a16:creationId xmlns:a16="http://schemas.microsoft.com/office/drawing/2014/main" id="{BBCB708D-9056-4B5A-9C7E-2ACF98347E49}"/>
              </a:ext>
            </a:extLst>
          </p:cNvPr>
          <p:cNvSpPr>
            <a:spLocks noGrp="1" noChangeArrowheads="1"/>
          </p:cNvSpPr>
          <p:nvPr>
            <p:ph type="sldNum" sz="quarter" idx="12"/>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defRPr b="0" i="0"/>
            </a:pPr>
            <a:fld id="{570F1863-5955-483D-A4A1-ECE8DBDCC0B7}" type="slidenum">
              <a:rPr lang="en-US" altLang="fr-FR" smtClean="0"/>
              <a:t>21</a:t>
            </a:fld>
            <a:endParaRPr lang="en-US" altLang="fr-FR"/>
          </a:p>
        </p:txBody>
      </p:sp>
      <p:sp>
        <p:nvSpPr>
          <p:cNvPr id="17413" name="Rectangle 95">
            <a:extLst>
              <a:ext uri="{FF2B5EF4-FFF2-40B4-BE49-F238E27FC236}">
                <a16:creationId xmlns:a16="http://schemas.microsoft.com/office/drawing/2014/main" id="{C05921E0-FA92-4CE3-A8BD-F54082C8B5D7}"/>
              </a:ext>
            </a:extLst>
          </p:cNvPr>
          <p:cNvSpPr>
            <a:spLocks noMove="1" noResize="1" noChangeArrowheads="1"/>
          </p:cNvSpPr>
          <p:nvPr/>
        </p:nvSpPr>
        <p:spPr bwMode="auto">
          <a:xfrm>
            <a:off x="10088563" y="0"/>
            <a:ext cx="2103437" cy="685800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fr-FR" sz="1800">
              <a:solidFill>
                <a:srgbClr val="FFFFFF"/>
              </a:solidFill>
            </a:endParaRPr>
          </a:p>
        </p:txBody>
      </p:sp>
      <p:sp>
        <p:nvSpPr>
          <p:cNvPr id="17414" name="Oval 97">
            <a:extLst>
              <a:ext uri="{FF2B5EF4-FFF2-40B4-BE49-F238E27FC236}">
                <a16:creationId xmlns:a16="http://schemas.microsoft.com/office/drawing/2014/main" id="{DF69D55C-13D6-4402-A780-16142D5AA936}"/>
              </a:ext>
            </a:extLst>
          </p:cNvPr>
          <p:cNvSpPr>
            <a:spLocks noMove="1" noResize="1"/>
          </p:cNvSpPr>
          <p:nvPr/>
        </p:nvSpPr>
        <p:spPr bwMode="auto">
          <a:xfrm>
            <a:off x="8915400" y="2359025"/>
            <a:ext cx="2139950" cy="2139950"/>
          </a:xfrm>
          <a:custGeom>
            <a:avLst/>
            <a:gdLst>
              <a:gd name="T0" fmla="*/ 1069865 w 2140171"/>
              <a:gd name="T1" fmla="*/ 0 h 2140171"/>
              <a:gd name="T2" fmla="*/ 2139729 w 2140171"/>
              <a:gd name="T3" fmla="*/ 1069865 h 2140171"/>
              <a:gd name="T4" fmla="*/ 1069865 w 2140171"/>
              <a:gd name="T5" fmla="*/ 2139729 h 2140171"/>
              <a:gd name="T6" fmla="*/ 0 w 2140171"/>
              <a:gd name="T7" fmla="*/ 1069865 h 2140171"/>
              <a:gd name="T8" fmla="*/ 313357 w 2140171"/>
              <a:gd name="T9" fmla="*/ 313357 h 2140171"/>
              <a:gd name="T10" fmla="*/ 313357 w 2140171"/>
              <a:gd name="T11" fmla="*/ 1826372 h 2140171"/>
              <a:gd name="T12" fmla="*/ 1826372 w 2140171"/>
              <a:gd name="T13" fmla="*/ 1826372 h 2140171"/>
              <a:gd name="T14" fmla="*/ 1826372 w 2140171"/>
              <a:gd name="T15" fmla="*/ 313357 h 2140171"/>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313421 w 2140171"/>
              <a:gd name="T25" fmla="*/ 313421 h 2140171"/>
              <a:gd name="T26" fmla="*/ 1826750 w 2140171"/>
              <a:gd name="T27" fmla="*/ 1826750 h 21401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0171" h="2140171">
                <a:moveTo>
                  <a:pt x="0" y="1070086"/>
                </a:moveTo>
                <a:lnTo>
                  <a:pt x="0" y="1070086"/>
                </a:lnTo>
                <a:cubicBezTo>
                  <a:pt x="0" y="1661078"/>
                  <a:pt x="479093" y="2140172"/>
                  <a:pt x="1070086" y="2140172"/>
                </a:cubicBezTo>
                <a:cubicBezTo>
                  <a:pt x="1661078" y="2140172"/>
                  <a:pt x="2140172" y="1661078"/>
                  <a:pt x="2140172" y="1070086"/>
                </a:cubicBezTo>
                <a:cubicBezTo>
                  <a:pt x="2140172" y="479093"/>
                  <a:pt x="1661078" y="0"/>
                  <a:pt x="1070086" y="0"/>
                </a:cubicBezTo>
                <a:cubicBezTo>
                  <a:pt x="479093" y="0"/>
                  <a:pt x="0" y="479093"/>
                  <a:pt x="0" y="1070085"/>
                </a:cubicBezTo>
                <a:lnTo>
                  <a:pt x="0" y="1070086"/>
                </a:lnTo>
                <a:close/>
              </a:path>
            </a:pathLst>
          </a:custGeom>
          <a:solidFill>
            <a:srgbClr val="FFFFFF"/>
          </a:solidFill>
          <a:ln w="22229" cap="flat">
            <a:solidFill>
              <a:srgbClr val="FE9E01"/>
            </a:solidFill>
            <a:prstDash val="solid"/>
            <a:miter lim="800000"/>
          </a:ln>
        </p:spPr>
        <p:txBody>
          <a:bodyPr anchor="ctr" anchorCtr="1"/>
          <a:lstStyle/>
          <a:p>
            <a:endParaRPr lang="fr-BE"/>
          </a:p>
        </p:txBody>
      </p:sp>
      <p:pic>
        <p:nvPicPr>
          <p:cNvPr id="17415" name="Picture 9" descr="AUVB">
            <a:extLst>
              <a:ext uri="{FF2B5EF4-FFF2-40B4-BE49-F238E27FC236}">
                <a16:creationId xmlns:a16="http://schemas.microsoft.com/office/drawing/2014/main" id="{4D8F3E38-B18A-4107-AAF4-264FD6749C2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840788" y="2505075"/>
            <a:ext cx="2214562"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contenu 3">
            <a:extLst>
              <a:ext uri="{FF2B5EF4-FFF2-40B4-BE49-F238E27FC236}">
                <a16:creationId xmlns:a16="http://schemas.microsoft.com/office/drawing/2014/main" id="{D3BA5DE7-7E26-47DB-84F0-A41005C33C11}"/>
              </a:ext>
            </a:extLst>
          </p:cNvPr>
          <p:cNvSpPr>
            <a:spLocks noGrp="1"/>
          </p:cNvSpPr>
          <p:nvPr>
            <p:ph idx="1"/>
          </p:nvPr>
        </p:nvSpPr>
        <p:spPr>
          <a:xfrm>
            <a:off x="838198" y="1607736"/>
            <a:ext cx="8637397" cy="5113739"/>
          </a:xfrm>
        </p:spPr>
        <p:txBody>
          <a:bodyPr>
            <a:noAutofit/>
          </a:bodyPr>
          <a:lstStyle/>
          <a:p>
            <a:pPr marL="0" indent="0">
              <a:buNone/>
              <a:defRPr b="0" i="0"/>
            </a:pPr>
            <a:r>
              <a:rPr lang="1043" sz="1600" b="1"/>
              <a:t>9. Organisaties aanmoedigen tot innoverende zorg </a:t>
            </a:r>
          </a:p>
          <a:p>
            <a:pPr marL="0" indent="0">
              <a:buNone/>
              <a:defRPr b="0" i="0"/>
            </a:pPr>
            <a:r>
              <a:rPr lang="1043" sz="1600"/>
              <a:t>Met een innoverende organisatie, de ontwikkeling van een specifieke filosofie voor sommige cliëntenprofielen kan de instelling tegemoet komen aan de verwachtingen van de bewoners.</a:t>
            </a:r>
          </a:p>
          <a:p>
            <a:pPr marL="0" indent="0">
              <a:buNone/>
            </a:pPr>
            <a:endParaRPr lang="fr-FR" sz="1600"/>
          </a:p>
          <a:p>
            <a:pPr marL="0" indent="0">
              <a:buNone/>
              <a:defRPr b="0" i="0"/>
            </a:pPr>
            <a:r>
              <a:rPr lang="1043" sz="1600" b="1"/>
              <a:t>10. Een uniek computerprogramma bieden voor een homogene invoering en uitwerking van een benchmark tussen instellingen. </a:t>
            </a:r>
            <a:endParaRPr lang="fr-BE" sz="1600"/>
          </a:p>
        </p:txBody>
      </p:sp>
    </p:spTree>
    <p:extLst>
      <p:ext uri="{BB962C8B-B14F-4D97-AF65-F5344CB8AC3E}">
        <p14:creationId xmlns:p14="http://schemas.microsoft.com/office/powerpoint/2010/main" val="680943277"/>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a:extLst>
              <a:ext uri="{FF2B5EF4-FFF2-40B4-BE49-F238E27FC236}">
                <a16:creationId xmlns:a16="http://schemas.microsoft.com/office/drawing/2014/main" id="{5E9D8A1D-D421-49E3-A394-9D06EDBB803E}"/>
              </a:ext>
            </a:extLst>
          </p:cNvPr>
          <p:cNvSpPr>
            <a:spLocks noGrp="1" noChangeArrowheads="1"/>
          </p:cNvSpPr>
          <p:nvPr>
            <p:ph type="title"/>
          </p:nvPr>
        </p:nvSpPr>
        <p:spPr>
          <a:xfrm>
            <a:off x="838200" y="365125"/>
            <a:ext cx="10515600" cy="1325563"/>
          </a:xfrm>
        </p:spPr>
        <p:txBody>
          <a:bodyPr>
            <a:normAutofit/>
          </a:bodyPr>
          <a:lstStyle/>
          <a:p>
            <a:pPr>
              <a:defRPr b="0" i="0"/>
            </a:pPr>
            <a:r>
              <a:rPr lang="1043" altLang="fr-FR" sz="3200">
                <a:latin typeface="Century Gothic" panose="020B0502020202020204" pitchFamily="34" charset="0"/>
              </a:rPr>
              <a:t>Context</a:t>
            </a:r>
            <a:endParaRPr lang="fr-BE" altLang="fr-FR" sz="3200">
              <a:latin typeface="Century Gothic" panose="020B0502020202020204" pitchFamily="34" charset="0"/>
            </a:endParaRPr>
          </a:p>
        </p:txBody>
      </p:sp>
      <p:sp>
        <p:nvSpPr>
          <p:cNvPr id="17412" name="Espace réservé du numéro de diapositive 4">
            <a:extLst>
              <a:ext uri="{FF2B5EF4-FFF2-40B4-BE49-F238E27FC236}">
                <a16:creationId xmlns:a16="http://schemas.microsoft.com/office/drawing/2014/main" id="{BBCB708D-9056-4B5A-9C7E-2ACF98347E49}"/>
              </a:ext>
            </a:extLst>
          </p:cNvPr>
          <p:cNvSpPr>
            <a:spLocks noGrp="1" noChangeArrowheads="1"/>
          </p:cNvSpPr>
          <p:nvPr>
            <p:ph type="sldNum" sz="quarter" idx="12"/>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defRPr b="0" i="0"/>
            </a:pPr>
            <a:fld id="{F7A0EA99-66E9-4C37-A67B-C6A9786E2C91}" type="slidenum">
              <a:rPr lang="en-US" altLang="fr-FR" smtClean="0"/>
              <a:t>3</a:t>
            </a:fld>
            <a:endParaRPr lang="en-US" altLang="fr-FR"/>
          </a:p>
        </p:txBody>
      </p:sp>
      <p:sp>
        <p:nvSpPr>
          <p:cNvPr id="17413" name="Rectangle 95">
            <a:extLst>
              <a:ext uri="{FF2B5EF4-FFF2-40B4-BE49-F238E27FC236}">
                <a16:creationId xmlns:a16="http://schemas.microsoft.com/office/drawing/2014/main" id="{C05921E0-FA92-4CE3-A8BD-F54082C8B5D7}"/>
              </a:ext>
            </a:extLst>
          </p:cNvPr>
          <p:cNvSpPr>
            <a:spLocks noMove="1" noResize="1" noChangeArrowheads="1"/>
          </p:cNvSpPr>
          <p:nvPr/>
        </p:nvSpPr>
        <p:spPr bwMode="auto">
          <a:xfrm>
            <a:off x="10088563" y="0"/>
            <a:ext cx="2103437" cy="685800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fr-FR" sz="1800">
              <a:solidFill>
                <a:srgbClr val="FFFFFF"/>
              </a:solidFill>
            </a:endParaRPr>
          </a:p>
        </p:txBody>
      </p:sp>
      <p:sp>
        <p:nvSpPr>
          <p:cNvPr id="17414" name="Oval 97">
            <a:extLst>
              <a:ext uri="{FF2B5EF4-FFF2-40B4-BE49-F238E27FC236}">
                <a16:creationId xmlns:a16="http://schemas.microsoft.com/office/drawing/2014/main" id="{DF69D55C-13D6-4402-A780-16142D5AA936}"/>
              </a:ext>
            </a:extLst>
          </p:cNvPr>
          <p:cNvSpPr>
            <a:spLocks noMove="1" noResize="1"/>
          </p:cNvSpPr>
          <p:nvPr/>
        </p:nvSpPr>
        <p:spPr bwMode="auto">
          <a:xfrm>
            <a:off x="8915400" y="2359025"/>
            <a:ext cx="2139950" cy="2139950"/>
          </a:xfrm>
          <a:custGeom>
            <a:avLst/>
            <a:gdLst>
              <a:gd name="T0" fmla="*/ 1069865 w 2140171"/>
              <a:gd name="T1" fmla="*/ 0 h 2140171"/>
              <a:gd name="T2" fmla="*/ 2139729 w 2140171"/>
              <a:gd name="T3" fmla="*/ 1069865 h 2140171"/>
              <a:gd name="T4" fmla="*/ 1069865 w 2140171"/>
              <a:gd name="T5" fmla="*/ 2139729 h 2140171"/>
              <a:gd name="T6" fmla="*/ 0 w 2140171"/>
              <a:gd name="T7" fmla="*/ 1069865 h 2140171"/>
              <a:gd name="T8" fmla="*/ 313357 w 2140171"/>
              <a:gd name="T9" fmla="*/ 313357 h 2140171"/>
              <a:gd name="T10" fmla="*/ 313357 w 2140171"/>
              <a:gd name="T11" fmla="*/ 1826372 h 2140171"/>
              <a:gd name="T12" fmla="*/ 1826372 w 2140171"/>
              <a:gd name="T13" fmla="*/ 1826372 h 2140171"/>
              <a:gd name="T14" fmla="*/ 1826372 w 2140171"/>
              <a:gd name="T15" fmla="*/ 313357 h 2140171"/>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313421 w 2140171"/>
              <a:gd name="T25" fmla="*/ 313421 h 2140171"/>
              <a:gd name="T26" fmla="*/ 1826750 w 2140171"/>
              <a:gd name="T27" fmla="*/ 1826750 h 21401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0171" h="2140171">
                <a:moveTo>
                  <a:pt x="0" y="1070086"/>
                </a:moveTo>
                <a:lnTo>
                  <a:pt x="0" y="1070086"/>
                </a:lnTo>
                <a:cubicBezTo>
                  <a:pt x="0" y="1661078"/>
                  <a:pt x="479093" y="2140172"/>
                  <a:pt x="1070086" y="2140172"/>
                </a:cubicBezTo>
                <a:cubicBezTo>
                  <a:pt x="1661078" y="2140172"/>
                  <a:pt x="2140172" y="1661078"/>
                  <a:pt x="2140172" y="1070086"/>
                </a:cubicBezTo>
                <a:cubicBezTo>
                  <a:pt x="2140172" y="479093"/>
                  <a:pt x="1661078" y="0"/>
                  <a:pt x="1070086" y="0"/>
                </a:cubicBezTo>
                <a:cubicBezTo>
                  <a:pt x="479093" y="0"/>
                  <a:pt x="0" y="479093"/>
                  <a:pt x="0" y="1070085"/>
                </a:cubicBezTo>
                <a:lnTo>
                  <a:pt x="0" y="1070086"/>
                </a:lnTo>
                <a:close/>
              </a:path>
            </a:pathLst>
          </a:custGeom>
          <a:solidFill>
            <a:srgbClr val="FFFFFF"/>
          </a:solidFill>
          <a:ln w="22229" cap="flat">
            <a:solidFill>
              <a:srgbClr val="FE9E01"/>
            </a:solidFill>
            <a:prstDash val="solid"/>
            <a:miter lim="800000"/>
          </a:ln>
        </p:spPr>
        <p:txBody>
          <a:bodyPr anchor="ctr" anchorCtr="1"/>
          <a:lstStyle/>
          <a:p>
            <a:endParaRPr lang="fr-BE"/>
          </a:p>
        </p:txBody>
      </p:sp>
      <p:pic>
        <p:nvPicPr>
          <p:cNvPr id="17415" name="Picture 9" descr="AUVB">
            <a:extLst>
              <a:ext uri="{FF2B5EF4-FFF2-40B4-BE49-F238E27FC236}">
                <a16:creationId xmlns:a16="http://schemas.microsoft.com/office/drawing/2014/main" id="{4D8F3E38-B18A-4107-AAF4-264FD6749C2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840788" y="2505075"/>
            <a:ext cx="2214562"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contenu 1"/>
          <p:cNvSpPr>
            <a:spLocks noGrp="1"/>
          </p:cNvSpPr>
          <p:nvPr>
            <p:ph idx="1"/>
          </p:nvPr>
        </p:nvSpPr>
        <p:spPr>
          <a:xfrm>
            <a:off x="838200" y="1825625"/>
            <a:ext cx="8002588" cy="4351338"/>
          </a:xfrm>
        </p:spPr>
        <p:txBody>
          <a:bodyPr>
            <a:normAutofit fontScale="57500" lnSpcReduction="20000"/>
          </a:bodyPr>
          <a:lstStyle/>
          <a:p>
            <a:pPr marL="0" indent="0">
              <a:lnSpc>
                <a:spcPct val="120000"/>
              </a:lnSpc>
              <a:buNone/>
              <a:defRPr b="0" i="0"/>
            </a:pPr>
            <a:r>
              <a:rPr lang="1043" sz="2900" dirty="0"/>
              <a:t>K.B. van 9 maart 2014 tot wijziging van het K.B. van 21 september 2004 houdende vaststelling van de normen voor de bijzondere erkenning als rust- en verzorgingstehuis, als centrum voor dagverzorging of als centrum voor niet</a:t>
            </a:r>
            <a:r>
              <a:rPr lang="nl-NL" sz="2900" dirty="0"/>
              <a:t> </a:t>
            </a:r>
            <a:r>
              <a:rPr lang="1043" sz="2900" dirty="0"/>
              <a:t>aangeboren hersenletsels, (B.S. 14.04.14). </a:t>
            </a:r>
          </a:p>
          <a:p>
            <a:pPr lvl="1">
              <a:lnSpc>
                <a:spcPct val="120000"/>
              </a:lnSpc>
              <a:defRPr b="0" i="0"/>
            </a:pPr>
            <a:r>
              <a:rPr lang="1043" sz="2600" dirty="0"/>
              <a:t>"b) Het rust- en verzorgingstehuis beschikt over een kwaliteitsprogramma</a:t>
            </a:r>
            <a:r>
              <a:rPr lang="nl-NL" sz="2600" dirty="0"/>
              <a:t> </a:t>
            </a:r>
            <a:r>
              <a:rPr lang="1043" sz="2600" dirty="0"/>
              <a:t>dat minstens het beoogde kwaliteitsbeleid (...) preciseert</a:t>
            </a:r>
            <a:r>
              <a:rPr lang="nl-NL" sz="2600" dirty="0"/>
              <a:t>,</a:t>
            </a:r>
            <a:r>
              <a:rPr lang="1043" sz="2600" dirty="0"/>
              <a:t> alsook de modaliteiten en de periodiciteit van de evaluatie van de zorgkwaliteit. Minstens één keer per jaar wordt er een verslag opgesteld door de</a:t>
            </a:r>
            <a:r>
              <a:rPr lang="nl-NL" sz="2600" dirty="0"/>
              <a:t> </a:t>
            </a:r>
            <a:r>
              <a:rPr lang="1043" sz="2600" dirty="0"/>
              <a:t>coördinerend en raadgevend arts en door de</a:t>
            </a:r>
            <a:r>
              <a:rPr lang="nl-NL" sz="2600" dirty="0"/>
              <a:t> h</a:t>
            </a:r>
            <a:r>
              <a:rPr lang="1043" sz="2600" dirty="0"/>
              <a:t>oofdverpleegkundige(n)</a:t>
            </a:r>
            <a:r>
              <a:rPr lang="nl-NL" sz="2600" dirty="0"/>
              <a:t> o</a:t>
            </a:r>
            <a:r>
              <a:rPr lang="1043" sz="2600" dirty="0"/>
              <a:t>ver de evaluatie van de zorgkwaliteit.</a:t>
            </a:r>
            <a:r>
              <a:rPr lang="nl-NL" sz="2600" dirty="0"/>
              <a:t>”</a:t>
            </a:r>
            <a:endParaRPr lang="1043" sz="2600" dirty="0"/>
          </a:p>
          <a:p>
            <a:pPr lvl="1">
              <a:lnSpc>
                <a:spcPct val="120000"/>
              </a:lnSpc>
              <a:defRPr b="0" i="0"/>
            </a:pPr>
            <a:r>
              <a:rPr lang="1043" sz="2600" dirty="0"/>
              <a:t>De </a:t>
            </a:r>
            <a:r>
              <a:rPr lang="nl-NL" sz="2600" dirty="0"/>
              <a:t>WZC</a:t>
            </a:r>
            <a:r>
              <a:rPr lang="1043" sz="2600" dirty="0"/>
              <a:t> beschikken over een kwaliteitsprogramma en registreren ten minste de gegevens over het aantal doorligwonden, het aantal nosocomiale infecties, het aantal valincidenten, het aantal incontinente personen, het aantal personen bij wie fixatie- of afzonderingsmaatregelen werden toegepast</a:t>
            </a:r>
          </a:p>
          <a:p>
            <a:pPr lvl="1">
              <a:lnSpc>
                <a:spcPct val="120000"/>
              </a:lnSpc>
            </a:pPr>
            <a:endParaRPr lang="fr-FR" sz="2600" dirty="0"/>
          </a:p>
          <a:p>
            <a:pPr marL="457200" lvl="1" indent="0">
              <a:lnSpc>
                <a:spcPct val="120000"/>
              </a:lnSpc>
              <a:buNone/>
              <a:defRPr b="0" i="0"/>
            </a:pPr>
            <a:r>
              <a:rPr lang="1043" sz="3200" dirty="0">
                <a:sym typeface="Wingdings" panose="05000000000000000000" pitchFamily="2" charset="2"/>
              </a:rPr>
              <a:t> </a:t>
            </a:r>
            <a:r>
              <a:rPr lang="1043" sz="2900" dirty="0"/>
              <a:t>Laatste wettekst geldig in de 3 Gemeenschappen </a:t>
            </a:r>
            <a:endParaRPr lang="fr-BE" sz="2900" dirty="0"/>
          </a:p>
        </p:txBody>
      </p:sp>
    </p:spTree>
    <p:extLst>
      <p:ext uri="{BB962C8B-B14F-4D97-AF65-F5344CB8AC3E}">
        <p14:creationId xmlns:p14="http://schemas.microsoft.com/office/powerpoint/2010/main" val="2140217985"/>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a:extLst>
              <a:ext uri="{FF2B5EF4-FFF2-40B4-BE49-F238E27FC236}">
                <a16:creationId xmlns:a16="http://schemas.microsoft.com/office/drawing/2014/main" id="{5E9D8A1D-D421-49E3-A394-9D06EDBB803E}"/>
              </a:ext>
            </a:extLst>
          </p:cNvPr>
          <p:cNvSpPr>
            <a:spLocks noGrp="1" noChangeArrowheads="1"/>
          </p:cNvSpPr>
          <p:nvPr>
            <p:ph type="title"/>
          </p:nvPr>
        </p:nvSpPr>
        <p:spPr>
          <a:xfrm>
            <a:off x="838200" y="365125"/>
            <a:ext cx="10515600" cy="1325563"/>
          </a:xfrm>
        </p:spPr>
        <p:txBody>
          <a:bodyPr>
            <a:normAutofit/>
          </a:bodyPr>
          <a:lstStyle/>
          <a:p>
            <a:pPr>
              <a:defRPr b="0" i="0"/>
            </a:pPr>
            <a:r>
              <a:rPr lang="1043" altLang="fr-FR" sz="3200">
                <a:latin typeface="Century Gothic" panose="020B0502020202020204" pitchFamily="34" charset="0"/>
              </a:rPr>
              <a:t>Context</a:t>
            </a:r>
            <a:endParaRPr lang="fr-BE" altLang="fr-FR" sz="3200">
              <a:latin typeface="Century Gothic" panose="020B0502020202020204" pitchFamily="34" charset="0"/>
            </a:endParaRPr>
          </a:p>
        </p:txBody>
      </p:sp>
      <p:sp>
        <p:nvSpPr>
          <p:cNvPr id="17412" name="Espace réservé du numéro de diapositive 4">
            <a:extLst>
              <a:ext uri="{FF2B5EF4-FFF2-40B4-BE49-F238E27FC236}">
                <a16:creationId xmlns:a16="http://schemas.microsoft.com/office/drawing/2014/main" id="{BBCB708D-9056-4B5A-9C7E-2ACF98347E49}"/>
              </a:ext>
            </a:extLst>
          </p:cNvPr>
          <p:cNvSpPr>
            <a:spLocks noGrp="1" noChangeArrowheads="1"/>
          </p:cNvSpPr>
          <p:nvPr>
            <p:ph type="sldNum" sz="quarter" idx="12"/>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defRPr b="0" i="0"/>
            </a:pPr>
            <a:fld id="{8B3BC7E1-8495-4564-AD73-2C4F9A21E547}" type="slidenum">
              <a:rPr lang="en-US" altLang="fr-FR" smtClean="0"/>
              <a:t>4</a:t>
            </a:fld>
            <a:endParaRPr lang="en-US" altLang="fr-FR"/>
          </a:p>
        </p:txBody>
      </p:sp>
      <p:sp>
        <p:nvSpPr>
          <p:cNvPr id="17413" name="Rectangle 95">
            <a:extLst>
              <a:ext uri="{FF2B5EF4-FFF2-40B4-BE49-F238E27FC236}">
                <a16:creationId xmlns:a16="http://schemas.microsoft.com/office/drawing/2014/main" id="{C05921E0-FA92-4CE3-A8BD-F54082C8B5D7}"/>
              </a:ext>
            </a:extLst>
          </p:cNvPr>
          <p:cNvSpPr>
            <a:spLocks noMove="1" noResize="1" noChangeArrowheads="1"/>
          </p:cNvSpPr>
          <p:nvPr/>
        </p:nvSpPr>
        <p:spPr bwMode="auto">
          <a:xfrm>
            <a:off x="10088563" y="0"/>
            <a:ext cx="2103437" cy="685800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fr-FR" sz="1800">
              <a:solidFill>
                <a:srgbClr val="FFFFFF"/>
              </a:solidFill>
            </a:endParaRPr>
          </a:p>
        </p:txBody>
      </p:sp>
      <p:sp>
        <p:nvSpPr>
          <p:cNvPr id="17414" name="Oval 97">
            <a:extLst>
              <a:ext uri="{FF2B5EF4-FFF2-40B4-BE49-F238E27FC236}">
                <a16:creationId xmlns:a16="http://schemas.microsoft.com/office/drawing/2014/main" id="{DF69D55C-13D6-4402-A780-16142D5AA936}"/>
              </a:ext>
            </a:extLst>
          </p:cNvPr>
          <p:cNvSpPr>
            <a:spLocks noMove="1" noResize="1"/>
          </p:cNvSpPr>
          <p:nvPr/>
        </p:nvSpPr>
        <p:spPr bwMode="auto">
          <a:xfrm>
            <a:off x="8915400" y="2359025"/>
            <a:ext cx="2139950" cy="2139950"/>
          </a:xfrm>
          <a:custGeom>
            <a:avLst/>
            <a:gdLst>
              <a:gd name="T0" fmla="*/ 1069865 w 2140171"/>
              <a:gd name="T1" fmla="*/ 0 h 2140171"/>
              <a:gd name="T2" fmla="*/ 2139729 w 2140171"/>
              <a:gd name="T3" fmla="*/ 1069865 h 2140171"/>
              <a:gd name="T4" fmla="*/ 1069865 w 2140171"/>
              <a:gd name="T5" fmla="*/ 2139729 h 2140171"/>
              <a:gd name="T6" fmla="*/ 0 w 2140171"/>
              <a:gd name="T7" fmla="*/ 1069865 h 2140171"/>
              <a:gd name="T8" fmla="*/ 313357 w 2140171"/>
              <a:gd name="T9" fmla="*/ 313357 h 2140171"/>
              <a:gd name="T10" fmla="*/ 313357 w 2140171"/>
              <a:gd name="T11" fmla="*/ 1826372 h 2140171"/>
              <a:gd name="T12" fmla="*/ 1826372 w 2140171"/>
              <a:gd name="T13" fmla="*/ 1826372 h 2140171"/>
              <a:gd name="T14" fmla="*/ 1826372 w 2140171"/>
              <a:gd name="T15" fmla="*/ 313357 h 2140171"/>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313421 w 2140171"/>
              <a:gd name="T25" fmla="*/ 313421 h 2140171"/>
              <a:gd name="T26" fmla="*/ 1826750 w 2140171"/>
              <a:gd name="T27" fmla="*/ 1826750 h 21401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0171" h="2140171">
                <a:moveTo>
                  <a:pt x="0" y="1070086"/>
                </a:moveTo>
                <a:lnTo>
                  <a:pt x="0" y="1070086"/>
                </a:lnTo>
                <a:cubicBezTo>
                  <a:pt x="0" y="1661078"/>
                  <a:pt x="479093" y="2140172"/>
                  <a:pt x="1070086" y="2140172"/>
                </a:cubicBezTo>
                <a:cubicBezTo>
                  <a:pt x="1661078" y="2140172"/>
                  <a:pt x="2140172" y="1661078"/>
                  <a:pt x="2140172" y="1070086"/>
                </a:cubicBezTo>
                <a:cubicBezTo>
                  <a:pt x="2140172" y="479093"/>
                  <a:pt x="1661078" y="0"/>
                  <a:pt x="1070086" y="0"/>
                </a:cubicBezTo>
                <a:cubicBezTo>
                  <a:pt x="479093" y="0"/>
                  <a:pt x="0" y="479093"/>
                  <a:pt x="0" y="1070085"/>
                </a:cubicBezTo>
                <a:lnTo>
                  <a:pt x="0" y="1070086"/>
                </a:lnTo>
                <a:close/>
              </a:path>
            </a:pathLst>
          </a:custGeom>
          <a:solidFill>
            <a:srgbClr val="FFFFFF"/>
          </a:solidFill>
          <a:ln w="22229" cap="flat">
            <a:solidFill>
              <a:srgbClr val="FE9E01"/>
            </a:solidFill>
            <a:prstDash val="solid"/>
            <a:miter lim="800000"/>
          </a:ln>
        </p:spPr>
        <p:txBody>
          <a:bodyPr anchor="ctr" anchorCtr="1"/>
          <a:lstStyle/>
          <a:p>
            <a:endParaRPr lang="fr-BE"/>
          </a:p>
        </p:txBody>
      </p:sp>
      <p:pic>
        <p:nvPicPr>
          <p:cNvPr id="17415" name="Picture 9" descr="AUVB">
            <a:extLst>
              <a:ext uri="{FF2B5EF4-FFF2-40B4-BE49-F238E27FC236}">
                <a16:creationId xmlns:a16="http://schemas.microsoft.com/office/drawing/2014/main" id="{4D8F3E38-B18A-4107-AAF4-264FD6749C2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840788" y="2505075"/>
            <a:ext cx="2214562"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contenu 1"/>
          <p:cNvSpPr>
            <a:spLocks noGrp="1"/>
          </p:cNvSpPr>
          <p:nvPr>
            <p:ph idx="1"/>
          </p:nvPr>
        </p:nvSpPr>
        <p:spPr>
          <a:xfrm>
            <a:off x="838200" y="1825625"/>
            <a:ext cx="8002588" cy="4351338"/>
          </a:xfrm>
        </p:spPr>
        <p:txBody>
          <a:bodyPr>
            <a:normAutofit/>
          </a:bodyPr>
          <a:lstStyle/>
          <a:p>
            <a:pPr>
              <a:lnSpc>
                <a:spcPct val="120000"/>
              </a:lnSpc>
              <a:defRPr b="0" i="0"/>
            </a:pPr>
            <a:r>
              <a:rPr lang="1043" sz="2900" dirty="0"/>
              <a:t>Met de federalisatie van de Staat </a:t>
            </a:r>
            <a:r>
              <a:rPr lang="fr-FR" sz="2900" dirty="0">
                <a:sym typeface="Wingdings" panose="05000000000000000000" pitchFamily="2" charset="2"/>
              </a:rPr>
              <a:t> </a:t>
            </a:r>
            <a:r>
              <a:rPr lang="1043" sz="2900" dirty="0"/>
              <a:t>verschuiven de bevoegdheden naar de Gemeenschappen en Gewesten. </a:t>
            </a:r>
          </a:p>
          <a:p>
            <a:pPr lvl="1">
              <a:lnSpc>
                <a:spcPct val="120000"/>
              </a:lnSpc>
              <a:defRPr b="0" i="0"/>
            </a:pPr>
            <a:r>
              <a:rPr lang="1043" sz="2500" dirty="0"/>
              <a:t>Des rondschrijfbrieven van de Gewesten of Gemeenschappen vullen de informatie over de organisatienormen van de instellingen aan</a:t>
            </a:r>
          </a:p>
          <a:p>
            <a:pPr lvl="1">
              <a:lnSpc>
                <a:spcPct val="120000"/>
              </a:lnSpc>
              <a:defRPr b="0" i="0"/>
            </a:pPr>
            <a:r>
              <a:rPr lang="1043" sz="2500" dirty="0"/>
              <a:t>verschillen tussen gewesten/gemeenschappen.</a:t>
            </a:r>
            <a:endParaRPr lang="fr-BE" sz="2900" dirty="0"/>
          </a:p>
        </p:txBody>
      </p:sp>
    </p:spTree>
    <p:extLst>
      <p:ext uri="{BB962C8B-B14F-4D97-AF65-F5344CB8AC3E}">
        <p14:creationId xmlns:p14="http://schemas.microsoft.com/office/powerpoint/2010/main" val="3937672743"/>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a:extLst>
              <a:ext uri="{FF2B5EF4-FFF2-40B4-BE49-F238E27FC236}">
                <a16:creationId xmlns:a16="http://schemas.microsoft.com/office/drawing/2014/main" id="{5E9D8A1D-D421-49E3-A394-9D06EDBB803E}"/>
              </a:ext>
            </a:extLst>
          </p:cNvPr>
          <p:cNvSpPr>
            <a:spLocks noGrp="1" noChangeArrowheads="1"/>
          </p:cNvSpPr>
          <p:nvPr>
            <p:ph type="title"/>
          </p:nvPr>
        </p:nvSpPr>
        <p:spPr>
          <a:xfrm>
            <a:off x="838200" y="365125"/>
            <a:ext cx="10515600" cy="1325563"/>
          </a:xfrm>
        </p:spPr>
        <p:txBody>
          <a:bodyPr>
            <a:normAutofit/>
          </a:bodyPr>
          <a:lstStyle/>
          <a:p>
            <a:pPr>
              <a:defRPr b="0" i="0"/>
            </a:pPr>
            <a:r>
              <a:rPr lang="1043" altLang="fr-FR" sz="3200">
                <a:latin typeface="Century Gothic" panose="020B0502020202020204" pitchFamily="34" charset="0"/>
              </a:rPr>
              <a:t>Zorgkwaliteit </a:t>
            </a:r>
            <a:endParaRPr lang="fr-BE" altLang="fr-FR" sz="3200">
              <a:latin typeface="Century Gothic" panose="020B0502020202020204" pitchFamily="34" charset="0"/>
            </a:endParaRPr>
          </a:p>
        </p:txBody>
      </p:sp>
      <p:sp>
        <p:nvSpPr>
          <p:cNvPr id="4" name="Espace réservé du contenu 3">
            <a:extLst>
              <a:ext uri="{FF2B5EF4-FFF2-40B4-BE49-F238E27FC236}">
                <a16:creationId xmlns:a16="http://schemas.microsoft.com/office/drawing/2014/main" id="{D3BA5DE7-7E26-47DB-84F0-A41005C33C11}"/>
              </a:ext>
            </a:extLst>
          </p:cNvPr>
          <p:cNvSpPr>
            <a:spLocks noGrp="1"/>
          </p:cNvSpPr>
          <p:nvPr>
            <p:ph idx="1"/>
          </p:nvPr>
        </p:nvSpPr>
        <p:spPr>
          <a:xfrm>
            <a:off x="838200" y="1825625"/>
            <a:ext cx="8077200" cy="4351338"/>
          </a:xfrm>
        </p:spPr>
        <p:txBody>
          <a:bodyPr>
            <a:normAutofit fontScale="92500" lnSpcReduction="20000"/>
          </a:bodyPr>
          <a:lstStyle/>
          <a:p>
            <a:pPr>
              <a:lnSpc>
                <a:spcPct val="120000"/>
              </a:lnSpc>
              <a:defRPr b="0" i="0"/>
            </a:pPr>
            <a:r>
              <a:rPr lang="1043" dirty="0"/>
              <a:t>Uit tal van studies is gebleken dat een gebrek aan kwaliteit ook een kost inhoudt voor de volksgezondheid. </a:t>
            </a:r>
          </a:p>
          <a:p>
            <a:pPr>
              <a:lnSpc>
                <a:spcPct val="120000"/>
              </a:lnSpc>
              <a:defRPr b="0" i="0"/>
            </a:pPr>
            <a:r>
              <a:rPr lang="1043" dirty="0"/>
              <a:t>Andere studies hebben een verband aangetoond tussen de kwaliteit van zorg in de R</a:t>
            </a:r>
            <a:r>
              <a:rPr lang="nl-NL" dirty="0"/>
              <a:t>OB</a:t>
            </a:r>
            <a:r>
              <a:rPr lang="1043" dirty="0"/>
              <a:t>/RVT en de levenskwaliteit van de verzorgde persoon. </a:t>
            </a:r>
          </a:p>
          <a:p>
            <a:pPr>
              <a:defRPr b="0" i="0"/>
            </a:pPr>
            <a:r>
              <a:rPr lang="1043" dirty="0"/>
              <a:t>Het begrip kwaliteit houdt verband met subjectieve waarden. </a:t>
            </a:r>
          </a:p>
          <a:p>
            <a:pPr>
              <a:lnSpc>
                <a:spcPct val="120000"/>
              </a:lnSpc>
              <a:defRPr b="0" i="0"/>
            </a:pPr>
            <a:r>
              <a:rPr lang="1043" dirty="0"/>
              <a:t>In tal van landen wordt in alle zorgmilieus steeds meer toezicht uitgeoefend op de kwaliteit van de zorg. Daartoe worden er indicatoren ter beschikking gesteld. </a:t>
            </a:r>
          </a:p>
          <a:p>
            <a:endParaRPr lang="fr-FR" dirty="0"/>
          </a:p>
          <a:p>
            <a:endParaRPr lang="fr-BE" dirty="0">
              <a:latin typeface="Century Gothic" panose="020B0502020202020204" pitchFamily="34" charset="0"/>
            </a:endParaRPr>
          </a:p>
        </p:txBody>
      </p:sp>
      <p:sp>
        <p:nvSpPr>
          <p:cNvPr id="17412" name="Espace réservé du numéro de diapositive 4">
            <a:extLst>
              <a:ext uri="{FF2B5EF4-FFF2-40B4-BE49-F238E27FC236}">
                <a16:creationId xmlns:a16="http://schemas.microsoft.com/office/drawing/2014/main" id="{BBCB708D-9056-4B5A-9C7E-2ACF98347E49}"/>
              </a:ext>
            </a:extLst>
          </p:cNvPr>
          <p:cNvSpPr>
            <a:spLocks noGrp="1" noChangeArrowheads="1"/>
          </p:cNvSpPr>
          <p:nvPr>
            <p:ph type="sldNum" sz="quarter" idx="12"/>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defRPr b="0" i="0"/>
            </a:pPr>
            <a:fld id="{8471F468-4467-4E57-98F9-0B675C373DBB}" type="slidenum">
              <a:rPr lang="en-US" altLang="fr-FR" smtClean="0"/>
              <a:t>5</a:t>
            </a:fld>
            <a:endParaRPr lang="en-US" altLang="fr-FR"/>
          </a:p>
        </p:txBody>
      </p:sp>
      <p:sp>
        <p:nvSpPr>
          <p:cNvPr id="17413" name="Rectangle 95">
            <a:extLst>
              <a:ext uri="{FF2B5EF4-FFF2-40B4-BE49-F238E27FC236}">
                <a16:creationId xmlns:a16="http://schemas.microsoft.com/office/drawing/2014/main" id="{C05921E0-FA92-4CE3-A8BD-F54082C8B5D7}"/>
              </a:ext>
            </a:extLst>
          </p:cNvPr>
          <p:cNvSpPr>
            <a:spLocks noMove="1" noResize="1" noChangeArrowheads="1"/>
          </p:cNvSpPr>
          <p:nvPr/>
        </p:nvSpPr>
        <p:spPr bwMode="auto">
          <a:xfrm>
            <a:off x="10088563" y="0"/>
            <a:ext cx="2103437" cy="685800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fr-FR" sz="1800">
              <a:solidFill>
                <a:srgbClr val="FFFFFF"/>
              </a:solidFill>
            </a:endParaRPr>
          </a:p>
        </p:txBody>
      </p:sp>
      <p:sp>
        <p:nvSpPr>
          <p:cNvPr id="17414" name="Oval 97">
            <a:extLst>
              <a:ext uri="{FF2B5EF4-FFF2-40B4-BE49-F238E27FC236}">
                <a16:creationId xmlns:a16="http://schemas.microsoft.com/office/drawing/2014/main" id="{DF69D55C-13D6-4402-A780-16142D5AA936}"/>
              </a:ext>
            </a:extLst>
          </p:cNvPr>
          <p:cNvSpPr>
            <a:spLocks noMove="1" noResize="1"/>
          </p:cNvSpPr>
          <p:nvPr/>
        </p:nvSpPr>
        <p:spPr bwMode="auto">
          <a:xfrm>
            <a:off x="8915400" y="2359025"/>
            <a:ext cx="2139950" cy="2139950"/>
          </a:xfrm>
          <a:custGeom>
            <a:avLst/>
            <a:gdLst>
              <a:gd name="T0" fmla="*/ 1069865 w 2140171"/>
              <a:gd name="T1" fmla="*/ 0 h 2140171"/>
              <a:gd name="T2" fmla="*/ 2139729 w 2140171"/>
              <a:gd name="T3" fmla="*/ 1069865 h 2140171"/>
              <a:gd name="T4" fmla="*/ 1069865 w 2140171"/>
              <a:gd name="T5" fmla="*/ 2139729 h 2140171"/>
              <a:gd name="T6" fmla="*/ 0 w 2140171"/>
              <a:gd name="T7" fmla="*/ 1069865 h 2140171"/>
              <a:gd name="T8" fmla="*/ 313357 w 2140171"/>
              <a:gd name="T9" fmla="*/ 313357 h 2140171"/>
              <a:gd name="T10" fmla="*/ 313357 w 2140171"/>
              <a:gd name="T11" fmla="*/ 1826372 h 2140171"/>
              <a:gd name="T12" fmla="*/ 1826372 w 2140171"/>
              <a:gd name="T13" fmla="*/ 1826372 h 2140171"/>
              <a:gd name="T14" fmla="*/ 1826372 w 2140171"/>
              <a:gd name="T15" fmla="*/ 313357 h 2140171"/>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313421 w 2140171"/>
              <a:gd name="T25" fmla="*/ 313421 h 2140171"/>
              <a:gd name="T26" fmla="*/ 1826750 w 2140171"/>
              <a:gd name="T27" fmla="*/ 1826750 h 21401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0171" h="2140171">
                <a:moveTo>
                  <a:pt x="0" y="1070086"/>
                </a:moveTo>
                <a:lnTo>
                  <a:pt x="0" y="1070086"/>
                </a:lnTo>
                <a:cubicBezTo>
                  <a:pt x="0" y="1661078"/>
                  <a:pt x="479093" y="2140172"/>
                  <a:pt x="1070086" y="2140172"/>
                </a:cubicBezTo>
                <a:cubicBezTo>
                  <a:pt x="1661078" y="2140172"/>
                  <a:pt x="2140172" y="1661078"/>
                  <a:pt x="2140172" y="1070086"/>
                </a:cubicBezTo>
                <a:cubicBezTo>
                  <a:pt x="2140172" y="479093"/>
                  <a:pt x="1661078" y="0"/>
                  <a:pt x="1070086" y="0"/>
                </a:cubicBezTo>
                <a:cubicBezTo>
                  <a:pt x="479093" y="0"/>
                  <a:pt x="0" y="479093"/>
                  <a:pt x="0" y="1070085"/>
                </a:cubicBezTo>
                <a:lnTo>
                  <a:pt x="0" y="1070086"/>
                </a:lnTo>
                <a:close/>
              </a:path>
            </a:pathLst>
          </a:custGeom>
          <a:solidFill>
            <a:srgbClr val="FFFFFF"/>
          </a:solidFill>
          <a:ln w="22229" cap="flat">
            <a:solidFill>
              <a:srgbClr val="FE9E01"/>
            </a:solidFill>
            <a:prstDash val="solid"/>
            <a:miter lim="800000"/>
          </a:ln>
        </p:spPr>
        <p:txBody>
          <a:bodyPr anchor="ctr" anchorCtr="1"/>
          <a:lstStyle/>
          <a:p>
            <a:endParaRPr lang="fr-BE"/>
          </a:p>
        </p:txBody>
      </p:sp>
      <p:pic>
        <p:nvPicPr>
          <p:cNvPr id="17415" name="Picture 9" descr="AUVB">
            <a:extLst>
              <a:ext uri="{FF2B5EF4-FFF2-40B4-BE49-F238E27FC236}">
                <a16:creationId xmlns:a16="http://schemas.microsoft.com/office/drawing/2014/main" id="{4D8F3E38-B18A-4107-AAF4-264FD6749C2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840788" y="2505075"/>
            <a:ext cx="2214562"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4893254"/>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a:extLst>
              <a:ext uri="{FF2B5EF4-FFF2-40B4-BE49-F238E27FC236}">
                <a16:creationId xmlns:a16="http://schemas.microsoft.com/office/drawing/2014/main" id="{5E9D8A1D-D421-49E3-A394-9D06EDBB803E}"/>
              </a:ext>
            </a:extLst>
          </p:cNvPr>
          <p:cNvSpPr>
            <a:spLocks noGrp="1" noChangeArrowheads="1"/>
          </p:cNvSpPr>
          <p:nvPr>
            <p:ph type="title"/>
          </p:nvPr>
        </p:nvSpPr>
        <p:spPr>
          <a:xfrm>
            <a:off x="838200" y="365125"/>
            <a:ext cx="10515600" cy="1325563"/>
          </a:xfrm>
        </p:spPr>
        <p:txBody>
          <a:bodyPr>
            <a:normAutofit/>
          </a:bodyPr>
          <a:lstStyle/>
          <a:p>
            <a:pPr>
              <a:defRPr b="0" i="0"/>
            </a:pPr>
            <a:r>
              <a:rPr lang="1043" sz="3200"/>
              <a:t>De kwaliteitsindicatoren</a:t>
            </a:r>
            <a:endParaRPr lang="fr-BE" altLang="fr-FR" sz="3200"/>
          </a:p>
        </p:txBody>
      </p:sp>
      <p:sp>
        <p:nvSpPr>
          <p:cNvPr id="4" name="Espace réservé du contenu 3">
            <a:extLst>
              <a:ext uri="{FF2B5EF4-FFF2-40B4-BE49-F238E27FC236}">
                <a16:creationId xmlns:a16="http://schemas.microsoft.com/office/drawing/2014/main" id="{D3BA5DE7-7E26-47DB-84F0-A41005C33C11}"/>
              </a:ext>
            </a:extLst>
          </p:cNvPr>
          <p:cNvSpPr>
            <a:spLocks noGrp="1"/>
          </p:cNvSpPr>
          <p:nvPr>
            <p:ph idx="1"/>
          </p:nvPr>
        </p:nvSpPr>
        <p:spPr>
          <a:xfrm>
            <a:off x="838200" y="1825625"/>
            <a:ext cx="8077200" cy="4351338"/>
          </a:xfrm>
        </p:spPr>
        <p:txBody>
          <a:bodyPr>
            <a:normAutofit/>
          </a:bodyPr>
          <a:lstStyle/>
          <a:p>
            <a:pPr>
              <a:defRPr b="0" i="0"/>
            </a:pPr>
            <a:r>
              <a:rPr lang="1043" sz="2400"/>
              <a:t>Een kwaliteitsindicator valt te definiëren als </a:t>
            </a:r>
            <a:endParaRPr lang="fr-FR" sz="2400"/>
          </a:p>
          <a:p>
            <a:pPr lvl="1">
              <a:defRPr b="0" i="0"/>
            </a:pPr>
            <a:r>
              <a:rPr lang="1043" sz="2000" i="0"/>
              <a:t>een</a:t>
            </a:r>
            <a:r>
              <a:rPr lang="1043" sz="2000" i="1"/>
              <a:t> "kwantitatieve meting die een professionele zorgnorm weerspiegelt die als gids dient om toezicht te houden op de kwaliteit van de diensten voor ondersteuning en zorg aan de patiënt en deze te evalueren" (Nakrem et al.,</a:t>
            </a:r>
            <a:r>
              <a:rPr lang="1043" sz="2000" i="0"/>
              <a:t> 2008 geciteerd door Dumoulin et al., 2010).</a:t>
            </a:r>
          </a:p>
          <a:p>
            <a:pPr lvl="1">
              <a:defRPr b="0" i="0"/>
            </a:pPr>
            <a:r>
              <a:rPr lang="1043" sz="2000" b="1" i="1"/>
              <a:t>"een kwantitatieve meting van een verschijnsel dat een evoluerende toestand kenmerkt. Hiermee kan men verschillende momenten evalueren en vergelijken om te helpen bij de besluitvorming en de bepaling van streefdoelen." </a:t>
            </a:r>
            <a:r>
              <a:rPr lang="1043" sz="2000" b="0" i="0"/>
              <a:t>(Jacques J. (2013) geciteerd door PAQS)</a:t>
            </a:r>
            <a:endParaRPr lang="fr-BE" sz="2000"/>
          </a:p>
          <a:p>
            <a:endParaRPr lang="fr-BE" sz="2400">
              <a:latin typeface="Century Gothic" panose="020B0502020202020204" pitchFamily="34" charset="0"/>
            </a:endParaRPr>
          </a:p>
          <a:p>
            <a:pPr>
              <a:defRPr b="0" i="0"/>
            </a:pPr>
            <a:r>
              <a:rPr lang="1043" sz="2400"/>
              <a:t>Volgens de Franse Haute Autorité de Santé moet deze valide, betrouwbaar en reproduceerbaar zijn, maar vooral haalbaar. </a:t>
            </a:r>
            <a:endParaRPr lang="fr-BE" sz="2400">
              <a:latin typeface="Century Gothic" panose="020B0502020202020204" pitchFamily="34" charset="0"/>
            </a:endParaRPr>
          </a:p>
        </p:txBody>
      </p:sp>
      <p:sp>
        <p:nvSpPr>
          <p:cNvPr id="17412" name="Espace réservé du numéro de diapositive 4">
            <a:extLst>
              <a:ext uri="{FF2B5EF4-FFF2-40B4-BE49-F238E27FC236}">
                <a16:creationId xmlns:a16="http://schemas.microsoft.com/office/drawing/2014/main" id="{BBCB708D-9056-4B5A-9C7E-2ACF98347E49}"/>
              </a:ext>
            </a:extLst>
          </p:cNvPr>
          <p:cNvSpPr>
            <a:spLocks noGrp="1" noChangeArrowheads="1"/>
          </p:cNvSpPr>
          <p:nvPr>
            <p:ph type="sldNum" sz="quarter" idx="12"/>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defRPr b="0" i="0"/>
            </a:pPr>
            <a:fld id="{7EB5F220-5927-4303-963B-5926253F7F1B}" type="slidenum">
              <a:rPr lang="en-US" altLang="fr-FR" smtClean="0"/>
              <a:t>6</a:t>
            </a:fld>
            <a:endParaRPr lang="en-US" altLang="fr-FR"/>
          </a:p>
        </p:txBody>
      </p:sp>
      <p:sp>
        <p:nvSpPr>
          <p:cNvPr id="17413" name="Rectangle 95">
            <a:extLst>
              <a:ext uri="{FF2B5EF4-FFF2-40B4-BE49-F238E27FC236}">
                <a16:creationId xmlns:a16="http://schemas.microsoft.com/office/drawing/2014/main" id="{C05921E0-FA92-4CE3-A8BD-F54082C8B5D7}"/>
              </a:ext>
            </a:extLst>
          </p:cNvPr>
          <p:cNvSpPr>
            <a:spLocks noMove="1" noResize="1" noChangeArrowheads="1"/>
          </p:cNvSpPr>
          <p:nvPr/>
        </p:nvSpPr>
        <p:spPr bwMode="auto">
          <a:xfrm>
            <a:off x="10088563" y="0"/>
            <a:ext cx="2103437" cy="685800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fr-FR" sz="1800">
              <a:solidFill>
                <a:srgbClr val="FFFFFF"/>
              </a:solidFill>
            </a:endParaRPr>
          </a:p>
        </p:txBody>
      </p:sp>
      <p:sp>
        <p:nvSpPr>
          <p:cNvPr id="17414" name="Oval 97">
            <a:extLst>
              <a:ext uri="{FF2B5EF4-FFF2-40B4-BE49-F238E27FC236}">
                <a16:creationId xmlns:a16="http://schemas.microsoft.com/office/drawing/2014/main" id="{DF69D55C-13D6-4402-A780-16142D5AA936}"/>
              </a:ext>
            </a:extLst>
          </p:cNvPr>
          <p:cNvSpPr>
            <a:spLocks noMove="1" noResize="1"/>
          </p:cNvSpPr>
          <p:nvPr/>
        </p:nvSpPr>
        <p:spPr bwMode="auto">
          <a:xfrm>
            <a:off x="8915400" y="2359025"/>
            <a:ext cx="2139950" cy="2139950"/>
          </a:xfrm>
          <a:custGeom>
            <a:avLst/>
            <a:gdLst>
              <a:gd name="T0" fmla="*/ 1069865 w 2140171"/>
              <a:gd name="T1" fmla="*/ 0 h 2140171"/>
              <a:gd name="T2" fmla="*/ 2139729 w 2140171"/>
              <a:gd name="T3" fmla="*/ 1069865 h 2140171"/>
              <a:gd name="T4" fmla="*/ 1069865 w 2140171"/>
              <a:gd name="T5" fmla="*/ 2139729 h 2140171"/>
              <a:gd name="T6" fmla="*/ 0 w 2140171"/>
              <a:gd name="T7" fmla="*/ 1069865 h 2140171"/>
              <a:gd name="T8" fmla="*/ 313357 w 2140171"/>
              <a:gd name="T9" fmla="*/ 313357 h 2140171"/>
              <a:gd name="T10" fmla="*/ 313357 w 2140171"/>
              <a:gd name="T11" fmla="*/ 1826372 h 2140171"/>
              <a:gd name="T12" fmla="*/ 1826372 w 2140171"/>
              <a:gd name="T13" fmla="*/ 1826372 h 2140171"/>
              <a:gd name="T14" fmla="*/ 1826372 w 2140171"/>
              <a:gd name="T15" fmla="*/ 313357 h 2140171"/>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313421 w 2140171"/>
              <a:gd name="T25" fmla="*/ 313421 h 2140171"/>
              <a:gd name="T26" fmla="*/ 1826750 w 2140171"/>
              <a:gd name="T27" fmla="*/ 1826750 h 21401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0171" h="2140171">
                <a:moveTo>
                  <a:pt x="0" y="1070086"/>
                </a:moveTo>
                <a:lnTo>
                  <a:pt x="0" y="1070086"/>
                </a:lnTo>
                <a:cubicBezTo>
                  <a:pt x="0" y="1661078"/>
                  <a:pt x="479093" y="2140172"/>
                  <a:pt x="1070086" y="2140172"/>
                </a:cubicBezTo>
                <a:cubicBezTo>
                  <a:pt x="1661078" y="2140172"/>
                  <a:pt x="2140172" y="1661078"/>
                  <a:pt x="2140172" y="1070086"/>
                </a:cubicBezTo>
                <a:cubicBezTo>
                  <a:pt x="2140172" y="479093"/>
                  <a:pt x="1661078" y="0"/>
                  <a:pt x="1070086" y="0"/>
                </a:cubicBezTo>
                <a:cubicBezTo>
                  <a:pt x="479093" y="0"/>
                  <a:pt x="0" y="479093"/>
                  <a:pt x="0" y="1070085"/>
                </a:cubicBezTo>
                <a:lnTo>
                  <a:pt x="0" y="1070086"/>
                </a:lnTo>
                <a:close/>
              </a:path>
            </a:pathLst>
          </a:custGeom>
          <a:solidFill>
            <a:srgbClr val="FFFFFF"/>
          </a:solidFill>
          <a:ln w="22229" cap="flat">
            <a:solidFill>
              <a:srgbClr val="FE9E01"/>
            </a:solidFill>
            <a:prstDash val="solid"/>
            <a:miter lim="800000"/>
          </a:ln>
        </p:spPr>
        <p:txBody>
          <a:bodyPr anchor="ctr" anchorCtr="1"/>
          <a:lstStyle/>
          <a:p>
            <a:endParaRPr lang="fr-BE"/>
          </a:p>
        </p:txBody>
      </p:sp>
      <p:pic>
        <p:nvPicPr>
          <p:cNvPr id="17415" name="Picture 9" descr="AUVB">
            <a:extLst>
              <a:ext uri="{FF2B5EF4-FFF2-40B4-BE49-F238E27FC236}">
                <a16:creationId xmlns:a16="http://schemas.microsoft.com/office/drawing/2014/main" id="{4D8F3E38-B18A-4107-AAF4-264FD6749C2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840788" y="2505075"/>
            <a:ext cx="2214562"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592544"/>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a:extLst>
              <a:ext uri="{FF2B5EF4-FFF2-40B4-BE49-F238E27FC236}">
                <a16:creationId xmlns:a16="http://schemas.microsoft.com/office/drawing/2014/main" id="{5E9D8A1D-D421-49E3-A394-9D06EDBB803E}"/>
              </a:ext>
            </a:extLst>
          </p:cNvPr>
          <p:cNvSpPr>
            <a:spLocks noGrp="1" noChangeArrowheads="1"/>
          </p:cNvSpPr>
          <p:nvPr>
            <p:ph type="title"/>
          </p:nvPr>
        </p:nvSpPr>
        <p:spPr>
          <a:xfrm>
            <a:off x="838200" y="365125"/>
            <a:ext cx="10515600" cy="1325563"/>
          </a:xfrm>
        </p:spPr>
        <p:txBody>
          <a:bodyPr>
            <a:normAutofit/>
          </a:bodyPr>
          <a:lstStyle/>
          <a:p>
            <a:pPr>
              <a:defRPr b="0" i="0"/>
            </a:pPr>
            <a:r>
              <a:rPr lang="1043" altLang="fr-FR" sz="3200">
                <a:latin typeface="Century Gothic" panose="020B0502020202020204" pitchFamily="34" charset="0"/>
              </a:rPr>
              <a:t>Methode</a:t>
            </a:r>
            <a:endParaRPr lang="fr-BE" altLang="fr-FR" sz="3200">
              <a:latin typeface="Century Gothic" panose="020B0502020202020204" pitchFamily="34" charset="0"/>
            </a:endParaRPr>
          </a:p>
        </p:txBody>
      </p:sp>
      <p:sp>
        <p:nvSpPr>
          <p:cNvPr id="4" name="Espace réservé du contenu 3">
            <a:extLst>
              <a:ext uri="{FF2B5EF4-FFF2-40B4-BE49-F238E27FC236}">
                <a16:creationId xmlns:a16="http://schemas.microsoft.com/office/drawing/2014/main" id="{D3BA5DE7-7E26-47DB-84F0-A41005C33C11}"/>
              </a:ext>
            </a:extLst>
          </p:cNvPr>
          <p:cNvSpPr>
            <a:spLocks noGrp="1"/>
          </p:cNvSpPr>
          <p:nvPr>
            <p:ph idx="1"/>
          </p:nvPr>
        </p:nvSpPr>
        <p:spPr>
          <a:xfrm>
            <a:off x="838200" y="1825625"/>
            <a:ext cx="8077200" cy="4351338"/>
          </a:xfrm>
        </p:spPr>
        <p:txBody>
          <a:bodyPr>
            <a:normAutofit fontScale="97500" lnSpcReduction="10000"/>
          </a:bodyPr>
          <a:lstStyle/>
          <a:p>
            <a:pPr>
              <a:lnSpc>
                <a:spcPct val="110000"/>
              </a:lnSpc>
              <a:defRPr b="0" i="0"/>
            </a:pPr>
            <a:r>
              <a:rPr lang="1043" dirty="0"/>
              <a:t>Analyse van de wetenschappelijke literatuur betreffende de aanbevelingen </a:t>
            </a:r>
            <a:r>
              <a:rPr lang="nl-NL" dirty="0"/>
              <a:t>voor</a:t>
            </a:r>
            <a:endParaRPr lang="1043" dirty="0"/>
          </a:p>
          <a:p>
            <a:pPr lvl="1">
              <a:lnSpc>
                <a:spcPct val="110000"/>
              </a:lnSpc>
              <a:defRPr b="0" i="0"/>
            </a:pPr>
            <a:r>
              <a:rPr lang="1043" dirty="0"/>
              <a:t>Opvolging van kwaliteitsindicatoren, </a:t>
            </a:r>
          </a:p>
          <a:p>
            <a:pPr lvl="1">
              <a:lnSpc>
                <a:spcPct val="110000"/>
              </a:lnSpc>
              <a:defRPr b="0" i="0"/>
            </a:pPr>
            <a:r>
              <a:rPr lang="1043" dirty="0"/>
              <a:t>Omkadering van personeel, </a:t>
            </a:r>
          </a:p>
          <a:p>
            <a:pPr lvl="1">
              <a:lnSpc>
                <a:spcPct val="110000"/>
              </a:lnSpc>
              <a:defRPr b="0" i="0"/>
            </a:pPr>
            <a:r>
              <a:rPr lang="1043" dirty="0"/>
              <a:t>Opleiding van personeel, </a:t>
            </a:r>
            <a:endParaRPr lang="fr-FR" dirty="0"/>
          </a:p>
          <a:p>
            <a:pPr lvl="1">
              <a:lnSpc>
                <a:spcPct val="110000"/>
              </a:lnSpc>
              <a:defRPr b="0" i="0"/>
            </a:pPr>
            <a:r>
              <a:rPr lang="1043" dirty="0"/>
              <a:t>Governance van woonzorginstellingen voor bejaarden.</a:t>
            </a:r>
          </a:p>
          <a:p>
            <a:pPr>
              <a:lnSpc>
                <a:spcPct val="110000"/>
              </a:lnSpc>
              <a:defRPr b="0" i="0"/>
            </a:pPr>
            <a:r>
              <a:rPr lang="1043" dirty="0"/>
              <a:t>Toetsing van de resultaten uit de literatuur met de organisatie van de woonzorg in België </a:t>
            </a:r>
            <a:endParaRPr lang="fr-FR" dirty="0"/>
          </a:p>
          <a:p>
            <a:pPr lvl="1">
              <a:lnSpc>
                <a:spcPct val="110000"/>
              </a:lnSpc>
              <a:defRPr b="0" i="0"/>
            </a:pPr>
            <a:r>
              <a:rPr lang="1043" dirty="0"/>
              <a:t>Focusgroep bestaande uit verpleegkundigen deskundig in zorg voor rusthuizen </a:t>
            </a:r>
          </a:p>
          <a:p>
            <a:endParaRPr lang="fr-BE" dirty="0"/>
          </a:p>
        </p:txBody>
      </p:sp>
      <p:sp>
        <p:nvSpPr>
          <p:cNvPr id="17412" name="Espace réservé du numéro de diapositive 4">
            <a:extLst>
              <a:ext uri="{FF2B5EF4-FFF2-40B4-BE49-F238E27FC236}">
                <a16:creationId xmlns:a16="http://schemas.microsoft.com/office/drawing/2014/main" id="{BBCB708D-9056-4B5A-9C7E-2ACF98347E49}"/>
              </a:ext>
            </a:extLst>
          </p:cNvPr>
          <p:cNvSpPr>
            <a:spLocks noGrp="1" noChangeArrowheads="1"/>
          </p:cNvSpPr>
          <p:nvPr>
            <p:ph type="sldNum" sz="quarter" idx="12"/>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defRPr b="0" i="0"/>
            </a:pPr>
            <a:fld id="{BB8557F2-61A0-44BF-869A-8228201B18DA}" type="slidenum">
              <a:rPr lang="en-US" altLang="fr-FR" smtClean="0"/>
              <a:t>7</a:t>
            </a:fld>
            <a:endParaRPr lang="en-US" altLang="fr-FR"/>
          </a:p>
        </p:txBody>
      </p:sp>
      <p:sp>
        <p:nvSpPr>
          <p:cNvPr id="17413" name="Rectangle 95">
            <a:extLst>
              <a:ext uri="{FF2B5EF4-FFF2-40B4-BE49-F238E27FC236}">
                <a16:creationId xmlns:a16="http://schemas.microsoft.com/office/drawing/2014/main" id="{C05921E0-FA92-4CE3-A8BD-F54082C8B5D7}"/>
              </a:ext>
            </a:extLst>
          </p:cNvPr>
          <p:cNvSpPr>
            <a:spLocks noMove="1" noResize="1" noChangeArrowheads="1"/>
          </p:cNvSpPr>
          <p:nvPr/>
        </p:nvSpPr>
        <p:spPr bwMode="auto">
          <a:xfrm>
            <a:off x="10088563" y="0"/>
            <a:ext cx="2103437" cy="685800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fr-FR" sz="1800">
              <a:solidFill>
                <a:srgbClr val="FFFFFF"/>
              </a:solidFill>
            </a:endParaRPr>
          </a:p>
        </p:txBody>
      </p:sp>
      <p:sp>
        <p:nvSpPr>
          <p:cNvPr id="17414" name="Oval 97">
            <a:extLst>
              <a:ext uri="{FF2B5EF4-FFF2-40B4-BE49-F238E27FC236}">
                <a16:creationId xmlns:a16="http://schemas.microsoft.com/office/drawing/2014/main" id="{DF69D55C-13D6-4402-A780-16142D5AA936}"/>
              </a:ext>
            </a:extLst>
          </p:cNvPr>
          <p:cNvSpPr>
            <a:spLocks noMove="1" noResize="1"/>
          </p:cNvSpPr>
          <p:nvPr/>
        </p:nvSpPr>
        <p:spPr bwMode="auto">
          <a:xfrm>
            <a:off x="8915400" y="2359025"/>
            <a:ext cx="2139950" cy="2139950"/>
          </a:xfrm>
          <a:custGeom>
            <a:avLst/>
            <a:gdLst>
              <a:gd name="T0" fmla="*/ 1069865 w 2140171"/>
              <a:gd name="T1" fmla="*/ 0 h 2140171"/>
              <a:gd name="T2" fmla="*/ 2139729 w 2140171"/>
              <a:gd name="T3" fmla="*/ 1069865 h 2140171"/>
              <a:gd name="T4" fmla="*/ 1069865 w 2140171"/>
              <a:gd name="T5" fmla="*/ 2139729 h 2140171"/>
              <a:gd name="T6" fmla="*/ 0 w 2140171"/>
              <a:gd name="T7" fmla="*/ 1069865 h 2140171"/>
              <a:gd name="T8" fmla="*/ 313357 w 2140171"/>
              <a:gd name="T9" fmla="*/ 313357 h 2140171"/>
              <a:gd name="T10" fmla="*/ 313357 w 2140171"/>
              <a:gd name="T11" fmla="*/ 1826372 h 2140171"/>
              <a:gd name="T12" fmla="*/ 1826372 w 2140171"/>
              <a:gd name="T13" fmla="*/ 1826372 h 2140171"/>
              <a:gd name="T14" fmla="*/ 1826372 w 2140171"/>
              <a:gd name="T15" fmla="*/ 313357 h 2140171"/>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313421 w 2140171"/>
              <a:gd name="T25" fmla="*/ 313421 h 2140171"/>
              <a:gd name="T26" fmla="*/ 1826750 w 2140171"/>
              <a:gd name="T27" fmla="*/ 1826750 h 21401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0171" h="2140171">
                <a:moveTo>
                  <a:pt x="0" y="1070086"/>
                </a:moveTo>
                <a:lnTo>
                  <a:pt x="0" y="1070086"/>
                </a:lnTo>
                <a:cubicBezTo>
                  <a:pt x="0" y="1661078"/>
                  <a:pt x="479093" y="2140172"/>
                  <a:pt x="1070086" y="2140172"/>
                </a:cubicBezTo>
                <a:cubicBezTo>
                  <a:pt x="1661078" y="2140172"/>
                  <a:pt x="2140172" y="1661078"/>
                  <a:pt x="2140172" y="1070086"/>
                </a:cubicBezTo>
                <a:cubicBezTo>
                  <a:pt x="2140172" y="479093"/>
                  <a:pt x="1661078" y="0"/>
                  <a:pt x="1070086" y="0"/>
                </a:cubicBezTo>
                <a:cubicBezTo>
                  <a:pt x="479093" y="0"/>
                  <a:pt x="0" y="479093"/>
                  <a:pt x="0" y="1070085"/>
                </a:cubicBezTo>
                <a:lnTo>
                  <a:pt x="0" y="1070086"/>
                </a:lnTo>
                <a:close/>
              </a:path>
            </a:pathLst>
          </a:custGeom>
          <a:solidFill>
            <a:srgbClr val="FFFFFF"/>
          </a:solidFill>
          <a:ln w="22229" cap="flat">
            <a:solidFill>
              <a:srgbClr val="FE9E01"/>
            </a:solidFill>
            <a:prstDash val="solid"/>
            <a:miter lim="800000"/>
          </a:ln>
        </p:spPr>
        <p:txBody>
          <a:bodyPr anchor="ctr" anchorCtr="1"/>
          <a:lstStyle/>
          <a:p>
            <a:endParaRPr lang="fr-BE"/>
          </a:p>
        </p:txBody>
      </p:sp>
      <p:pic>
        <p:nvPicPr>
          <p:cNvPr id="17415" name="Picture 9" descr="AUVB">
            <a:extLst>
              <a:ext uri="{FF2B5EF4-FFF2-40B4-BE49-F238E27FC236}">
                <a16:creationId xmlns:a16="http://schemas.microsoft.com/office/drawing/2014/main" id="{4D8F3E38-B18A-4107-AAF4-264FD6749C2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840788" y="2505075"/>
            <a:ext cx="2214562"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5591178"/>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a:extLst>
              <a:ext uri="{FF2B5EF4-FFF2-40B4-BE49-F238E27FC236}">
                <a16:creationId xmlns:a16="http://schemas.microsoft.com/office/drawing/2014/main" id="{5E9D8A1D-D421-49E3-A394-9D06EDBB803E}"/>
              </a:ext>
            </a:extLst>
          </p:cNvPr>
          <p:cNvSpPr>
            <a:spLocks noGrp="1" noChangeArrowheads="1"/>
          </p:cNvSpPr>
          <p:nvPr>
            <p:ph type="title"/>
          </p:nvPr>
        </p:nvSpPr>
        <p:spPr>
          <a:xfrm>
            <a:off x="838200" y="365125"/>
            <a:ext cx="10515600" cy="1325563"/>
          </a:xfrm>
        </p:spPr>
        <p:txBody>
          <a:bodyPr>
            <a:normAutofit/>
          </a:bodyPr>
          <a:lstStyle/>
          <a:p>
            <a:pPr>
              <a:defRPr b="0" i="0"/>
            </a:pPr>
            <a:r>
              <a:rPr lang="1043" sz="3200"/>
              <a:t>Doelstellingen van de focusgroep </a:t>
            </a:r>
            <a:endParaRPr lang="fr-BE" altLang="fr-FR" sz="3200">
              <a:latin typeface="Century Gothic" panose="020B0502020202020204" pitchFamily="34" charset="0"/>
            </a:endParaRPr>
          </a:p>
        </p:txBody>
      </p:sp>
      <p:sp>
        <p:nvSpPr>
          <p:cNvPr id="4" name="Espace réservé du contenu 3">
            <a:extLst>
              <a:ext uri="{FF2B5EF4-FFF2-40B4-BE49-F238E27FC236}">
                <a16:creationId xmlns:a16="http://schemas.microsoft.com/office/drawing/2014/main" id="{D3BA5DE7-7E26-47DB-84F0-A41005C33C11}"/>
              </a:ext>
            </a:extLst>
          </p:cNvPr>
          <p:cNvSpPr>
            <a:spLocks noGrp="1"/>
          </p:cNvSpPr>
          <p:nvPr>
            <p:ph idx="1"/>
          </p:nvPr>
        </p:nvSpPr>
        <p:spPr>
          <a:xfrm>
            <a:off x="838199" y="1825624"/>
            <a:ext cx="8412164" cy="4530725"/>
          </a:xfrm>
        </p:spPr>
        <p:txBody>
          <a:bodyPr>
            <a:normAutofit fontScale="85000" lnSpcReduction="20000"/>
          </a:bodyPr>
          <a:lstStyle/>
          <a:p>
            <a:pPr>
              <a:defRPr b="0" i="0"/>
            </a:pPr>
            <a:r>
              <a:rPr lang="1043"/>
              <a:t>Hoe werkt de registratie van indicatoren in de gezondheidzorg nu?</a:t>
            </a:r>
          </a:p>
          <a:p>
            <a:pPr>
              <a:defRPr b="0" i="0"/>
            </a:pPr>
            <a:r>
              <a:rPr lang="1043"/>
              <a:t>Welke feedback krijgen de verpleegkundigen over deze indicatoren?</a:t>
            </a:r>
          </a:p>
          <a:p>
            <a:pPr marL="0" indent="0">
              <a:buNone/>
            </a:pPr>
            <a:endParaRPr lang="fr-FR"/>
          </a:p>
          <a:p>
            <a:pPr>
              <a:defRPr b="0" i="0"/>
            </a:pPr>
            <a:r>
              <a:rPr lang="1043"/>
              <a:t>Op basis van de lijst van indicatoren gevonden in de literatuur:</a:t>
            </a:r>
          </a:p>
          <a:p>
            <a:pPr lvl="1">
              <a:defRPr b="0" i="0"/>
            </a:pPr>
            <a:r>
              <a:rPr lang="1043"/>
              <a:t>Oordelen over de relevantie van elke indicator </a:t>
            </a:r>
          </a:p>
          <a:p>
            <a:pPr lvl="1">
              <a:defRPr b="0" i="0"/>
            </a:pPr>
            <a:r>
              <a:rPr lang="1043"/>
              <a:t>Aanduiden welke indicatoren geschrapt, gewijzigd en toegevoegd zouden kunnen worden</a:t>
            </a:r>
          </a:p>
          <a:p>
            <a:pPr lvl="1">
              <a:defRPr b="0" i="0"/>
            </a:pPr>
            <a:r>
              <a:rPr lang="1043"/>
              <a:t>Overleg over de manier waarop deze indicatoren gemeten worden.</a:t>
            </a:r>
          </a:p>
          <a:p>
            <a:pPr lvl="1">
              <a:defRPr b="0" i="0"/>
            </a:pPr>
            <a:r>
              <a:rPr lang="1043"/>
              <a:t>Toetsing van de realiteit te velde aan de nodige omkadering</a:t>
            </a:r>
          </a:p>
          <a:p>
            <a:endParaRPr lang="fr-FR"/>
          </a:p>
          <a:p>
            <a:pPr marL="0" indent="0">
              <a:buNone/>
              <a:defRPr b="0" i="0"/>
            </a:pPr>
            <a:r>
              <a:rPr lang="1043">
                <a:sym typeface="Wingdings" panose="05000000000000000000" pitchFamily="2" charset="2"/>
              </a:rPr>
              <a:t> Bepaling welke klinische indicatoren de kwaliteit van een zorginstelling kunnen weergeven.</a:t>
            </a:r>
          </a:p>
          <a:p>
            <a:endParaRPr lang="fr-BE"/>
          </a:p>
        </p:txBody>
      </p:sp>
      <p:sp>
        <p:nvSpPr>
          <p:cNvPr id="17412" name="Espace réservé du numéro de diapositive 4">
            <a:extLst>
              <a:ext uri="{FF2B5EF4-FFF2-40B4-BE49-F238E27FC236}">
                <a16:creationId xmlns:a16="http://schemas.microsoft.com/office/drawing/2014/main" id="{BBCB708D-9056-4B5A-9C7E-2ACF98347E49}"/>
              </a:ext>
            </a:extLst>
          </p:cNvPr>
          <p:cNvSpPr>
            <a:spLocks noGrp="1" noChangeArrowheads="1"/>
          </p:cNvSpPr>
          <p:nvPr>
            <p:ph type="sldNum" sz="quarter" idx="12"/>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defRPr b="0" i="0"/>
            </a:pPr>
            <a:fld id="{EE6A66AE-DF63-459F-915B-07F7C77B725D}" type="slidenum">
              <a:rPr lang="en-US" altLang="fr-FR" smtClean="0"/>
              <a:t>8</a:t>
            </a:fld>
            <a:endParaRPr lang="en-US" altLang="fr-FR"/>
          </a:p>
        </p:txBody>
      </p:sp>
      <p:sp>
        <p:nvSpPr>
          <p:cNvPr id="17413" name="Rectangle 95">
            <a:extLst>
              <a:ext uri="{FF2B5EF4-FFF2-40B4-BE49-F238E27FC236}">
                <a16:creationId xmlns:a16="http://schemas.microsoft.com/office/drawing/2014/main" id="{C05921E0-FA92-4CE3-A8BD-F54082C8B5D7}"/>
              </a:ext>
            </a:extLst>
          </p:cNvPr>
          <p:cNvSpPr>
            <a:spLocks noMove="1" noResize="1" noChangeArrowheads="1"/>
          </p:cNvSpPr>
          <p:nvPr/>
        </p:nvSpPr>
        <p:spPr bwMode="auto">
          <a:xfrm>
            <a:off x="10088563" y="0"/>
            <a:ext cx="2103437" cy="685800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fr-FR" sz="1800">
              <a:solidFill>
                <a:srgbClr val="FFFFFF"/>
              </a:solidFill>
            </a:endParaRPr>
          </a:p>
        </p:txBody>
      </p:sp>
      <p:sp>
        <p:nvSpPr>
          <p:cNvPr id="17414" name="Oval 97">
            <a:extLst>
              <a:ext uri="{FF2B5EF4-FFF2-40B4-BE49-F238E27FC236}">
                <a16:creationId xmlns:a16="http://schemas.microsoft.com/office/drawing/2014/main" id="{DF69D55C-13D6-4402-A780-16142D5AA936}"/>
              </a:ext>
            </a:extLst>
          </p:cNvPr>
          <p:cNvSpPr>
            <a:spLocks noMove="1" noResize="1"/>
          </p:cNvSpPr>
          <p:nvPr/>
        </p:nvSpPr>
        <p:spPr bwMode="auto">
          <a:xfrm>
            <a:off x="8915400" y="2359025"/>
            <a:ext cx="2139950" cy="2139950"/>
          </a:xfrm>
          <a:custGeom>
            <a:avLst/>
            <a:gdLst>
              <a:gd name="T0" fmla="*/ 1069865 w 2140171"/>
              <a:gd name="T1" fmla="*/ 0 h 2140171"/>
              <a:gd name="T2" fmla="*/ 2139729 w 2140171"/>
              <a:gd name="T3" fmla="*/ 1069865 h 2140171"/>
              <a:gd name="T4" fmla="*/ 1069865 w 2140171"/>
              <a:gd name="T5" fmla="*/ 2139729 h 2140171"/>
              <a:gd name="T6" fmla="*/ 0 w 2140171"/>
              <a:gd name="T7" fmla="*/ 1069865 h 2140171"/>
              <a:gd name="T8" fmla="*/ 313357 w 2140171"/>
              <a:gd name="T9" fmla="*/ 313357 h 2140171"/>
              <a:gd name="T10" fmla="*/ 313357 w 2140171"/>
              <a:gd name="T11" fmla="*/ 1826372 h 2140171"/>
              <a:gd name="T12" fmla="*/ 1826372 w 2140171"/>
              <a:gd name="T13" fmla="*/ 1826372 h 2140171"/>
              <a:gd name="T14" fmla="*/ 1826372 w 2140171"/>
              <a:gd name="T15" fmla="*/ 313357 h 2140171"/>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313421 w 2140171"/>
              <a:gd name="T25" fmla="*/ 313421 h 2140171"/>
              <a:gd name="T26" fmla="*/ 1826750 w 2140171"/>
              <a:gd name="T27" fmla="*/ 1826750 h 21401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0171" h="2140171">
                <a:moveTo>
                  <a:pt x="0" y="1070086"/>
                </a:moveTo>
                <a:lnTo>
                  <a:pt x="0" y="1070086"/>
                </a:lnTo>
                <a:cubicBezTo>
                  <a:pt x="0" y="1661078"/>
                  <a:pt x="479093" y="2140172"/>
                  <a:pt x="1070086" y="2140172"/>
                </a:cubicBezTo>
                <a:cubicBezTo>
                  <a:pt x="1661078" y="2140172"/>
                  <a:pt x="2140172" y="1661078"/>
                  <a:pt x="2140172" y="1070086"/>
                </a:cubicBezTo>
                <a:cubicBezTo>
                  <a:pt x="2140172" y="479093"/>
                  <a:pt x="1661078" y="0"/>
                  <a:pt x="1070086" y="0"/>
                </a:cubicBezTo>
                <a:cubicBezTo>
                  <a:pt x="479093" y="0"/>
                  <a:pt x="0" y="479093"/>
                  <a:pt x="0" y="1070085"/>
                </a:cubicBezTo>
                <a:lnTo>
                  <a:pt x="0" y="1070086"/>
                </a:lnTo>
                <a:close/>
              </a:path>
            </a:pathLst>
          </a:custGeom>
          <a:solidFill>
            <a:srgbClr val="FFFFFF"/>
          </a:solidFill>
          <a:ln w="22229" cap="flat">
            <a:solidFill>
              <a:srgbClr val="FE9E01"/>
            </a:solidFill>
            <a:prstDash val="solid"/>
            <a:miter lim="800000"/>
          </a:ln>
        </p:spPr>
        <p:txBody>
          <a:bodyPr anchor="ctr" anchorCtr="1"/>
          <a:lstStyle/>
          <a:p>
            <a:endParaRPr lang="fr-BE"/>
          </a:p>
        </p:txBody>
      </p:sp>
      <p:pic>
        <p:nvPicPr>
          <p:cNvPr id="17415" name="Picture 9" descr="AUVB">
            <a:extLst>
              <a:ext uri="{FF2B5EF4-FFF2-40B4-BE49-F238E27FC236}">
                <a16:creationId xmlns:a16="http://schemas.microsoft.com/office/drawing/2014/main" id="{4D8F3E38-B18A-4107-AAF4-264FD6749C2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840788" y="2505075"/>
            <a:ext cx="2214562"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4507691"/>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a:extLst>
              <a:ext uri="{FF2B5EF4-FFF2-40B4-BE49-F238E27FC236}">
                <a16:creationId xmlns:a16="http://schemas.microsoft.com/office/drawing/2014/main" id="{5E9D8A1D-D421-49E3-A394-9D06EDBB803E}"/>
              </a:ext>
            </a:extLst>
          </p:cNvPr>
          <p:cNvSpPr>
            <a:spLocks noGrp="1" noChangeArrowheads="1"/>
          </p:cNvSpPr>
          <p:nvPr>
            <p:ph type="title"/>
          </p:nvPr>
        </p:nvSpPr>
        <p:spPr>
          <a:xfrm>
            <a:off x="838200" y="365125"/>
            <a:ext cx="10515600" cy="1325563"/>
          </a:xfrm>
        </p:spPr>
        <p:txBody>
          <a:bodyPr>
            <a:normAutofit/>
          </a:bodyPr>
          <a:lstStyle/>
          <a:p>
            <a:pPr>
              <a:defRPr b="0" i="0"/>
            </a:pPr>
            <a:r>
              <a:rPr lang="1043" altLang="fr-FR" sz="3200">
                <a:latin typeface="Century Gothic" panose="020B0502020202020204" pitchFamily="34" charset="0"/>
              </a:rPr>
              <a:t>Cruciale punten uit de literatuur</a:t>
            </a:r>
            <a:endParaRPr lang="fr-BE" altLang="fr-FR" sz="3200">
              <a:latin typeface="Century Gothic" panose="020B0502020202020204" pitchFamily="34" charset="0"/>
            </a:endParaRPr>
          </a:p>
        </p:txBody>
      </p:sp>
      <p:sp>
        <p:nvSpPr>
          <p:cNvPr id="4" name="Espace réservé du contenu 3">
            <a:extLst>
              <a:ext uri="{FF2B5EF4-FFF2-40B4-BE49-F238E27FC236}">
                <a16:creationId xmlns:a16="http://schemas.microsoft.com/office/drawing/2014/main" id="{D3BA5DE7-7E26-47DB-84F0-A41005C33C11}"/>
              </a:ext>
            </a:extLst>
          </p:cNvPr>
          <p:cNvSpPr>
            <a:spLocks noGrp="1"/>
          </p:cNvSpPr>
          <p:nvPr>
            <p:ph idx="1"/>
          </p:nvPr>
        </p:nvSpPr>
        <p:spPr>
          <a:xfrm>
            <a:off x="838199" y="1825624"/>
            <a:ext cx="8113714" cy="4530725"/>
          </a:xfrm>
        </p:spPr>
        <p:txBody>
          <a:bodyPr>
            <a:normAutofit/>
          </a:bodyPr>
          <a:lstStyle/>
          <a:p>
            <a:pPr>
              <a:defRPr b="0" i="0"/>
            </a:pPr>
            <a:r>
              <a:rPr lang="1043" dirty="0"/>
              <a:t>Nut van de indicatoren om de evolutie van de zorgkwaliteit te meten en voordelen voor het toezicht over de kwaliteit en de verbetering ervan. </a:t>
            </a:r>
          </a:p>
          <a:p>
            <a:pPr>
              <a:defRPr b="0" i="0"/>
            </a:pPr>
            <a:r>
              <a:rPr lang="1043" dirty="0"/>
              <a:t>Veel literatuur afkomstig van de gegevensanalyse uit </a:t>
            </a:r>
            <a:r>
              <a:rPr lang="nl-NL" dirty="0"/>
              <a:t>het</a:t>
            </a:r>
            <a:r>
              <a:rPr lang="1043" dirty="0"/>
              <a:t> InterRAI</a:t>
            </a:r>
            <a:endParaRPr lang="fr-FR" dirty="0"/>
          </a:p>
          <a:p>
            <a:pPr>
              <a:defRPr b="0" i="0"/>
            </a:pPr>
            <a:r>
              <a:rPr lang="1043" dirty="0"/>
              <a:t>Tal van voorstellen voor indicatoren die hoofzakelijk gebaseerd zijn op resultaten </a:t>
            </a:r>
            <a:endParaRPr lang="fr-FR" dirty="0"/>
          </a:p>
          <a:p>
            <a:pPr>
              <a:defRPr b="0" i="0"/>
            </a:pPr>
            <a:r>
              <a:rPr lang="1043" dirty="0"/>
              <a:t>Diversiteit van de voorgestelde indicatoren </a:t>
            </a:r>
            <a:endParaRPr lang="fr-FR" dirty="0"/>
          </a:p>
          <a:p>
            <a:endParaRPr lang="fr-FR" dirty="0"/>
          </a:p>
        </p:txBody>
      </p:sp>
      <p:sp>
        <p:nvSpPr>
          <p:cNvPr id="17412" name="Espace réservé du numéro de diapositive 4">
            <a:extLst>
              <a:ext uri="{FF2B5EF4-FFF2-40B4-BE49-F238E27FC236}">
                <a16:creationId xmlns:a16="http://schemas.microsoft.com/office/drawing/2014/main" id="{BBCB708D-9056-4B5A-9C7E-2ACF98347E49}"/>
              </a:ext>
            </a:extLst>
          </p:cNvPr>
          <p:cNvSpPr>
            <a:spLocks noGrp="1" noChangeArrowheads="1"/>
          </p:cNvSpPr>
          <p:nvPr>
            <p:ph type="sldNum" sz="quarter" idx="12"/>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defRPr b="0" i="0"/>
            </a:pPr>
            <a:fld id="{97589C7E-1CC1-4A37-B20C-95350AC75652}" type="slidenum">
              <a:rPr lang="en-US" altLang="fr-FR" smtClean="0"/>
              <a:t>9</a:t>
            </a:fld>
            <a:endParaRPr lang="en-US" altLang="fr-FR"/>
          </a:p>
        </p:txBody>
      </p:sp>
      <p:sp>
        <p:nvSpPr>
          <p:cNvPr id="17413" name="Rectangle 95">
            <a:extLst>
              <a:ext uri="{FF2B5EF4-FFF2-40B4-BE49-F238E27FC236}">
                <a16:creationId xmlns:a16="http://schemas.microsoft.com/office/drawing/2014/main" id="{C05921E0-FA92-4CE3-A8BD-F54082C8B5D7}"/>
              </a:ext>
            </a:extLst>
          </p:cNvPr>
          <p:cNvSpPr>
            <a:spLocks noMove="1" noResize="1" noChangeArrowheads="1"/>
          </p:cNvSpPr>
          <p:nvPr/>
        </p:nvSpPr>
        <p:spPr bwMode="auto">
          <a:xfrm>
            <a:off x="10088563" y="0"/>
            <a:ext cx="2103437" cy="685800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fr-FR" sz="1800">
              <a:solidFill>
                <a:srgbClr val="FFFFFF"/>
              </a:solidFill>
            </a:endParaRPr>
          </a:p>
        </p:txBody>
      </p:sp>
      <p:sp>
        <p:nvSpPr>
          <p:cNvPr id="17414" name="Oval 97">
            <a:extLst>
              <a:ext uri="{FF2B5EF4-FFF2-40B4-BE49-F238E27FC236}">
                <a16:creationId xmlns:a16="http://schemas.microsoft.com/office/drawing/2014/main" id="{DF69D55C-13D6-4402-A780-16142D5AA936}"/>
              </a:ext>
            </a:extLst>
          </p:cNvPr>
          <p:cNvSpPr>
            <a:spLocks noMove="1" noResize="1"/>
          </p:cNvSpPr>
          <p:nvPr/>
        </p:nvSpPr>
        <p:spPr bwMode="auto">
          <a:xfrm>
            <a:off x="8915400" y="2359025"/>
            <a:ext cx="2139950" cy="2139950"/>
          </a:xfrm>
          <a:custGeom>
            <a:avLst/>
            <a:gdLst>
              <a:gd name="T0" fmla="*/ 1069865 w 2140171"/>
              <a:gd name="T1" fmla="*/ 0 h 2140171"/>
              <a:gd name="T2" fmla="*/ 2139729 w 2140171"/>
              <a:gd name="T3" fmla="*/ 1069865 h 2140171"/>
              <a:gd name="T4" fmla="*/ 1069865 w 2140171"/>
              <a:gd name="T5" fmla="*/ 2139729 h 2140171"/>
              <a:gd name="T6" fmla="*/ 0 w 2140171"/>
              <a:gd name="T7" fmla="*/ 1069865 h 2140171"/>
              <a:gd name="T8" fmla="*/ 313357 w 2140171"/>
              <a:gd name="T9" fmla="*/ 313357 h 2140171"/>
              <a:gd name="T10" fmla="*/ 313357 w 2140171"/>
              <a:gd name="T11" fmla="*/ 1826372 h 2140171"/>
              <a:gd name="T12" fmla="*/ 1826372 w 2140171"/>
              <a:gd name="T13" fmla="*/ 1826372 h 2140171"/>
              <a:gd name="T14" fmla="*/ 1826372 w 2140171"/>
              <a:gd name="T15" fmla="*/ 313357 h 2140171"/>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313421 w 2140171"/>
              <a:gd name="T25" fmla="*/ 313421 h 2140171"/>
              <a:gd name="T26" fmla="*/ 1826750 w 2140171"/>
              <a:gd name="T27" fmla="*/ 1826750 h 21401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0171" h="2140171">
                <a:moveTo>
                  <a:pt x="0" y="1070086"/>
                </a:moveTo>
                <a:lnTo>
                  <a:pt x="0" y="1070086"/>
                </a:lnTo>
                <a:cubicBezTo>
                  <a:pt x="0" y="1661078"/>
                  <a:pt x="479093" y="2140172"/>
                  <a:pt x="1070086" y="2140172"/>
                </a:cubicBezTo>
                <a:cubicBezTo>
                  <a:pt x="1661078" y="2140172"/>
                  <a:pt x="2140172" y="1661078"/>
                  <a:pt x="2140172" y="1070086"/>
                </a:cubicBezTo>
                <a:cubicBezTo>
                  <a:pt x="2140172" y="479093"/>
                  <a:pt x="1661078" y="0"/>
                  <a:pt x="1070086" y="0"/>
                </a:cubicBezTo>
                <a:cubicBezTo>
                  <a:pt x="479093" y="0"/>
                  <a:pt x="0" y="479093"/>
                  <a:pt x="0" y="1070085"/>
                </a:cubicBezTo>
                <a:lnTo>
                  <a:pt x="0" y="1070086"/>
                </a:lnTo>
                <a:close/>
              </a:path>
            </a:pathLst>
          </a:custGeom>
          <a:solidFill>
            <a:srgbClr val="FFFFFF"/>
          </a:solidFill>
          <a:ln w="22229" cap="flat">
            <a:solidFill>
              <a:srgbClr val="FE9E01"/>
            </a:solidFill>
            <a:prstDash val="solid"/>
            <a:miter lim="800000"/>
          </a:ln>
        </p:spPr>
        <p:txBody>
          <a:bodyPr anchor="ctr" anchorCtr="1"/>
          <a:lstStyle/>
          <a:p>
            <a:endParaRPr lang="fr-BE"/>
          </a:p>
        </p:txBody>
      </p:sp>
      <p:pic>
        <p:nvPicPr>
          <p:cNvPr id="17415" name="Picture 9" descr="AUVB">
            <a:extLst>
              <a:ext uri="{FF2B5EF4-FFF2-40B4-BE49-F238E27FC236}">
                <a16:creationId xmlns:a16="http://schemas.microsoft.com/office/drawing/2014/main" id="{4D8F3E38-B18A-4107-AAF4-264FD6749C2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840788" y="2505075"/>
            <a:ext cx="2214562"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720706"/>
      </p:ext>
    </p:extLst>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8.04.09"/>
  <p:tag name="AS_TITLE" val="Aspose.Slides for .NET 4.0 Client Profile"/>
  <p:tag name="AS_VERSION" val="18.4"/>
</p:tagLst>
</file>

<file path=ppt/theme/theme1.xml><?xml version="1.0" encoding="utf-8"?>
<a:theme xmlns:a="http://schemas.openxmlformats.org/drawingml/2006/main" name="Kantoorthema">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CA3D6BC3EA47441A21CEF07A6255536" ma:contentTypeVersion="13" ma:contentTypeDescription="Create a new document." ma:contentTypeScope="" ma:versionID="e65f187a06b5af1866f5695b49a8b34f">
  <xsd:schema xmlns:xsd="http://www.w3.org/2001/XMLSchema" xmlns:xs="http://www.w3.org/2001/XMLSchema" xmlns:p="http://schemas.microsoft.com/office/2006/metadata/properties" xmlns:ns3="e2c243fc-d70d-4cdb-8bd6-57ca70ed1d6c" xmlns:ns4="dc6889cd-9230-4f6e-9699-288715538699" targetNamespace="http://schemas.microsoft.com/office/2006/metadata/properties" ma:root="true" ma:fieldsID="8795f773d7a50ceb5d4769c7bb849d7e" ns3:_="" ns4:_="">
    <xsd:import namespace="e2c243fc-d70d-4cdb-8bd6-57ca70ed1d6c"/>
    <xsd:import namespace="dc6889cd-9230-4f6e-9699-28871553869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Locatio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c243fc-d70d-4cdb-8bd6-57ca70ed1d6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6889cd-9230-4f6e-9699-28871553869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4FF999-910A-40E4-B80C-70C192E54A22}">
  <ds:schemaRefs>
    <ds:schemaRef ds:uri="http://schemas.microsoft.com/office/2006/metadata/properties"/>
    <ds:schemaRef ds:uri="http://schemas.openxmlformats.org/package/2006/metadata/core-properties"/>
    <ds:schemaRef ds:uri="http://schemas.microsoft.com/office/2006/documentManagement/types"/>
    <ds:schemaRef ds:uri="http://schemas.microsoft.com/office/infopath/2007/PartnerControls"/>
    <ds:schemaRef ds:uri="http://purl.org/dc/terms/"/>
    <ds:schemaRef ds:uri="http://purl.org/dc/dcmitype/"/>
    <ds:schemaRef ds:uri="http://purl.org/dc/elements/1.1/"/>
    <ds:schemaRef ds:uri="dc6889cd-9230-4f6e-9699-288715538699"/>
    <ds:schemaRef ds:uri="e2c243fc-d70d-4cdb-8bd6-57ca70ed1d6c"/>
    <ds:schemaRef ds:uri="http://www.w3.org/XML/1998/namespace"/>
  </ds:schemaRefs>
</ds:datastoreItem>
</file>

<file path=customXml/itemProps2.xml><?xml version="1.0" encoding="utf-8"?>
<ds:datastoreItem xmlns:ds="http://schemas.openxmlformats.org/officeDocument/2006/customXml" ds:itemID="{DB799831-31D0-4B73-AF9D-6882D9718046}">
  <ds:schemaRefs>
    <ds:schemaRef ds:uri="http://schemas.microsoft.com/sharepoint/v3/contenttype/forms"/>
  </ds:schemaRefs>
</ds:datastoreItem>
</file>

<file path=customXml/itemProps3.xml><?xml version="1.0" encoding="utf-8"?>
<ds:datastoreItem xmlns:ds="http://schemas.openxmlformats.org/officeDocument/2006/customXml" ds:itemID="{C9F9695A-F17E-454F-9782-CBAD932F3C08}">
  <ds:schemaRefs>
    <ds:schemaRef ds:uri="dc6889cd-9230-4f6e-9699-288715538699"/>
    <ds:schemaRef ds:uri="e2c243fc-d70d-4cdb-8bd6-57ca70ed1d6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2565</Words>
  <Application>Microsoft Office PowerPoint</Application>
  <PresentationFormat>Grand écran</PresentationFormat>
  <Paragraphs>192</Paragraphs>
  <Slides>21</Slides>
  <Notes>6</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21</vt:i4>
      </vt:variant>
    </vt:vector>
  </HeadingPairs>
  <TitlesOfParts>
    <vt:vector size="26" baseType="lpstr">
      <vt:lpstr>Arial</vt:lpstr>
      <vt:lpstr>Calibri</vt:lpstr>
      <vt:lpstr>Calibri Light</vt:lpstr>
      <vt:lpstr>Century Gothic</vt:lpstr>
      <vt:lpstr>Kantoorthema</vt:lpstr>
      <vt:lpstr>NORMEN EN ZORGKWALITEIT IN DE WOONZORGCENTRA : VOORGESTELDE INDICATOREN VOOR OPVOLGING EN AANBEVELINGEN</vt:lpstr>
      <vt:lpstr>Context</vt:lpstr>
      <vt:lpstr>Context</vt:lpstr>
      <vt:lpstr>Context</vt:lpstr>
      <vt:lpstr>Zorgkwaliteit </vt:lpstr>
      <vt:lpstr>De kwaliteitsindicatoren</vt:lpstr>
      <vt:lpstr>Methode</vt:lpstr>
      <vt:lpstr>Doelstellingen van de focusgroep </vt:lpstr>
      <vt:lpstr>Cruciale punten uit de literatuur</vt:lpstr>
      <vt:lpstr>Présentation PowerPoint</vt:lpstr>
      <vt:lpstr>Cruciale punten uit de literatuur</vt:lpstr>
      <vt:lpstr>Cruciale punten uit de literatuur</vt:lpstr>
      <vt:lpstr>Elementen die aan het licht gekomen zijn in de focusgroep</vt:lpstr>
      <vt:lpstr>Aanbevelingen: voor het bestuur</vt:lpstr>
      <vt:lpstr>Aanbevelingen: voor de politiek</vt:lpstr>
      <vt:lpstr>Voorstel van indicatoren </vt:lpstr>
      <vt:lpstr>Oefening in de berekening van hulpmiddelen</vt:lpstr>
      <vt:lpstr>Conclusie</vt:lpstr>
      <vt:lpstr>Conclusie</vt:lpstr>
      <vt:lpstr>Conclusie</vt:lpstr>
      <vt:lpstr>Conclusie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Comité Hospital &amp; Transport Surge Capacity  26/06/2020</dc:title>
  <dc:creator>Adrien Dufour</dc:creator>
  <cp:lastModifiedBy>Deniz Avcioglu</cp:lastModifiedBy>
  <cp:revision>201</cp:revision>
  <cp:lastPrinted>2021-06-07T14:25:36Z</cp:lastPrinted>
  <dcterms:created xsi:type="dcterms:W3CDTF">2020-06-26T07:16:03Z</dcterms:created>
  <dcterms:modified xsi:type="dcterms:W3CDTF">2021-06-14T09:47:18Z</dcterms:modified>
</cp:coreProperties>
</file>